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9"/>
  </p:notesMasterIdLst>
  <p:handoutMasterIdLst>
    <p:handoutMasterId r:id="rId40"/>
  </p:handoutMasterIdLst>
  <p:sldIdLst>
    <p:sldId id="609" r:id="rId2"/>
    <p:sldId id="521" r:id="rId3"/>
    <p:sldId id="469" r:id="rId4"/>
    <p:sldId id="570" r:id="rId5"/>
    <p:sldId id="573" r:id="rId6"/>
    <p:sldId id="574" r:id="rId7"/>
    <p:sldId id="470" r:id="rId8"/>
    <p:sldId id="576" r:id="rId9"/>
    <p:sldId id="577" r:id="rId10"/>
    <p:sldId id="578" r:id="rId11"/>
    <p:sldId id="579" r:id="rId12"/>
    <p:sldId id="580" r:id="rId13"/>
    <p:sldId id="582" r:id="rId14"/>
    <p:sldId id="581" r:id="rId15"/>
    <p:sldId id="585" r:id="rId16"/>
    <p:sldId id="584" r:id="rId17"/>
    <p:sldId id="431" r:id="rId18"/>
    <p:sldId id="547" r:id="rId19"/>
    <p:sldId id="507" r:id="rId20"/>
    <p:sldId id="508" r:id="rId21"/>
    <p:sldId id="586" r:id="rId22"/>
    <p:sldId id="522" r:id="rId23"/>
    <p:sldId id="559" r:id="rId24"/>
    <p:sldId id="563" r:id="rId25"/>
    <p:sldId id="564" r:id="rId26"/>
    <p:sldId id="565" r:id="rId27"/>
    <p:sldId id="560" r:id="rId28"/>
    <p:sldId id="562" r:id="rId29"/>
    <p:sldId id="561" r:id="rId30"/>
    <p:sldId id="512" r:id="rId31"/>
    <p:sldId id="571" r:id="rId32"/>
    <p:sldId id="590" r:id="rId33"/>
    <p:sldId id="621" r:id="rId34"/>
    <p:sldId id="555" r:id="rId35"/>
    <p:sldId id="637" r:id="rId36"/>
    <p:sldId id="638" r:id="rId37"/>
    <p:sldId id="436" r:id="rId38"/>
  </p:sldIdLst>
  <p:sldSz cx="15087600" cy="10698163"/>
  <p:notesSz cx="7102475" cy="10231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290" userDrawn="1">
          <p15:clr>
            <a:srgbClr val="A4A3A4"/>
          </p15:clr>
        </p15:guide>
        <p15:guide id="2" pos="6691" userDrawn="1">
          <p15:clr>
            <a:srgbClr val="A4A3A4"/>
          </p15:clr>
        </p15:guide>
        <p15:guide id="3" orient="horz" pos="3370" userDrawn="1">
          <p15:clr>
            <a:srgbClr val="A4A3A4"/>
          </p15:clr>
        </p15:guide>
        <p15:guide id="4" pos="477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guyen Bao Ngoc" initials="NBN" lastIdx="1" clrIdx="0">
    <p:extLst>
      <p:ext uri="{19B8F6BF-5375-455C-9EA6-DF929625EA0E}">
        <p15:presenceInfo xmlns:p15="http://schemas.microsoft.com/office/powerpoint/2012/main" userId="f783f59b3fb65279" providerId="Windows Live"/>
      </p:ext>
    </p:extLst>
  </p:cmAuthor>
  <p:cmAuthor id="2" name="Admin" initials="A" lastIdx="1" clrIdx="1">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CBEC6F"/>
    <a:srgbClr val="B7CFBC"/>
    <a:srgbClr val="D3EA9B"/>
    <a:srgbClr val="AA93BA"/>
    <a:srgbClr val="385723"/>
    <a:srgbClr val="7C975A"/>
    <a:srgbClr val="CC99FF"/>
    <a:srgbClr val="FF85FF"/>
    <a:srgbClr val="3972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6323" autoAdjust="0"/>
  </p:normalViewPr>
  <p:slideViewPr>
    <p:cSldViewPr snapToGrid="0">
      <p:cViewPr varScale="1">
        <p:scale>
          <a:sx n="49" d="100"/>
          <a:sy n="49" d="100"/>
        </p:scale>
        <p:origin x="1637" y="67"/>
      </p:cViewPr>
      <p:guideLst>
        <p:guide orient="horz" pos="6290"/>
        <p:guide pos="6691"/>
        <p:guide orient="horz" pos="3370"/>
        <p:guide pos="4778"/>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4"/>
            <a:ext cx="3078048" cy="512587"/>
          </a:xfrm>
          <a:prstGeom prst="rect">
            <a:avLst/>
          </a:prstGeom>
        </p:spPr>
        <p:txBody>
          <a:bodyPr vert="horz" lIns="91435" tIns="45718" rIns="91435" bIns="45718" rtlCol="0"/>
          <a:lstStyle>
            <a:lvl1pPr algn="l">
              <a:defRPr sz="1200"/>
            </a:lvl1pPr>
          </a:lstStyle>
          <a:p>
            <a:r>
              <a:rPr lang="vi-VN"/>
              <a:t>BÁO CÁO PHƯƠNG ÁN QUY HOẠCH CHUNG CÁC XÃ HƯƠNG SƠN, TỨ MỸ, KIM HOA, SƠN TIEENSS, SƠN GIANG, SƠN HỒNG - TỈNH HÀ TĨNH, ĐẾN NĂM 2050</a:t>
            </a:r>
            <a:endParaRPr lang="en-US"/>
          </a:p>
        </p:txBody>
      </p:sp>
      <p:sp>
        <p:nvSpPr>
          <p:cNvPr id="3" name="Date Placeholder 2"/>
          <p:cNvSpPr>
            <a:spLocks noGrp="1"/>
          </p:cNvSpPr>
          <p:nvPr>
            <p:ph type="dt" sz="quarter" idx="1"/>
          </p:nvPr>
        </p:nvSpPr>
        <p:spPr>
          <a:xfrm>
            <a:off x="4022887" y="4"/>
            <a:ext cx="3078048" cy="512587"/>
          </a:xfrm>
          <a:prstGeom prst="rect">
            <a:avLst/>
          </a:prstGeom>
        </p:spPr>
        <p:txBody>
          <a:bodyPr vert="horz" lIns="91435" tIns="45718" rIns="91435" bIns="45718" rtlCol="0"/>
          <a:lstStyle>
            <a:lvl1pPr algn="r">
              <a:defRPr sz="1200"/>
            </a:lvl1pPr>
          </a:lstStyle>
          <a:p>
            <a:fld id="{82AAF3BC-DC2F-4BB4-B119-36FB9E68D021}" type="datetimeFigureOut">
              <a:rPr lang="en-US" smtClean="0"/>
              <a:pPr/>
              <a:t>9/8/2026</a:t>
            </a:fld>
            <a:endParaRPr lang="en-US"/>
          </a:p>
        </p:txBody>
      </p:sp>
      <p:sp>
        <p:nvSpPr>
          <p:cNvPr id="4" name="Footer Placeholder 3"/>
          <p:cNvSpPr>
            <a:spLocks noGrp="1"/>
          </p:cNvSpPr>
          <p:nvPr>
            <p:ph type="ftr" sz="quarter" idx="2"/>
          </p:nvPr>
        </p:nvSpPr>
        <p:spPr>
          <a:xfrm>
            <a:off x="2" y="9718852"/>
            <a:ext cx="3078048" cy="512586"/>
          </a:xfrm>
          <a:prstGeom prst="rect">
            <a:avLst/>
          </a:prstGeom>
        </p:spPr>
        <p:txBody>
          <a:bodyPr vert="horz" lIns="91435" tIns="45718" rIns="91435" bIns="45718" rtlCol="0" anchor="b"/>
          <a:lstStyle>
            <a:lvl1pPr algn="l">
              <a:defRPr sz="1200"/>
            </a:lvl1pPr>
          </a:lstStyle>
          <a:p>
            <a:r>
              <a:rPr lang="vi-VN"/>
              <a:t>CÔNG TY CP TƯ VẤN XÂY DỰNG CÔNG NGHIỆP VÀ ĐÔ THỊ VIỆT NAM - VCC</a:t>
            </a:r>
            <a:endParaRPr lang="en-US"/>
          </a:p>
        </p:txBody>
      </p:sp>
      <p:sp>
        <p:nvSpPr>
          <p:cNvPr id="5" name="Slide Number Placeholder 4"/>
          <p:cNvSpPr>
            <a:spLocks noGrp="1"/>
          </p:cNvSpPr>
          <p:nvPr>
            <p:ph type="sldNum" sz="quarter" idx="3"/>
          </p:nvPr>
        </p:nvSpPr>
        <p:spPr>
          <a:xfrm>
            <a:off x="4022887" y="9718852"/>
            <a:ext cx="3078048" cy="512586"/>
          </a:xfrm>
          <a:prstGeom prst="rect">
            <a:avLst/>
          </a:prstGeom>
        </p:spPr>
        <p:txBody>
          <a:bodyPr vert="horz" lIns="91435" tIns="45718" rIns="91435" bIns="45718" rtlCol="0" anchor="b"/>
          <a:lstStyle>
            <a:lvl1pPr algn="r">
              <a:defRPr sz="1200"/>
            </a:lvl1pPr>
          </a:lstStyle>
          <a:p>
            <a:fld id="{8965EBA0-2E25-46C5-A5B6-02C8C2E849C2}" type="slidenum">
              <a:rPr lang="en-US" smtClean="0"/>
              <a:pPr/>
              <a:t>‹#›</a:t>
            </a:fld>
            <a:endParaRPr lang="en-US"/>
          </a:p>
        </p:txBody>
      </p:sp>
    </p:spTree>
    <p:extLst>
      <p:ext uri="{BB962C8B-B14F-4D97-AF65-F5344CB8AC3E}">
        <p14:creationId xmlns:p14="http://schemas.microsoft.com/office/powerpoint/2010/main" val="3462975368"/>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4"/>
            <a:ext cx="3077740" cy="513348"/>
          </a:xfrm>
          <a:prstGeom prst="rect">
            <a:avLst/>
          </a:prstGeom>
        </p:spPr>
        <p:txBody>
          <a:bodyPr vert="horz" lIns="96645" tIns="48324" rIns="96645" bIns="48324" rtlCol="0"/>
          <a:lstStyle>
            <a:lvl1pPr algn="l">
              <a:defRPr sz="1300"/>
            </a:lvl1pPr>
          </a:lstStyle>
          <a:p>
            <a:r>
              <a:rPr lang="vi-VN"/>
              <a:t>BÁO CÁO PHƯƠNG ÁN QUY HOẠCH CHUNG CÁC XÃ HƯƠNG SƠN, TỨ MỸ, KIM HOA, SƠN TIEENSS, SƠN GIANG, SƠN HỒNG - TỈNH HÀ TĨNH, ĐẾN NĂM 2050</a:t>
            </a:r>
            <a:endParaRPr lang="en-US"/>
          </a:p>
        </p:txBody>
      </p:sp>
      <p:sp>
        <p:nvSpPr>
          <p:cNvPr id="3" name="Date Placeholder 2"/>
          <p:cNvSpPr>
            <a:spLocks noGrp="1"/>
          </p:cNvSpPr>
          <p:nvPr>
            <p:ph type="dt" idx="1"/>
          </p:nvPr>
        </p:nvSpPr>
        <p:spPr>
          <a:xfrm>
            <a:off x="4023094" y="4"/>
            <a:ext cx="3077740" cy="513348"/>
          </a:xfrm>
          <a:prstGeom prst="rect">
            <a:avLst/>
          </a:prstGeom>
        </p:spPr>
        <p:txBody>
          <a:bodyPr vert="horz" lIns="96645" tIns="48324" rIns="96645" bIns="48324" rtlCol="0"/>
          <a:lstStyle>
            <a:lvl1pPr algn="r">
              <a:defRPr sz="1300"/>
            </a:lvl1pPr>
          </a:lstStyle>
          <a:p>
            <a:fld id="{E34DD02F-EE88-486F-9764-E0B07B31BD92}" type="datetimeFigureOut">
              <a:rPr lang="en-US" smtClean="0"/>
              <a:pPr/>
              <a:t>9/8/2026</a:t>
            </a:fld>
            <a:endParaRPr lang="en-US"/>
          </a:p>
        </p:txBody>
      </p:sp>
      <p:sp>
        <p:nvSpPr>
          <p:cNvPr id="4" name="Slide Image Placeholder 3"/>
          <p:cNvSpPr>
            <a:spLocks noGrp="1" noRot="1" noChangeAspect="1"/>
          </p:cNvSpPr>
          <p:nvPr>
            <p:ph type="sldImg" idx="2"/>
          </p:nvPr>
        </p:nvSpPr>
        <p:spPr>
          <a:xfrm>
            <a:off x="1117600" y="1279525"/>
            <a:ext cx="4867275" cy="3452813"/>
          </a:xfrm>
          <a:prstGeom prst="rect">
            <a:avLst/>
          </a:prstGeom>
          <a:noFill/>
          <a:ln w="12700">
            <a:solidFill>
              <a:prstClr val="black"/>
            </a:solidFill>
          </a:ln>
        </p:spPr>
        <p:txBody>
          <a:bodyPr vert="horz" lIns="96645" tIns="48324" rIns="96645" bIns="48324" rtlCol="0" anchor="ctr"/>
          <a:lstStyle/>
          <a:p>
            <a:endParaRPr lang="en-US"/>
          </a:p>
        </p:txBody>
      </p:sp>
      <p:sp>
        <p:nvSpPr>
          <p:cNvPr id="5" name="Notes Placeholder 4"/>
          <p:cNvSpPr>
            <a:spLocks noGrp="1"/>
          </p:cNvSpPr>
          <p:nvPr>
            <p:ph type="body" sz="quarter" idx="3"/>
          </p:nvPr>
        </p:nvSpPr>
        <p:spPr>
          <a:xfrm>
            <a:off x="710248" y="4923883"/>
            <a:ext cx="5681980" cy="4028629"/>
          </a:xfrm>
          <a:prstGeom prst="rect">
            <a:avLst/>
          </a:prstGeom>
        </p:spPr>
        <p:txBody>
          <a:bodyPr vert="horz" lIns="96645" tIns="48324" rIns="96645" bIns="483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718092"/>
            <a:ext cx="3077740" cy="513346"/>
          </a:xfrm>
          <a:prstGeom prst="rect">
            <a:avLst/>
          </a:prstGeom>
        </p:spPr>
        <p:txBody>
          <a:bodyPr vert="horz" lIns="96645" tIns="48324" rIns="96645" bIns="48324" rtlCol="0" anchor="b"/>
          <a:lstStyle>
            <a:lvl1pPr algn="l">
              <a:defRPr sz="1300"/>
            </a:lvl1pPr>
          </a:lstStyle>
          <a:p>
            <a:r>
              <a:rPr lang="vi-VN"/>
              <a:t>CÔNG TY CP TƯ VẤN XÂY DỰNG CÔNG NGHIỆP VÀ ĐÔ THỊ VIỆT NAM - VCC</a:t>
            </a:r>
            <a:endParaRPr lang="en-US"/>
          </a:p>
        </p:txBody>
      </p:sp>
      <p:sp>
        <p:nvSpPr>
          <p:cNvPr id="7" name="Slide Number Placeholder 6"/>
          <p:cNvSpPr>
            <a:spLocks noGrp="1"/>
          </p:cNvSpPr>
          <p:nvPr>
            <p:ph type="sldNum" sz="quarter" idx="5"/>
          </p:nvPr>
        </p:nvSpPr>
        <p:spPr>
          <a:xfrm>
            <a:off x="4023094" y="9718092"/>
            <a:ext cx="3077740" cy="513346"/>
          </a:xfrm>
          <a:prstGeom prst="rect">
            <a:avLst/>
          </a:prstGeom>
        </p:spPr>
        <p:txBody>
          <a:bodyPr vert="horz" lIns="96645" tIns="48324" rIns="96645" bIns="48324" rtlCol="0" anchor="b"/>
          <a:lstStyle>
            <a:lvl1pPr algn="r">
              <a:defRPr sz="1300"/>
            </a:lvl1pPr>
          </a:lstStyle>
          <a:p>
            <a:fld id="{9DEE5CB4-C4BB-4DD3-8ED6-71E9415856F1}" type="slidenum">
              <a:rPr lang="en-US" smtClean="0"/>
              <a:pPr/>
              <a:t>‹#›</a:t>
            </a:fld>
            <a:endParaRPr lang="en-US"/>
          </a:p>
        </p:txBody>
      </p:sp>
    </p:spTree>
    <p:extLst>
      <p:ext uri="{BB962C8B-B14F-4D97-AF65-F5344CB8AC3E}">
        <p14:creationId xmlns:p14="http://schemas.microsoft.com/office/powerpoint/2010/main" val="975895395"/>
      </p:ext>
    </p:extLst>
  </p:cSld>
  <p:clrMap bg1="lt1" tx1="dk1" bg2="lt2" tx2="dk2" accent1="accent1" accent2="accent2" accent3="accent3" accent4="accent4" accent5="accent5" accent6="accent6" hlink="hlink" folHlink="folHlink"/>
  <p:hf dt="0"/>
  <p:notesStyle>
    <a:lvl1pPr marL="0" algn="l" defTabSz="1052005" rtl="0" eaLnBrk="1" latinLnBrk="0" hangingPunct="1">
      <a:defRPr sz="1443" kern="1200">
        <a:solidFill>
          <a:schemeClr val="tx1"/>
        </a:solidFill>
        <a:latin typeface="+mn-lt"/>
        <a:ea typeface="+mn-ea"/>
        <a:cs typeface="+mn-cs"/>
      </a:defRPr>
    </a:lvl1pPr>
    <a:lvl2pPr marL="526001" algn="l" defTabSz="1052005" rtl="0" eaLnBrk="1" latinLnBrk="0" hangingPunct="1">
      <a:defRPr sz="1443" kern="1200">
        <a:solidFill>
          <a:schemeClr val="tx1"/>
        </a:solidFill>
        <a:latin typeface="+mn-lt"/>
        <a:ea typeface="+mn-ea"/>
        <a:cs typeface="+mn-cs"/>
      </a:defRPr>
    </a:lvl2pPr>
    <a:lvl3pPr marL="1052005" algn="l" defTabSz="1052005" rtl="0" eaLnBrk="1" latinLnBrk="0" hangingPunct="1">
      <a:defRPr sz="1443" kern="1200">
        <a:solidFill>
          <a:schemeClr val="tx1"/>
        </a:solidFill>
        <a:latin typeface="+mn-lt"/>
        <a:ea typeface="+mn-ea"/>
        <a:cs typeface="+mn-cs"/>
      </a:defRPr>
    </a:lvl3pPr>
    <a:lvl4pPr marL="1578006" algn="l" defTabSz="1052005" rtl="0" eaLnBrk="1" latinLnBrk="0" hangingPunct="1">
      <a:defRPr sz="1443" kern="1200">
        <a:solidFill>
          <a:schemeClr val="tx1"/>
        </a:solidFill>
        <a:latin typeface="+mn-lt"/>
        <a:ea typeface="+mn-ea"/>
        <a:cs typeface="+mn-cs"/>
      </a:defRPr>
    </a:lvl4pPr>
    <a:lvl5pPr marL="2104007" algn="l" defTabSz="1052005" rtl="0" eaLnBrk="1" latinLnBrk="0" hangingPunct="1">
      <a:defRPr sz="1443" kern="1200">
        <a:solidFill>
          <a:schemeClr val="tx1"/>
        </a:solidFill>
        <a:latin typeface="+mn-lt"/>
        <a:ea typeface="+mn-ea"/>
        <a:cs typeface="+mn-cs"/>
      </a:defRPr>
    </a:lvl5pPr>
    <a:lvl6pPr marL="2630009" algn="l" defTabSz="1052005" rtl="0" eaLnBrk="1" latinLnBrk="0" hangingPunct="1">
      <a:defRPr sz="1443" kern="1200">
        <a:solidFill>
          <a:schemeClr val="tx1"/>
        </a:solidFill>
        <a:latin typeface="+mn-lt"/>
        <a:ea typeface="+mn-ea"/>
        <a:cs typeface="+mn-cs"/>
      </a:defRPr>
    </a:lvl6pPr>
    <a:lvl7pPr marL="3156012" algn="l" defTabSz="1052005" rtl="0" eaLnBrk="1" latinLnBrk="0" hangingPunct="1">
      <a:defRPr sz="1443" kern="1200">
        <a:solidFill>
          <a:schemeClr val="tx1"/>
        </a:solidFill>
        <a:latin typeface="+mn-lt"/>
        <a:ea typeface="+mn-ea"/>
        <a:cs typeface="+mn-cs"/>
      </a:defRPr>
    </a:lvl7pPr>
    <a:lvl8pPr marL="3682013" algn="l" defTabSz="1052005" rtl="0" eaLnBrk="1" latinLnBrk="0" hangingPunct="1">
      <a:defRPr sz="1443" kern="1200">
        <a:solidFill>
          <a:schemeClr val="tx1"/>
        </a:solidFill>
        <a:latin typeface="+mn-lt"/>
        <a:ea typeface="+mn-ea"/>
        <a:cs typeface="+mn-cs"/>
      </a:defRPr>
    </a:lvl8pPr>
    <a:lvl9pPr marL="4208015" algn="l" defTabSz="1052005" rtl="0" eaLnBrk="1" latinLnBrk="0" hangingPunct="1">
      <a:defRPr sz="144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14138-7F02-6947-2FD2-02A2791121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2F7A45-602B-FFAC-784B-DB63D4609722}"/>
              </a:ext>
            </a:extLst>
          </p:cNvPr>
          <p:cNvSpPr>
            <a:spLocks noGrp="1" noRot="1" noChangeAspect="1"/>
          </p:cNvSpPr>
          <p:nvPr>
            <p:ph type="sldImg"/>
          </p:nvPr>
        </p:nvSpPr>
        <p:spPr>
          <a:xfrm>
            <a:off x="1117600" y="1279525"/>
            <a:ext cx="4867275" cy="3452813"/>
          </a:xfrm>
        </p:spPr>
      </p:sp>
      <p:sp>
        <p:nvSpPr>
          <p:cNvPr id="3" name="Notes Placeholder 2">
            <a:extLst>
              <a:ext uri="{FF2B5EF4-FFF2-40B4-BE49-F238E27FC236}">
                <a16:creationId xmlns:a16="http://schemas.microsoft.com/office/drawing/2014/main" id="{0BFE6D48-3FAB-2DF7-BACB-D5DC0120B7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3359C1-990A-37C5-34E1-58EEC35D7EE7}"/>
              </a:ext>
            </a:extLst>
          </p:cNvPr>
          <p:cNvSpPr>
            <a:spLocks noGrp="1"/>
          </p:cNvSpPr>
          <p:nvPr>
            <p:ph type="sldNum" sz="quarter" idx="10"/>
          </p:nvPr>
        </p:nvSpPr>
        <p:spPr/>
        <p:txBody>
          <a:bodyPr/>
          <a:lstStyle/>
          <a:p>
            <a:fld id="{9DEE5CB4-C4BB-4DD3-8ED6-71E9415856F1}" type="slidenum">
              <a:rPr lang="en-US" smtClean="0"/>
              <a:pPr/>
              <a:t>1</a:t>
            </a:fld>
            <a:endParaRPr lang="en-US"/>
          </a:p>
        </p:txBody>
      </p:sp>
      <p:sp>
        <p:nvSpPr>
          <p:cNvPr id="5" name="Footer Placeholder 4">
            <a:extLst>
              <a:ext uri="{FF2B5EF4-FFF2-40B4-BE49-F238E27FC236}">
                <a16:creationId xmlns:a16="http://schemas.microsoft.com/office/drawing/2014/main" id="{D8107081-A0F7-EE9D-C350-A3D9862E92CD}"/>
              </a:ext>
            </a:extLst>
          </p:cNvPr>
          <p:cNvSpPr>
            <a:spLocks noGrp="1"/>
          </p:cNvSpPr>
          <p:nvPr>
            <p:ph type="ftr" sz="quarter" idx="4"/>
          </p:nvPr>
        </p:nvSpPr>
        <p:spPr/>
        <p:txBody>
          <a:bodyPr/>
          <a:lstStyle/>
          <a:p>
            <a:r>
              <a:rPr lang="vi-VN"/>
              <a:t>CÔNG TY CP TƯ VẤN XÂY DỰNG CÔNG NGHIỆP VÀ ĐÔ THỊ VIỆT NAM - VCC</a:t>
            </a:r>
            <a:endParaRPr lang="en-US"/>
          </a:p>
        </p:txBody>
      </p:sp>
      <p:sp>
        <p:nvSpPr>
          <p:cNvPr id="6" name="Header Placeholder 5">
            <a:extLst>
              <a:ext uri="{FF2B5EF4-FFF2-40B4-BE49-F238E27FC236}">
                <a16:creationId xmlns:a16="http://schemas.microsoft.com/office/drawing/2014/main" id="{0F33D5BD-46B6-DC56-6D8B-467F04B81D9E}"/>
              </a:ext>
            </a:extLst>
          </p:cNvPr>
          <p:cNvSpPr>
            <a:spLocks noGrp="1"/>
          </p:cNvSpPr>
          <p:nvPr>
            <p:ph type="hdr" sz="quarter"/>
          </p:nvPr>
        </p:nvSpPr>
        <p:spPr/>
        <p:txBody>
          <a:bodyPr/>
          <a:lstStyle/>
          <a:p>
            <a:r>
              <a:rPr lang="vi-VN"/>
              <a:t>BÁO CÁO PHƯƠNG ÁN QUY HOẠCH CHUNG CÁC XÃ HƯƠNG SƠN, TỨ MỸ, KIM HOA, SƠN TIEENSS, SƠN GIANG, SƠN HỒNG - TỈNH HÀ TĨNH, ĐẾN NĂM 2050</a:t>
            </a:r>
            <a:endParaRPr lang="en-US"/>
          </a:p>
        </p:txBody>
      </p:sp>
    </p:spTree>
    <p:extLst>
      <p:ext uri="{BB962C8B-B14F-4D97-AF65-F5344CB8AC3E}">
        <p14:creationId xmlns:p14="http://schemas.microsoft.com/office/powerpoint/2010/main" val="3323830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vi-VN"/>
              <a:t>BÁO CÁO PHƯƠNG ÁN QUY HOẠCH CHUNG CÁC XÃ HƯƠNG SƠN, TỨ MỸ, KIM HOA, SƠN TIEENSS, SƠN GIANG, SƠN HỒNG - TỈNH HÀ TĨNH, ĐẾN NĂM 2050</a:t>
            </a:r>
            <a:endParaRPr lang="en-US"/>
          </a:p>
        </p:txBody>
      </p:sp>
      <p:sp>
        <p:nvSpPr>
          <p:cNvPr id="5" name="Footer Placeholder 4"/>
          <p:cNvSpPr>
            <a:spLocks noGrp="1"/>
          </p:cNvSpPr>
          <p:nvPr>
            <p:ph type="ftr" sz="quarter" idx="4"/>
          </p:nvPr>
        </p:nvSpPr>
        <p:spPr/>
        <p:txBody>
          <a:bodyPr/>
          <a:lstStyle/>
          <a:p>
            <a:r>
              <a:rPr lang="vi-VN"/>
              <a:t>CÔNG TY CP TƯ VẤN XÂY DỰNG CÔNG NGHIỆP VÀ ĐÔ THỊ VIỆT NAM - VCC</a:t>
            </a:r>
            <a:endParaRPr lang="en-US"/>
          </a:p>
        </p:txBody>
      </p:sp>
      <p:sp>
        <p:nvSpPr>
          <p:cNvPr id="6" name="Slide Number Placeholder 5"/>
          <p:cNvSpPr>
            <a:spLocks noGrp="1"/>
          </p:cNvSpPr>
          <p:nvPr>
            <p:ph type="sldNum" sz="quarter" idx="5"/>
          </p:nvPr>
        </p:nvSpPr>
        <p:spPr/>
        <p:txBody>
          <a:bodyPr/>
          <a:lstStyle/>
          <a:p>
            <a:fld id="{9DEE5CB4-C4BB-4DD3-8ED6-71E9415856F1}" type="slidenum">
              <a:rPr lang="en-US" smtClean="0"/>
              <a:pPr/>
              <a:t>28</a:t>
            </a:fld>
            <a:endParaRPr lang="en-US"/>
          </a:p>
        </p:txBody>
      </p:sp>
    </p:spTree>
    <p:extLst>
      <p:ext uri="{BB962C8B-B14F-4D97-AF65-F5344CB8AC3E}">
        <p14:creationId xmlns:p14="http://schemas.microsoft.com/office/powerpoint/2010/main" val="4106023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17600" y="1279525"/>
            <a:ext cx="4867275" cy="34528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DEE5CB4-C4BB-4DD3-8ED6-71E9415856F1}" type="slidenum">
              <a:rPr lang="en-US" smtClean="0"/>
              <a:pPr/>
              <a:t>34</a:t>
            </a:fld>
            <a:endParaRPr lang="en-US"/>
          </a:p>
        </p:txBody>
      </p:sp>
      <p:sp>
        <p:nvSpPr>
          <p:cNvPr id="5" name="Footer Placeholder 4">
            <a:extLst>
              <a:ext uri="{FF2B5EF4-FFF2-40B4-BE49-F238E27FC236}">
                <a16:creationId xmlns:a16="http://schemas.microsoft.com/office/drawing/2014/main" id="{2763E1EC-070D-4020-87BA-FD3144B91B34}"/>
              </a:ext>
            </a:extLst>
          </p:cNvPr>
          <p:cNvSpPr>
            <a:spLocks noGrp="1"/>
          </p:cNvSpPr>
          <p:nvPr>
            <p:ph type="ftr" sz="quarter" idx="4"/>
          </p:nvPr>
        </p:nvSpPr>
        <p:spPr/>
        <p:txBody>
          <a:bodyPr/>
          <a:lstStyle/>
          <a:p>
            <a:r>
              <a:rPr lang="vi-VN"/>
              <a:t>CÔNG TY CP TƯ VẤN XÂY DỰNG CÔNG NGHIỆP VÀ ĐÔ THỊ VIỆT NAM - VCC</a:t>
            </a:r>
            <a:endParaRPr lang="en-US"/>
          </a:p>
        </p:txBody>
      </p:sp>
      <p:sp>
        <p:nvSpPr>
          <p:cNvPr id="6" name="Header Placeholder 5">
            <a:extLst>
              <a:ext uri="{FF2B5EF4-FFF2-40B4-BE49-F238E27FC236}">
                <a16:creationId xmlns:a16="http://schemas.microsoft.com/office/drawing/2014/main" id="{AB114FDB-4DB3-4B25-AC03-D3BEED41C760}"/>
              </a:ext>
            </a:extLst>
          </p:cNvPr>
          <p:cNvSpPr>
            <a:spLocks noGrp="1"/>
          </p:cNvSpPr>
          <p:nvPr>
            <p:ph type="hdr" sz="quarter"/>
          </p:nvPr>
        </p:nvSpPr>
        <p:spPr/>
        <p:txBody>
          <a:bodyPr/>
          <a:lstStyle/>
          <a:p>
            <a:r>
              <a:rPr lang="vi-VN"/>
              <a:t>BÁO CÁO PHƯƠNG ÁN QUY HOẠCH CHUNG CÁC XÃ HƯƠNG SƠN, TỨ MỸ, KIM HOA, SƠN TIEENSS, SƠN GIANG, SƠN HỒNG - TỈNH HÀ TĨNH, ĐẾN NĂM 2050</a:t>
            </a:r>
            <a:endParaRPr lang="en-US"/>
          </a:p>
        </p:txBody>
      </p:sp>
    </p:spTree>
    <p:extLst>
      <p:ext uri="{BB962C8B-B14F-4D97-AF65-F5344CB8AC3E}">
        <p14:creationId xmlns:p14="http://schemas.microsoft.com/office/powerpoint/2010/main" val="1677893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0D6C1-F5DE-56FC-A144-80CF6D0136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354E1D-200A-81CA-1A75-4CABCB084F86}"/>
              </a:ext>
            </a:extLst>
          </p:cNvPr>
          <p:cNvSpPr>
            <a:spLocks noGrp="1" noRot="1" noChangeAspect="1"/>
          </p:cNvSpPr>
          <p:nvPr>
            <p:ph type="sldImg"/>
          </p:nvPr>
        </p:nvSpPr>
        <p:spPr>
          <a:xfrm>
            <a:off x="1117600" y="1279525"/>
            <a:ext cx="4867275" cy="3452813"/>
          </a:xfrm>
        </p:spPr>
      </p:sp>
      <p:sp>
        <p:nvSpPr>
          <p:cNvPr id="3" name="Notes Placeholder 2">
            <a:extLst>
              <a:ext uri="{FF2B5EF4-FFF2-40B4-BE49-F238E27FC236}">
                <a16:creationId xmlns:a16="http://schemas.microsoft.com/office/drawing/2014/main" id="{692A45FD-9E37-D195-4D58-6E0B90AD2A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3CB675-CFC3-AD68-5DFA-40F2D1FC33C4}"/>
              </a:ext>
            </a:extLst>
          </p:cNvPr>
          <p:cNvSpPr>
            <a:spLocks noGrp="1"/>
          </p:cNvSpPr>
          <p:nvPr>
            <p:ph type="sldNum" sz="quarter" idx="10"/>
          </p:nvPr>
        </p:nvSpPr>
        <p:spPr/>
        <p:txBody>
          <a:bodyPr/>
          <a:lstStyle/>
          <a:p>
            <a:fld id="{9DEE5CB4-C4BB-4DD3-8ED6-71E9415856F1}" type="slidenum">
              <a:rPr lang="en-US" smtClean="0"/>
              <a:pPr/>
              <a:t>35</a:t>
            </a:fld>
            <a:endParaRPr lang="en-US"/>
          </a:p>
        </p:txBody>
      </p:sp>
      <p:sp>
        <p:nvSpPr>
          <p:cNvPr id="5" name="Footer Placeholder 4">
            <a:extLst>
              <a:ext uri="{FF2B5EF4-FFF2-40B4-BE49-F238E27FC236}">
                <a16:creationId xmlns:a16="http://schemas.microsoft.com/office/drawing/2014/main" id="{558662BD-32F4-9139-F9F4-2AD0C99A4E42}"/>
              </a:ext>
            </a:extLst>
          </p:cNvPr>
          <p:cNvSpPr>
            <a:spLocks noGrp="1"/>
          </p:cNvSpPr>
          <p:nvPr>
            <p:ph type="ftr" sz="quarter" idx="4"/>
          </p:nvPr>
        </p:nvSpPr>
        <p:spPr/>
        <p:txBody>
          <a:bodyPr/>
          <a:lstStyle/>
          <a:p>
            <a:r>
              <a:rPr lang="vi-VN"/>
              <a:t>CÔNG TY CP TƯ VẤN XÂY DỰNG CÔNG NGHIỆP VÀ ĐÔ THỊ VIỆT NAM - VCC</a:t>
            </a:r>
            <a:endParaRPr lang="en-US"/>
          </a:p>
        </p:txBody>
      </p:sp>
      <p:sp>
        <p:nvSpPr>
          <p:cNvPr id="6" name="Header Placeholder 5">
            <a:extLst>
              <a:ext uri="{FF2B5EF4-FFF2-40B4-BE49-F238E27FC236}">
                <a16:creationId xmlns:a16="http://schemas.microsoft.com/office/drawing/2014/main" id="{0AD2ADED-32FE-E284-B50F-9A71C2309B6A}"/>
              </a:ext>
            </a:extLst>
          </p:cNvPr>
          <p:cNvSpPr>
            <a:spLocks noGrp="1"/>
          </p:cNvSpPr>
          <p:nvPr>
            <p:ph type="hdr" sz="quarter"/>
          </p:nvPr>
        </p:nvSpPr>
        <p:spPr/>
        <p:txBody>
          <a:bodyPr/>
          <a:lstStyle/>
          <a:p>
            <a:r>
              <a:rPr lang="vi-VN"/>
              <a:t>BÁO CÁO PHƯƠNG ÁN QUY HOẠCH CHUNG CÁC XÃ HƯƠNG SƠN, TỨ MỸ, KIM HOA, SƠN TIEENSS, SƠN GIANG, SƠN HỒNG - TỈNH HÀ TĨNH, ĐẾN NĂM 2050</a:t>
            </a:r>
            <a:endParaRPr lang="en-US"/>
          </a:p>
        </p:txBody>
      </p:sp>
    </p:spTree>
    <p:extLst>
      <p:ext uri="{BB962C8B-B14F-4D97-AF65-F5344CB8AC3E}">
        <p14:creationId xmlns:p14="http://schemas.microsoft.com/office/powerpoint/2010/main" val="3447532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B1381-EA19-21F0-F193-21C159AE50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232223-15A8-F266-D29B-900ACDF3AB76}"/>
              </a:ext>
            </a:extLst>
          </p:cNvPr>
          <p:cNvSpPr>
            <a:spLocks noGrp="1" noRot="1" noChangeAspect="1"/>
          </p:cNvSpPr>
          <p:nvPr>
            <p:ph type="sldImg"/>
          </p:nvPr>
        </p:nvSpPr>
        <p:spPr>
          <a:xfrm>
            <a:off x="1117600" y="1279525"/>
            <a:ext cx="4867275" cy="3452813"/>
          </a:xfrm>
        </p:spPr>
      </p:sp>
      <p:sp>
        <p:nvSpPr>
          <p:cNvPr id="3" name="Notes Placeholder 2">
            <a:extLst>
              <a:ext uri="{FF2B5EF4-FFF2-40B4-BE49-F238E27FC236}">
                <a16:creationId xmlns:a16="http://schemas.microsoft.com/office/drawing/2014/main" id="{82BC0059-55D7-FC8E-4BBF-3059C2F288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4B8AEB-C3B7-E05B-183D-9D916699FFD8}"/>
              </a:ext>
            </a:extLst>
          </p:cNvPr>
          <p:cNvSpPr>
            <a:spLocks noGrp="1"/>
          </p:cNvSpPr>
          <p:nvPr>
            <p:ph type="sldNum" sz="quarter" idx="10"/>
          </p:nvPr>
        </p:nvSpPr>
        <p:spPr/>
        <p:txBody>
          <a:bodyPr/>
          <a:lstStyle/>
          <a:p>
            <a:fld id="{9DEE5CB4-C4BB-4DD3-8ED6-71E9415856F1}" type="slidenum">
              <a:rPr lang="en-US" smtClean="0"/>
              <a:pPr/>
              <a:t>36</a:t>
            </a:fld>
            <a:endParaRPr lang="en-US"/>
          </a:p>
        </p:txBody>
      </p:sp>
      <p:sp>
        <p:nvSpPr>
          <p:cNvPr id="5" name="Footer Placeholder 4">
            <a:extLst>
              <a:ext uri="{FF2B5EF4-FFF2-40B4-BE49-F238E27FC236}">
                <a16:creationId xmlns:a16="http://schemas.microsoft.com/office/drawing/2014/main" id="{903E3399-5A39-8ACC-8861-999525BDB865}"/>
              </a:ext>
            </a:extLst>
          </p:cNvPr>
          <p:cNvSpPr>
            <a:spLocks noGrp="1"/>
          </p:cNvSpPr>
          <p:nvPr>
            <p:ph type="ftr" sz="quarter" idx="4"/>
          </p:nvPr>
        </p:nvSpPr>
        <p:spPr/>
        <p:txBody>
          <a:bodyPr/>
          <a:lstStyle/>
          <a:p>
            <a:r>
              <a:rPr lang="vi-VN"/>
              <a:t>CÔNG TY CP TƯ VẤN XÂY DỰNG CÔNG NGHIỆP VÀ ĐÔ THỊ VIỆT NAM - VCC</a:t>
            </a:r>
            <a:endParaRPr lang="en-US"/>
          </a:p>
        </p:txBody>
      </p:sp>
      <p:sp>
        <p:nvSpPr>
          <p:cNvPr id="6" name="Header Placeholder 5">
            <a:extLst>
              <a:ext uri="{FF2B5EF4-FFF2-40B4-BE49-F238E27FC236}">
                <a16:creationId xmlns:a16="http://schemas.microsoft.com/office/drawing/2014/main" id="{324AE9FB-978E-D656-5739-EB531F0BEDA8}"/>
              </a:ext>
            </a:extLst>
          </p:cNvPr>
          <p:cNvSpPr>
            <a:spLocks noGrp="1"/>
          </p:cNvSpPr>
          <p:nvPr>
            <p:ph type="hdr" sz="quarter"/>
          </p:nvPr>
        </p:nvSpPr>
        <p:spPr/>
        <p:txBody>
          <a:bodyPr/>
          <a:lstStyle/>
          <a:p>
            <a:r>
              <a:rPr lang="vi-VN"/>
              <a:t>BÁO CÁO PHƯƠNG ÁN QUY HOẠCH CHUNG CÁC XÃ HƯƠNG SƠN, TỨ MỸ, KIM HOA, SƠN TIEENSS, SƠN GIANG, SƠN HỒNG - TỈNH HÀ TĨNH, ĐẾN NĂM 2050</a:t>
            </a:r>
            <a:endParaRPr lang="en-US"/>
          </a:p>
        </p:txBody>
      </p:sp>
    </p:spTree>
    <p:extLst>
      <p:ext uri="{BB962C8B-B14F-4D97-AF65-F5344CB8AC3E}">
        <p14:creationId xmlns:p14="http://schemas.microsoft.com/office/powerpoint/2010/main" val="335584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31570" y="1750834"/>
            <a:ext cx="12824460" cy="3724546"/>
          </a:xfrm>
        </p:spPr>
        <p:txBody>
          <a:bodyPr anchor="b"/>
          <a:lstStyle>
            <a:lvl1pPr algn="ctr">
              <a:defRPr sz="9360"/>
            </a:lvl1pPr>
          </a:lstStyle>
          <a:p>
            <a:r>
              <a:rPr lang="en-US"/>
              <a:t>Click to edit Master title style</a:t>
            </a:r>
            <a:endParaRPr lang="en-US" dirty="0"/>
          </a:p>
        </p:txBody>
      </p:sp>
      <p:sp>
        <p:nvSpPr>
          <p:cNvPr id="3" name="Subtitle 2"/>
          <p:cNvSpPr>
            <a:spLocks noGrp="1"/>
          </p:cNvSpPr>
          <p:nvPr>
            <p:ph type="subTitle" idx="1"/>
          </p:nvPr>
        </p:nvSpPr>
        <p:spPr>
          <a:xfrm>
            <a:off x="1885950" y="5619013"/>
            <a:ext cx="11315700" cy="2582912"/>
          </a:xfrm>
        </p:spPr>
        <p:txBody>
          <a:bodyPr/>
          <a:lstStyle>
            <a:lvl1pPr marL="0" indent="0" algn="ctr">
              <a:buNone/>
              <a:defRPr sz="3744"/>
            </a:lvl1pPr>
            <a:lvl2pPr marL="713232" indent="0" algn="ctr">
              <a:buNone/>
              <a:defRPr sz="3120"/>
            </a:lvl2pPr>
            <a:lvl3pPr marL="1426464" indent="0" algn="ctr">
              <a:buNone/>
              <a:defRPr sz="2808"/>
            </a:lvl3pPr>
            <a:lvl4pPr marL="2139696" indent="0" algn="ctr">
              <a:buNone/>
              <a:defRPr sz="2496"/>
            </a:lvl4pPr>
            <a:lvl5pPr marL="2852928" indent="0" algn="ctr">
              <a:buNone/>
              <a:defRPr sz="2496"/>
            </a:lvl5pPr>
            <a:lvl6pPr marL="3566160" indent="0" algn="ctr">
              <a:buNone/>
              <a:defRPr sz="2496"/>
            </a:lvl6pPr>
            <a:lvl7pPr marL="4279392" indent="0" algn="ctr">
              <a:buNone/>
              <a:defRPr sz="2496"/>
            </a:lvl7pPr>
            <a:lvl8pPr marL="4992624" indent="0" algn="ctr">
              <a:buNone/>
              <a:defRPr sz="2496"/>
            </a:lvl8pPr>
            <a:lvl9pPr marL="5705856" indent="0" algn="ctr">
              <a:buNone/>
              <a:defRPr sz="24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5C31B7-7568-42A0-BA91-C5B1E1BD676A}" type="datetime1">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386252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944BCF9-CE37-4642-87EB-96CB25D91698}" type="datetime1">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2996834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9415" y="2667115"/>
            <a:ext cx="13013055" cy="4450138"/>
          </a:xfrm>
        </p:spPr>
        <p:txBody>
          <a:bodyPr anchor="b"/>
          <a:lstStyle>
            <a:lvl1pPr>
              <a:defRPr sz="9360"/>
            </a:lvl1pPr>
          </a:lstStyle>
          <a:p>
            <a:r>
              <a:rPr lang="en-US"/>
              <a:t>Click to edit Master title style</a:t>
            </a:r>
            <a:endParaRPr lang="en-US" dirty="0"/>
          </a:p>
        </p:txBody>
      </p:sp>
      <p:sp>
        <p:nvSpPr>
          <p:cNvPr id="3" name="Text Placeholder 2"/>
          <p:cNvSpPr>
            <a:spLocks noGrp="1"/>
          </p:cNvSpPr>
          <p:nvPr>
            <p:ph type="body" idx="1"/>
          </p:nvPr>
        </p:nvSpPr>
        <p:spPr>
          <a:xfrm>
            <a:off x="1029415" y="7159353"/>
            <a:ext cx="13013055" cy="2340222"/>
          </a:xfrm>
        </p:spPr>
        <p:txBody>
          <a:bodyPr/>
          <a:lstStyle>
            <a:lvl1pPr marL="0" indent="0">
              <a:buNone/>
              <a:defRPr sz="3744">
                <a:solidFill>
                  <a:schemeClr val="tx1"/>
                </a:solidFill>
              </a:defRPr>
            </a:lvl1pPr>
            <a:lvl2pPr marL="713232" indent="0">
              <a:buNone/>
              <a:defRPr sz="3120">
                <a:solidFill>
                  <a:schemeClr val="tx1">
                    <a:tint val="75000"/>
                  </a:schemeClr>
                </a:solidFill>
              </a:defRPr>
            </a:lvl2pPr>
            <a:lvl3pPr marL="1426464" indent="0">
              <a:buNone/>
              <a:defRPr sz="2808">
                <a:solidFill>
                  <a:schemeClr val="tx1">
                    <a:tint val="75000"/>
                  </a:schemeClr>
                </a:solidFill>
              </a:defRPr>
            </a:lvl3pPr>
            <a:lvl4pPr marL="2139696" indent="0">
              <a:buNone/>
              <a:defRPr sz="2496">
                <a:solidFill>
                  <a:schemeClr val="tx1">
                    <a:tint val="75000"/>
                  </a:schemeClr>
                </a:solidFill>
              </a:defRPr>
            </a:lvl4pPr>
            <a:lvl5pPr marL="2852928" indent="0">
              <a:buNone/>
              <a:defRPr sz="2496">
                <a:solidFill>
                  <a:schemeClr val="tx1">
                    <a:tint val="75000"/>
                  </a:schemeClr>
                </a:solidFill>
              </a:defRPr>
            </a:lvl5pPr>
            <a:lvl6pPr marL="3566160" indent="0">
              <a:buNone/>
              <a:defRPr sz="2496">
                <a:solidFill>
                  <a:schemeClr val="tx1">
                    <a:tint val="75000"/>
                  </a:schemeClr>
                </a:solidFill>
              </a:defRPr>
            </a:lvl6pPr>
            <a:lvl7pPr marL="4279392" indent="0">
              <a:buNone/>
              <a:defRPr sz="2496">
                <a:solidFill>
                  <a:schemeClr val="tx1">
                    <a:tint val="75000"/>
                  </a:schemeClr>
                </a:solidFill>
              </a:defRPr>
            </a:lvl7pPr>
            <a:lvl8pPr marL="4992624" indent="0">
              <a:buNone/>
              <a:defRPr sz="2496">
                <a:solidFill>
                  <a:schemeClr val="tx1">
                    <a:tint val="75000"/>
                  </a:schemeClr>
                </a:solidFill>
              </a:defRPr>
            </a:lvl8pPr>
            <a:lvl9pPr marL="5705856" indent="0">
              <a:buNone/>
              <a:defRPr sz="24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AFA7B66-3605-4A4E-AD2D-ABF22477AF9A}" type="datetime1">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2841123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37273" y="2847891"/>
            <a:ext cx="6412230" cy="6787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638098" y="2847891"/>
            <a:ext cx="6412230" cy="67878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F987DC-B0B6-47A6-96FF-850F52CDD3A1}" type="datetime1">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2016879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39238" y="569580"/>
            <a:ext cx="13013055" cy="20678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39239" y="2622536"/>
            <a:ext cx="6382761" cy="1285265"/>
          </a:xfrm>
        </p:spPr>
        <p:txBody>
          <a:bodyPr anchor="b"/>
          <a:lstStyle>
            <a:lvl1pPr marL="0" indent="0">
              <a:buNone/>
              <a:defRPr sz="3744" b="1"/>
            </a:lvl1pPr>
            <a:lvl2pPr marL="713232" indent="0">
              <a:buNone/>
              <a:defRPr sz="3120" b="1"/>
            </a:lvl2pPr>
            <a:lvl3pPr marL="1426464" indent="0">
              <a:buNone/>
              <a:defRPr sz="2808" b="1"/>
            </a:lvl3pPr>
            <a:lvl4pPr marL="2139696" indent="0">
              <a:buNone/>
              <a:defRPr sz="2496" b="1"/>
            </a:lvl4pPr>
            <a:lvl5pPr marL="2852928" indent="0">
              <a:buNone/>
              <a:defRPr sz="2496" b="1"/>
            </a:lvl5pPr>
            <a:lvl6pPr marL="3566160" indent="0">
              <a:buNone/>
              <a:defRPr sz="2496" b="1"/>
            </a:lvl6pPr>
            <a:lvl7pPr marL="4279392" indent="0">
              <a:buNone/>
              <a:defRPr sz="2496" b="1"/>
            </a:lvl7pPr>
            <a:lvl8pPr marL="4992624" indent="0">
              <a:buNone/>
              <a:defRPr sz="2496" b="1"/>
            </a:lvl8pPr>
            <a:lvl9pPr marL="5705856" indent="0">
              <a:buNone/>
              <a:defRPr sz="2496" b="1"/>
            </a:lvl9pPr>
          </a:lstStyle>
          <a:p>
            <a:pPr lvl="0"/>
            <a:r>
              <a:rPr lang="en-US"/>
              <a:t>Click to edit Master text styles</a:t>
            </a:r>
          </a:p>
        </p:txBody>
      </p:sp>
      <p:sp>
        <p:nvSpPr>
          <p:cNvPr id="4" name="Content Placeholder 3"/>
          <p:cNvSpPr>
            <a:spLocks noGrp="1"/>
          </p:cNvSpPr>
          <p:nvPr>
            <p:ph sz="half" idx="2"/>
          </p:nvPr>
        </p:nvSpPr>
        <p:spPr>
          <a:xfrm>
            <a:off x="1039239" y="3907801"/>
            <a:ext cx="6382761" cy="5747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638098" y="2622536"/>
            <a:ext cx="6414195" cy="1285265"/>
          </a:xfrm>
        </p:spPr>
        <p:txBody>
          <a:bodyPr anchor="b"/>
          <a:lstStyle>
            <a:lvl1pPr marL="0" indent="0">
              <a:buNone/>
              <a:defRPr sz="3744" b="1"/>
            </a:lvl1pPr>
            <a:lvl2pPr marL="713232" indent="0">
              <a:buNone/>
              <a:defRPr sz="3120" b="1"/>
            </a:lvl2pPr>
            <a:lvl3pPr marL="1426464" indent="0">
              <a:buNone/>
              <a:defRPr sz="2808" b="1"/>
            </a:lvl3pPr>
            <a:lvl4pPr marL="2139696" indent="0">
              <a:buNone/>
              <a:defRPr sz="2496" b="1"/>
            </a:lvl4pPr>
            <a:lvl5pPr marL="2852928" indent="0">
              <a:buNone/>
              <a:defRPr sz="2496" b="1"/>
            </a:lvl5pPr>
            <a:lvl6pPr marL="3566160" indent="0">
              <a:buNone/>
              <a:defRPr sz="2496" b="1"/>
            </a:lvl6pPr>
            <a:lvl7pPr marL="4279392" indent="0">
              <a:buNone/>
              <a:defRPr sz="2496" b="1"/>
            </a:lvl7pPr>
            <a:lvl8pPr marL="4992624" indent="0">
              <a:buNone/>
              <a:defRPr sz="2496" b="1"/>
            </a:lvl8pPr>
            <a:lvl9pPr marL="5705856" indent="0">
              <a:buNone/>
              <a:defRPr sz="2496" b="1"/>
            </a:lvl9pPr>
          </a:lstStyle>
          <a:p>
            <a:pPr lvl="0"/>
            <a:r>
              <a:rPr lang="en-US"/>
              <a:t>Click to edit Master text styles</a:t>
            </a:r>
          </a:p>
        </p:txBody>
      </p:sp>
      <p:sp>
        <p:nvSpPr>
          <p:cNvPr id="6" name="Content Placeholder 5"/>
          <p:cNvSpPr>
            <a:spLocks noGrp="1"/>
          </p:cNvSpPr>
          <p:nvPr>
            <p:ph sz="quarter" idx="4"/>
          </p:nvPr>
        </p:nvSpPr>
        <p:spPr>
          <a:xfrm>
            <a:off x="7638098" y="3907801"/>
            <a:ext cx="6414195" cy="5747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3CED975-E17F-4BD4-8AC6-907FF77F6507}" type="datetime1">
              <a:rPr lang="en-US" smtClean="0"/>
              <a:t>9/8/2026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2721646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A5B5B1-78E6-4A0F-9422-F0615425C963}" type="datetime1">
              <a:rPr lang="en-US" smtClean="0"/>
              <a:t>9/8/2026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3581630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4FDA0D-151B-48A0-B729-81CD90D4533B}" type="datetime1">
              <a:rPr lang="en-US" smtClean="0"/>
              <a:t>9/8/2026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3540660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39238" y="713211"/>
            <a:ext cx="4866144" cy="2496238"/>
          </a:xfrm>
        </p:spPr>
        <p:txBody>
          <a:bodyPr anchor="b"/>
          <a:lstStyle>
            <a:lvl1pPr>
              <a:defRPr sz="4992"/>
            </a:lvl1pPr>
          </a:lstStyle>
          <a:p>
            <a:r>
              <a:rPr lang="en-US"/>
              <a:t>Click to edit Master title style</a:t>
            </a:r>
            <a:endParaRPr lang="en-US" dirty="0"/>
          </a:p>
        </p:txBody>
      </p:sp>
      <p:sp>
        <p:nvSpPr>
          <p:cNvPr id="3" name="Content Placeholder 2"/>
          <p:cNvSpPr>
            <a:spLocks noGrp="1"/>
          </p:cNvSpPr>
          <p:nvPr>
            <p:ph idx="1"/>
          </p:nvPr>
        </p:nvSpPr>
        <p:spPr>
          <a:xfrm>
            <a:off x="6414195" y="1540340"/>
            <a:ext cx="7638098" cy="7602630"/>
          </a:xfrm>
        </p:spPr>
        <p:txBody>
          <a:bodyPr/>
          <a:lstStyle>
            <a:lvl1pPr>
              <a:defRPr sz="4992"/>
            </a:lvl1pPr>
            <a:lvl2pPr>
              <a:defRPr sz="4368"/>
            </a:lvl2pPr>
            <a:lvl3pPr>
              <a:defRPr sz="3744"/>
            </a:lvl3pPr>
            <a:lvl4pPr>
              <a:defRPr sz="3120"/>
            </a:lvl4pPr>
            <a:lvl5pPr>
              <a:defRPr sz="3120"/>
            </a:lvl5pPr>
            <a:lvl6pPr>
              <a:defRPr sz="3120"/>
            </a:lvl6pPr>
            <a:lvl7pPr>
              <a:defRPr sz="3120"/>
            </a:lvl7pPr>
            <a:lvl8pPr>
              <a:defRPr sz="3120"/>
            </a:lvl8pPr>
            <a:lvl9pPr>
              <a:defRPr sz="3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39238" y="3209449"/>
            <a:ext cx="4866144" cy="5945901"/>
          </a:xfrm>
        </p:spPr>
        <p:txBody>
          <a:bodyPr/>
          <a:lstStyle>
            <a:lvl1pPr marL="0" indent="0">
              <a:buNone/>
              <a:defRPr sz="2496"/>
            </a:lvl1pPr>
            <a:lvl2pPr marL="713232" indent="0">
              <a:buNone/>
              <a:defRPr sz="2184"/>
            </a:lvl2pPr>
            <a:lvl3pPr marL="1426464" indent="0">
              <a:buNone/>
              <a:defRPr sz="1872"/>
            </a:lvl3pPr>
            <a:lvl4pPr marL="2139696" indent="0">
              <a:buNone/>
              <a:defRPr sz="1560"/>
            </a:lvl4pPr>
            <a:lvl5pPr marL="2852928" indent="0">
              <a:buNone/>
              <a:defRPr sz="1560"/>
            </a:lvl5pPr>
            <a:lvl6pPr marL="3566160" indent="0">
              <a:buNone/>
              <a:defRPr sz="1560"/>
            </a:lvl6pPr>
            <a:lvl7pPr marL="4279392" indent="0">
              <a:buNone/>
              <a:defRPr sz="1560"/>
            </a:lvl7pPr>
            <a:lvl8pPr marL="4992624" indent="0">
              <a:buNone/>
              <a:defRPr sz="1560"/>
            </a:lvl8pPr>
            <a:lvl9pPr marL="5705856" indent="0">
              <a:buNone/>
              <a:defRPr sz="1560"/>
            </a:lvl9pPr>
          </a:lstStyle>
          <a:p>
            <a:pPr lvl="0"/>
            <a:r>
              <a:rPr lang="en-US"/>
              <a:t>Click to edit Master text styles</a:t>
            </a:r>
          </a:p>
        </p:txBody>
      </p:sp>
      <p:sp>
        <p:nvSpPr>
          <p:cNvPr id="5" name="Date Placeholder 4"/>
          <p:cNvSpPr>
            <a:spLocks noGrp="1"/>
          </p:cNvSpPr>
          <p:nvPr>
            <p:ph type="dt" sz="half" idx="10"/>
          </p:nvPr>
        </p:nvSpPr>
        <p:spPr/>
        <p:txBody>
          <a:bodyPr/>
          <a:lstStyle/>
          <a:p>
            <a:fld id="{E426AA98-8C5B-4CC7-9EC4-CBE1B65C39C9}" type="datetime1">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2053082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39238" y="713211"/>
            <a:ext cx="4866144" cy="2496238"/>
          </a:xfrm>
        </p:spPr>
        <p:txBody>
          <a:bodyPr anchor="b"/>
          <a:lstStyle>
            <a:lvl1pPr>
              <a:defRPr sz="4992"/>
            </a:lvl1pPr>
          </a:lstStyle>
          <a:p>
            <a:r>
              <a:rPr lang="en-US"/>
              <a:t>Click to edit Master title style</a:t>
            </a:r>
            <a:endParaRPr lang="en-US" dirty="0"/>
          </a:p>
        </p:txBody>
      </p:sp>
      <p:sp>
        <p:nvSpPr>
          <p:cNvPr id="3" name="Picture Placeholder 2"/>
          <p:cNvSpPr>
            <a:spLocks noGrp="1" noChangeAspect="1"/>
          </p:cNvSpPr>
          <p:nvPr>
            <p:ph type="pic" idx="1"/>
          </p:nvPr>
        </p:nvSpPr>
        <p:spPr>
          <a:xfrm>
            <a:off x="6414195" y="1540340"/>
            <a:ext cx="7638098" cy="7602630"/>
          </a:xfrm>
        </p:spPr>
        <p:txBody>
          <a:bodyPr anchor="t"/>
          <a:lstStyle>
            <a:lvl1pPr marL="0" indent="0">
              <a:buNone/>
              <a:defRPr sz="4992"/>
            </a:lvl1pPr>
            <a:lvl2pPr marL="713232" indent="0">
              <a:buNone/>
              <a:defRPr sz="4368"/>
            </a:lvl2pPr>
            <a:lvl3pPr marL="1426464" indent="0">
              <a:buNone/>
              <a:defRPr sz="3744"/>
            </a:lvl3pPr>
            <a:lvl4pPr marL="2139696" indent="0">
              <a:buNone/>
              <a:defRPr sz="3120"/>
            </a:lvl4pPr>
            <a:lvl5pPr marL="2852928" indent="0">
              <a:buNone/>
              <a:defRPr sz="3120"/>
            </a:lvl5pPr>
            <a:lvl6pPr marL="3566160" indent="0">
              <a:buNone/>
              <a:defRPr sz="3120"/>
            </a:lvl6pPr>
            <a:lvl7pPr marL="4279392" indent="0">
              <a:buNone/>
              <a:defRPr sz="3120"/>
            </a:lvl7pPr>
            <a:lvl8pPr marL="4992624" indent="0">
              <a:buNone/>
              <a:defRPr sz="3120"/>
            </a:lvl8pPr>
            <a:lvl9pPr marL="5705856" indent="0">
              <a:buNone/>
              <a:defRPr sz="3120"/>
            </a:lvl9pPr>
          </a:lstStyle>
          <a:p>
            <a:r>
              <a:rPr lang="en-US"/>
              <a:t>Click icon to add picture</a:t>
            </a:r>
            <a:endParaRPr lang="en-US" dirty="0"/>
          </a:p>
        </p:txBody>
      </p:sp>
      <p:sp>
        <p:nvSpPr>
          <p:cNvPr id="4" name="Text Placeholder 3"/>
          <p:cNvSpPr>
            <a:spLocks noGrp="1"/>
          </p:cNvSpPr>
          <p:nvPr>
            <p:ph type="body" sz="half" idx="2"/>
          </p:nvPr>
        </p:nvSpPr>
        <p:spPr>
          <a:xfrm>
            <a:off x="1039238" y="3209449"/>
            <a:ext cx="4866144" cy="5945901"/>
          </a:xfrm>
        </p:spPr>
        <p:txBody>
          <a:bodyPr/>
          <a:lstStyle>
            <a:lvl1pPr marL="0" indent="0">
              <a:buNone/>
              <a:defRPr sz="2496"/>
            </a:lvl1pPr>
            <a:lvl2pPr marL="713232" indent="0">
              <a:buNone/>
              <a:defRPr sz="2184"/>
            </a:lvl2pPr>
            <a:lvl3pPr marL="1426464" indent="0">
              <a:buNone/>
              <a:defRPr sz="1872"/>
            </a:lvl3pPr>
            <a:lvl4pPr marL="2139696" indent="0">
              <a:buNone/>
              <a:defRPr sz="1560"/>
            </a:lvl4pPr>
            <a:lvl5pPr marL="2852928" indent="0">
              <a:buNone/>
              <a:defRPr sz="1560"/>
            </a:lvl5pPr>
            <a:lvl6pPr marL="3566160" indent="0">
              <a:buNone/>
              <a:defRPr sz="1560"/>
            </a:lvl6pPr>
            <a:lvl7pPr marL="4279392" indent="0">
              <a:buNone/>
              <a:defRPr sz="1560"/>
            </a:lvl7pPr>
            <a:lvl8pPr marL="4992624" indent="0">
              <a:buNone/>
              <a:defRPr sz="1560"/>
            </a:lvl8pPr>
            <a:lvl9pPr marL="5705856" indent="0">
              <a:buNone/>
              <a:defRPr sz="1560"/>
            </a:lvl9pPr>
          </a:lstStyle>
          <a:p>
            <a:pPr lvl="0"/>
            <a:r>
              <a:rPr lang="en-US"/>
              <a:t>Click to edit Master text styles</a:t>
            </a:r>
          </a:p>
        </p:txBody>
      </p:sp>
      <p:sp>
        <p:nvSpPr>
          <p:cNvPr id="5" name="Date Placeholder 4"/>
          <p:cNvSpPr>
            <a:spLocks noGrp="1"/>
          </p:cNvSpPr>
          <p:nvPr>
            <p:ph type="dt" sz="half" idx="10"/>
          </p:nvPr>
        </p:nvSpPr>
        <p:spPr/>
        <p:txBody>
          <a:bodyPr/>
          <a:lstStyle/>
          <a:p>
            <a:fld id="{44A55A3B-3F39-4CC6-A318-FA4C601274F6}" type="datetime1">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3937005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3E4D8CA-F9F7-4DA0-B37F-EDA0BBB4127A}" type="datetime1">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1948307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797064" y="569578"/>
            <a:ext cx="3253264" cy="906619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37273" y="569578"/>
            <a:ext cx="9571196" cy="90661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48586E-33E0-4C37-897C-67BCE4F42690}" type="datetime1">
              <a:rPr lang="en-US" smtClean="0"/>
              <a:t>9/8/2026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18B98A-DFE8-45E0-8598-48D312C2A80D}" type="slidenum">
              <a:rPr lang="en-US" smtClean="0"/>
              <a:pPr/>
              <a:t>‹#›</a:t>
            </a:fld>
            <a:endParaRPr lang="en-US"/>
          </a:p>
        </p:txBody>
      </p:sp>
    </p:spTree>
    <p:extLst>
      <p:ext uri="{BB962C8B-B14F-4D97-AF65-F5344CB8AC3E}">
        <p14:creationId xmlns:p14="http://schemas.microsoft.com/office/powerpoint/2010/main" val="2081597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7273" y="569580"/>
            <a:ext cx="13013055" cy="20678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37273" y="2847891"/>
            <a:ext cx="13013055" cy="67878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7273" y="9915615"/>
            <a:ext cx="3394710" cy="569578"/>
          </a:xfrm>
          <a:prstGeom prst="rect">
            <a:avLst/>
          </a:prstGeom>
        </p:spPr>
        <p:txBody>
          <a:bodyPr vert="horz" lIns="91440" tIns="45720" rIns="91440" bIns="45720" rtlCol="0" anchor="ctr"/>
          <a:lstStyle>
            <a:lvl1pPr algn="l">
              <a:defRPr sz="1872">
                <a:solidFill>
                  <a:schemeClr val="tx1">
                    <a:tint val="75000"/>
                  </a:schemeClr>
                </a:solidFill>
              </a:defRPr>
            </a:lvl1pPr>
          </a:lstStyle>
          <a:p>
            <a:fld id="{8B016C9E-E394-4C1B-BB9C-CD1198A6D9E1}" type="datetime1">
              <a:rPr lang="en-US" smtClean="0"/>
              <a:t>9/8/2026</a:t>
            </a:fld>
            <a:endParaRPr lang="en-US"/>
          </a:p>
        </p:txBody>
      </p:sp>
      <p:sp>
        <p:nvSpPr>
          <p:cNvPr id="5" name="Footer Placeholder 4"/>
          <p:cNvSpPr>
            <a:spLocks noGrp="1"/>
          </p:cNvSpPr>
          <p:nvPr>
            <p:ph type="ftr" sz="quarter" idx="3"/>
          </p:nvPr>
        </p:nvSpPr>
        <p:spPr>
          <a:xfrm>
            <a:off x="4997768" y="9915615"/>
            <a:ext cx="5092065" cy="569578"/>
          </a:xfrm>
          <a:prstGeom prst="rect">
            <a:avLst/>
          </a:prstGeom>
        </p:spPr>
        <p:txBody>
          <a:bodyPr vert="horz" lIns="91440" tIns="45720" rIns="91440" bIns="45720" rtlCol="0" anchor="ctr"/>
          <a:lstStyle>
            <a:lvl1pPr algn="ctr">
              <a:defRPr sz="18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655618" y="9915615"/>
            <a:ext cx="3394710" cy="569578"/>
          </a:xfrm>
          <a:prstGeom prst="rect">
            <a:avLst/>
          </a:prstGeom>
        </p:spPr>
        <p:txBody>
          <a:bodyPr vert="horz" lIns="91440" tIns="45720" rIns="91440" bIns="45720" rtlCol="0" anchor="ctr"/>
          <a:lstStyle>
            <a:lvl1pPr algn="r">
              <a:defRPr sz="1872">
                <a:solidFill>
                  <a:schemeClr val="tx1">
                    <a:tint val="75000"/>
                  </a:schemeClr>
                </a:solidFill>
              </a:defRPr>
            </a:lvl1pPr>
          </a:lstStyle>
          <a:p>
            <a:fld id="{D318B98A-DFE8-45E0-8598-48D312C2A80D}" type="slidenum">
              <a:rPr lang="en-US" smtClean="0"/>
              <a:pPr/>
              <a:t>‹#›</a:t>
            </a:fld>
            <a:endParaRPr lang="en-US"/>
          </a:p>
        </p:txBody>
      </p:sp>
    </p:spTree>
    <p:extLst>
      <p:ext uri="{BB962C8B-B14F-4D97-AF65-F5344CB8AC3E}">
        <p14:creationId xmlns:p14="http://schemas.microsoft.com/office/powerpoint/2010/main" val="99328832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l" defTabSz="1426464" rtl="0" eaLnBrk="1" latinLnBrk="0" hangingPunct="1">
        <a:lnSpc>
          <a:spcPct val="90000"/>
        </a:lnSpc>
        <a:spcBef>
          <a:spcPct val="0"/>
        </a:spcBef>
        <a:buNone/>
        <a:defRPr sz="6864" kern="1200">
          <a:solidFill>
            <a:schemeClr val="tx1"/>
          </a:solidFill>
          <a:latin typeface="+mj-lt"/>
          <a:ea typeface="+mj-ea"/>
          <a:cs typeface="+mj-cs"/>
        </a:defRPr>
      </a:lvl1pPr>
    </p:titleStyle>
    <p:bodyStyle>
      <a:lvl1pPr marL="356616" indent="-356616" algn="l" defTabSz="1426464" rtl="0" eaLnBrk="1" latinLnBrk="0" hangingPunct="1">
        <a:lnSpc>
          <a:spcPct val="90000"/>
        </a:lnSpc>
        <a:spcBef>
          <a:spcPts val="1560"/>
        </a:spcBef>
        <a:buFont typeface="Arial" panose="020B0604020202020204" pitchFamily="34" charset="0"/>
        <a:buChar char="•"/>
        <a:defRPr sz="4368" kern="1200">
          <a:solidFill>
            <a:schemeClr val="tx1"/>
          </a:solidFill>
          <a:latin typeface="+mn-lt"/>
          <a:ea typeface="+mn-ea"/>
          <a:cs typeface="+mn-cs"/>
        </a:defRPr>
      </a:lvl1pPr>
      <a:lvl2pPr marL="1069848" indent="-356616" algn="l" defTabSz="1426464" rtl="0" eaLnBrk="1" latinLnBrk="0" hangingPunct="1">
        <a:lnSpc>
          <a:spcPct val="90000"/>
        </a:lnSpc>
        <a:spcBef>
          <a:spcPts val="780"/>
        </a:spcBef>
        <a:buFont typeface="Arial" panose="020B0604020202020204" pitchFamily="34" charset="0"/>
        <a:buChar char="•"/>
        <a:defRPr sz="3744" kern="1200">
          <a:solidFill>
            <a:schemeClr val="tx1"/>
          </a:solidFill>
          <a:latin typeface="+mn-lt"/>
          <a:ea typeface="+mn-ea"/>
          <a:cs typeface="+mn-cs"/>
        </a:defRPr>
      </a:lvl2pPr>
      <a:lvl3pPr marL="1783080" indent="-356616" algn="l" defTabSz="1426464" rtl="0" eaLnBrk="1" latinLnBrk="0" hangingPunct="1">
        <a:lnSpc>
          <a:spcPct val="90000"/>
        </a:lnSpc>
        <a:spcBef>
          <a:spcPts val="780"/>
        </a:spcBef>
        <a:buFont typeface="Arial" panose="020B0604020202020204" pitchFamily="34" charset="0"/>
        <a:buChar char="•"/>
        <a:defRPr sz="3120" kern="1200">
          <a:solidFill>
            <a:schemeClr val="tx1"/>
          </a:solidFill>
          <a:latin typeface="+mn-lt"/>
          <a:ea typeface="+mn-ea"/>
          <a:cs typeface="+mn-cs"/>
        </a:defRPr>
      </a:lvl3pPr>
      <a:lvl4pPr marL="2496312" indent="-356616" algn="l" defTabSz="1426464" rtl="0" eaLnBrk="1" latinLnBrk="0" hangingPunct="1">
        <a:lnSpc>
          <a:spcPct val="90000"/>
        </a:lnSpc>
        <a:spcBef>
          <a:spcPts val="780"/>
        </a:spcBef>
        <a:buFont typeface="Arial" panose="020B0604020202020204" pitchFamily="34" charset="0"/>
        <a:buChar char="•"/>
        <a:defRPr sz="2808" kern="1200">
          <a:solidFill>
            <a:schemeClr val="tx1"/>
          </a:solidFill>
          <a:latin typeface="+mn-lt"/>
          <a:ea typeface="+mn-ea"/>
          <a:cs typeface="+mn-cs"/>
        </a:defRPr>
      </a:lvl4pPr>
      <a:lvl5pPr marL="3209544" indent="-356616" algn="l" defTabSz="1426464" rtl="0" eaLnBrk="1" latinLnBrk="0" hangingPunct="1">
        <a:lnSpc>
          <a:spcPct val="90000"/>
        </a:lnSpc>
        <a:spcBef>
          <a:spcPts val="780"/>
        </a:spcBef>
        <a:buFont typeface="Arial" panose="020B0604020202020204" pitchFamily="34" charset="0"/>
        <a:buChar char="•"/>
        <a:defRPr sz="2808" kern="1200">
          <a:solidFill>
            <a:schemeClr val="tx1"/>
          </a:solidFill>
          <a:latin typeface="+mn-lt"/>
          <a:ea typeface="+mn-ea"/>
          <a:cs typeface="+mn-cs"/>
        </a:defRPr>
      </a:lvl5pPr>
      <a:lvl6pPr marL="3922776" indent="-356616" algn="l" defTabSz="1426464" rtl="0" eaLnBrk="1" latinLnBrk="0" hangingPunct="1">
        <a:lnSpc>
          <a:spcPct val="90000"/>
        </a:lnSpc>
        <a:spcBef>
          <a:spcPts val="780"/>
        </a:spcBef>
        <a:buFont typeface="Arial" panose="020B0604020202020204" pitchFamily="34" charset="0"/>
        <a:buChar char="•"/>
        <a:defRPr sz="2808" kern="1200">
          <a:solidFill>
            <a:schemeClr val="tx1"/>
          </a:solidFill>
          <a:latin typeface="+mn-lt"/>
          <a:ea typeface="+mn-ea"/>
          <a:cs typeface="+mn-cs"/>
        </a:defRPr>
      </a:lvl6pPr>
      <a:lvl7pPr marL="4636008" indent="-356616" algn="l" defTabSz="1426464" rtl="0" eaLnBrk="1" latinLnBrk="0" hangingPunct="1">
        <a:lnSpc>
          <a:spcPct val="90000"/>
        </a:lnSpc>
        <a:spcBef>
          <a:spcPts val="780"/>
        </a:spcBef>
        <a:buFont typeface="Arial" panose="020B0604020202020204" pitchFamily="34" charset="0"/>
        <a:buChar char="•"/>
        <a:defRPr sz="2808" kern="1200">
          <a:solidFill>
            <a:schemeClr val="tx1"/>
          </a:solidFill>
          <a:latin typeface="+mn-lt"/>
          <a:ea typeface="+mn-ea"/>
          <a:cs typeface="+mn-cs"/>
        </a:defRPr>
      </a:lvl7pPr>
      <a:lvl8pPr marL="5349240" indent="-356616" algn="l" defTabSz="1426464" rtl="0" eaLnBrk="1" latinLnBrk="0" hangingPunct="1">
        <a:lnSpc>
          <a:spcPct val="90000"/>
        </a:lnSpc>
        <a:spcBef>
          <a:spcPts val="780"/>
        </a:spcBef>
        <a:buFont typeface="Arial" panose="020B0604020202020204" pitchFamily="34" charset="0"/>
        <a:buChar char="•"/>
        <a:defRPr sz="2808" kern="1200">
          <a:solidFill>
            <a:schemeClr val="tx1"/>
          </a:solidFill>
          <a:latin typeface="+mn-lt"/>
          <a:ea typeface="+mn-ea"/>
          <a:cs typeface="+mn-cs"/>
        </a:defRPr>
      </a:lvl8pPr>
      <a:lvl9pPr marL="6062472" indent="-356616" algn="l" defTabSz="1426464" rtl="0" eaLnBrk="1" latinLnBrk="0" hangingPunct="1">
        <a:lnSpc>
          <a:spcPct val="90000"/>
        </a:lnSpc>
        <a:spcBef>
          <a:spcPts val="780"/>
        </a:spcBef>
        <a:buFont typeface="Arial" panose="020B0604020202020204" pitchFamily="34" charset="0"/>
        <a:buChar char="•"/>
        <a:defRPr sz="2808" kern="1200">
          <a:solidFill>
            <a:schemeClr val="tx1"/>
          </a:solidFill>
          <a:latin typeface="+mn-lt"/>
          <a:ea typeface="+mn-ea"/>
          <a:cs typeface="+mn-cs"/>
        </a:defRPr>
      </a:lvl9pPr>
    </p:bodyStyle>
    <p:otherStyle>
      <a:defPPr>
        <a:defRPr lang="en-US"/>
      </a:defPPr>
      <a:lvl1pPr marL="0" algn="l" defTabSz="1426464" rtl="0" eaLnBrk="1" latinLnBrk="0" hangingPunct="1">
        <a:defRPr sz="2808" kern="1200">
          <a:solidFill>
            <a:schemeClr val="tx1"/>
          </a:solidFill>
          <a:latin typeface="+mn-lt"/>
          <a:ea typeface="+mn-ea"/>
          <a:cs typeface="+mn-cs"/>
        </a:defRPr>
      </a:lvl1pPr>
      <a:lvl2pPr marL="713232" algn="l" defTabSz="1426464" rtl="0" eaLnBrk="1" latinLnBrk="0" hangingPunct="1">
        <a:defRPr sz="2808" kern="1200">
          <a:solidFill>
            <a:schemeClr val="tx1"/>
          </a:solidFill>
          <a:latin typeface="+mn-lt"/>
          <a:ea typeface="+mn-ea"/>
          <a:cs typeface="+mn-cs"/>
        </a:defRPr>
      </a:lvl2pPr>
      <a:lvl3pPr marL="1426464" algn="l" defTabSz="1426464" rtl="0" eaLnBrk="1" latinLnBrk="0" hangingPunct="1">
        <a:defRPr sz="2808" kern="1200">
          <a:solidFill>
            <a:schemeClr val="tx1"/>
          </a:solidFill>
          <a:latin typeface="+mn-lt"/>
          <a:ea typeface="+mn-ea"/>
          <a:cs typeface="+mn-cs"/>
        </a:defRPr>
      </a:lvl3pPr>
      <a:lvl4pPr marL="2139696" algn="l" defTabSz="1426464" rtl="0" eaLnBrk="1" latinLnBrk="0" hangingPunct="1">
        <a:defRPr sz="2808" kern="1200">
          <a:solidFill>
            <a:schemeClr val="tx1"/>
          </a:solidFill>
          <a:latin typeface="+mn-lt"/>
          <a:ea typeface="+mn-ea"/>
          <a:cs typeface="+mn-cs"/>
        </a:defRPr>
      </a:lvl4pPr>
      <a:lvl5pPr marL="2852928" algn="l" defTabSz="1426464" rtl="0" eaLnBrk="1" latinLnBrk="0" hangingPunct="1">
        <a:defRPr sz="2808" kern="1200">
          <a:solidFill>
            <a:schemeClr val="tx1"/>
          </a:solidFill>
          <a:latin typeface="+mn-lt"/>
          <a:ea typeface="+mn-ea"/>
          <a:cs typeface="+mn-cs"/>
        </a:defRPr>
      </a:lvl5pPr>
      <a:lvl6pPr marL="3566160" algn="l" defTabSz="1426464" rtl="0" eaLnBrk="1" latinLnBrk="0" hangingPunct="1">
        <a:defRPr sz="2808" kern="1200">
          <a:solidFill>
            <a:schemeClr val="tx1"/>
          </a:solidFill>
          <a:latin typeface="+mn-lt"/>
          <a:ea typeface="+mn-ea"/>
          <a:cs typeface="+mn-cs"/>
        </a:defRPr>
      </a:lvl6pPr>
      <a:lvl7pPr marL="4279392" algn="l" defTabSz="1426464" rtl="0" eaLnBrk="1" latinLnBrk="0" hangingPunct="1">
        <a:defRPr sz="2808" kern="1200">
          <a:solidFill>
            <a:schemeClr val="tx1"/>
          </a:solidFill>
          <a:latin typeface="+mn-lt"/>
          <a:ea typeface="+mn-ea"/>
          <a:cs typeface="+mn-cs"/>
        </a:defRPr>
      </a:lvl7pPr>
      <a:lvl8pPr marL="4992624" algn="l" defTabSz="1426464" rtl="0" eaLnBrk="1" latinLnBrk="0" hangingPunct="1">
        <a:defRPr sz="2808" kern="1200">
          <a:solidFill>
            <a:schemeClr val="tx1"/>
          </a:solidFill>
          <a:latin typeface="+mn-lt"/>
          <a:ea typeface="+mn-ea"/>
          <a:cs typeface="+mn-cs"/>
        </a:defRPr>
      </a:lvl8pPr>
      <a:lvl9pPr marL="5705856" algn="l" defTabSz="1426464" rtl="0" eaLnBrk="1" latinLnBrk="0" hangingPunct="1">
        <a:defRPr sz="28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6.tmp"/><Relationship Id="rId2" Type="http://schemas.openxmlformats.org/officeDocument/2006/relationships/image" Target="../media/image22.tmp"/><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tmp"/><Relationship Id="rId4" Type="http://schemas.microsoft.com/office/2007/relationships/hdphoto" Target="../media/hdphoto5.wdp"/></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7.png"/><Relationship Id="rId18" Type="http://schemas.openxmlformats.org/officeDocument/2006/relationships/image" Target="../media/image42.png"/><Relationship Id="rId3" Type="http://schemas.openxmlformats.org/officeDocument/2006/relationships/image" Target="../media/image27.png"/><Relationship Id="rId21" Type="http://schemas.openxmlformats.org/officeDocument/2006/relationships/image" Target="../media/image45.png"/><Relationship Id="rId7" Type="http://schemas.openxmlformats.org/officeDocument/2006/relationships/image" Target="../media/image31.png"/><Relationship Id="rId12" Type="http://schemas.openxmlformats.org/officeDocument/2006/relationships/image" Target="../media/image36.png"/><Relationship Id="rId17" Type="http://schemas.openxmlformats.org/officeDocument/2006/relationships/image" Target="../media/image41.png"/><Relationship Id="rId2" Type="http://schemas.openxmlformats.org/officeDocument/2006/relationships/image" Target="../media/image17.png"/><Relationship Id="rId16" Type="http://schemas.openxmlformats.org/officeDocument/2006/relationships/image" Target="../media/image40.png"/><Relationship Id="rId20"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30.png"/><Relationship Id="rId11" Type="http://schemas.openxmlformats.org/officeDocument/2006/relationships/image" Target="../media/image35.png"/><Relationship Id="rId24" Type="http://schemas.openxmlformats.org/officeDocument/2006/relationships/image" Target="../media/image48.png"/><Relationship Id="rId5" Type="http://schemas.openxmlformats.org/officeDocument/2006/relationships/image" Target="../media/image29.png"/><Relationship Id="rId15" Type="http://schemas.openxmlformats.org/officeDocument/2006/relationships/image" Target="../media/image39.png"/><Relationship Id="rId23" Type="http://schemas.openxmlformats.org/officeDocument/2006/relationships/image" Target="../media/image47.png"/><Relationship Id="rId10" Type="http://schemas.openxmlformats.org/officeDocument/2006/relationships/image" Target="../media/image34.png"/><Relationship Id="rId19" Type="http://schemas.openxmlformats.org/officeDocument/2006/relationships/image" Target="../media/image43.png"/><Relationship Id="rId4" Type="http://schemas.openxmlformats.org/officeDocument/2006/relationships/image" Target="../media/image28.png"/><Relationship Id="rId9" Type="http://schemas.openxmlformats.org/officeDocument/2006/relationships/image" Target="../media/image33.jpeg"/><Relationship Id="rId14" Type="http://schemas.openxmlformats.org/officeDocument/2006/relationships/image" Target="../media/image38.tmp"/><Relationship Id="rId22" Type="http://schemas.openxmlformats.org/officeDocument/2006/relationships/image" Target="../media/image46.png"/></Relationships>
</file>

<file path=ppt/slides/_rels/slide21.xml.rels><?xml version="1.0" encoding="UTF-8" standalone="yes"?>
<Relationships xmlns="http://schemas.openxmlformats.org/package/2006/relationships"><Relationship Id="rId2" Type="http://schemas.openxmlformats.org/officeDocument/2006/relationships/image" Target="../media/image49.tmp"/><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0.tmp"/><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2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jpe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tmp"/></Relationships>
</file>

<file path=ppt/slides/_rels/slide27.xml.rels><?xml version="1.0" encoding="UTF-8" standalone="yes"?>
<Relationships xmlns="http://schemas.openxmlformats.org/package/2006/relationships"><Relationship Id="rId3" Type="http://schemas.openxmlformats.org/officeDocument/2006/relationships/image" Target="../media/image69.tmp"/><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2.png"/><Relationship Id="rId12" Type="http://schemas.microsoft.com/office/2007/relationships/hdphoto" Target="../media/hdphoto10.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7.wdp"/><Relationship Id="rId11" Type="http://schemas.openxmlformats.org/officeDocument/2006/relationships/image" Target="../media/image74.png"/><Relationship Id="rId5" Type="http://schemas.openxmlformats.org/officeDocument/2006/relationships/image" Target="../media/image71.png"/><Relationship Id="rId15" Type="http://schemas.openxmlformats.org/officeDocument/2006/relationships/image" Target="../media/image76.png"/><Relationship Id="rId10" Type="http://schemas.microsoft.com/office/2007/relationships/hdphoto" Target="../media/hdphoto9.wdp"/><Relationship Id="rId4" Type="http://schemas.microsoft.com/office/2007/relationships/hdphoto" Target="../media/hdphoto6.wdp"/><Relationship Id="rId9" Type="http://schemas.openxmlformats.org/officeDocument/2006/relationships/image" Target="../media/image73.png"/><Relationship Id="rId14" Type="http://schemas.microsoft.com/office/2007/relationships/hdphoto" Target="../media/hdphoto11.wdp"/></Relationships>
</file>

<file path=ppt/slides/_rels/slide29.xml.rels><?xml version="1.0" encoding="UTF-8" standalone="yes"?>
<Relationships xmlns="http://schemas.openxmlformats.org/package/2006/relationships"><Relationship Id="rId8" Type="http://schemas.microsoft.com/office/2007/relationships/hdphoto" Target="../media/hdphoto13.wdp"/><Relationship Id="rId3" Type="http://schemas.microsoft.com/office/2007/relationships/hdphoto" Target="../media/hdphoto12.wdp"/><Relationship Id="rId7" Type="http://schemas.openxmlformats.org/officeDocument/2006/relationships/image" Target="../media/image81.png"/><Relationship Id="rId2" Type="http://schemas.openxmlformats.org/officeDocument/2006/relationships/image" Target="../media/image77.png"/><Relationship Id="rId1" Type="http://schemas.openxmlformats.org/officeDocument/2006/relationships/slideLayout" Target="../slideLayouts/slideLayout2.xml"/><Relationship Id="rId6" Type="http://schemas.openxmlformats.org/officeDocument/2006/relationships/image" Target="../media/image80.tmp"/><Relationship Id="rId5" Type="http://schemas.openxmlformats.org/officeDocument/2006/relationships/image" Target="../media/image79.png"/><Relationship Id="rId4" Type="http://schemas.openxmlformats.org/officeDocument/2006/relationships/image" Target="../media/image78.tmp"/></Relationships>
</file>

<file path=ppt/slides/_rels/slide3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tmp"/><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3.tmp"/><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7.tmp"/></Relationships>
</file>

<file path=ppt/slides/_rels/slide35.xml.rels><?xml version="1.0" encoding="UTF-8" standalone="yes"?>
<Relationships xmlns="http://schemas.openxmlformats.org/package/2006/relationships"><Relationship Id="rId3" Type="http://schemas.openxmlformats.org/officeDocument/2006/relationships/image" Target="../media/image88.tmp"/><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9.tmp"/></Relationships>
</file>

<file path=ppt/slides/_rels/slide36.xml.rels><?xml version="1.0" encoding="UTF-8" standalone="yes"?>
<Relationships xmlns="http://schemas.openxmlformats.org/package/2006/relationships"><Relationship Id="rId3" Type="http://schemas.openxmlformats.org/officeDocument/2006/relationships/image" Target="../media/image90.tmp"/><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796E4-7EE0-EF10-BC50-C4220B8D8D95}"/>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D492758A-487D-67C9-E570-900733D3F303}"/>
              </a:ext>
            </a:extLst>
          </p:cNvPr>
          <p:cNvGrpSpPr/>
          <p:nvPr/>
        </p:nvGrpSpPr>
        <p:grpSpPr>
          <a:xfrm>
            <a:off x="14020800" y="9385298"/>
            <a:ext cx="852584" cy="1198565"/>
            <a:chOff x="14020800" y="9385298"/>
            <a:chExt cx="852584" cy="1198565"/>
          </a:xfrm>
        </p:grpSpPr>
        <p:pic>
          <p:nvPicPr>
            <p:cNvPr id="5" name="Picture 4">
              <a:extLst>
                <a:ext uri="{FF2B5EF4-FFF2-40B4-BE49-F238E27FC236}">
                  <a16:creationId xmlns:a16="http://schemas.microsoft.com/office/drawing/2014/main" id="{719181BE-C121-0BFE-3BC3-1827B2003A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20800" y="9385298"/>
              <a:ext cx="852584" cy="855524"/>
            </a:xfrm>
            <a:prstGeom prst="rect">
              <a:avLst/>
            </a:prstGeom>
          </p:spPr>
        </p:pic>
        <p:sp>
          <p:nvSpPr>
            <p:cNvPr id="10" name="Title 1">
              <a:extLst>
                <a:ext uri="{FF2B5EF4-FFF2-40B4-BE49-F238E27FC236}">
                  <a16:creationId xmlns:a16="http://schemas.microsoft.com/office/drawing/2014/main" id="{2F50C254-EC95-01B0-7B9F-52A4AE34E289}"/>
                </a:ext>
              </a:extLst>
            </p:cNvPr>
            <p:cNvSpPr txBox="1">
              <a:spLocks/>
            </p:cNvSpPr>
            <p:nvPr/>
          </p:nvSpPr>
          <p:spPr>
            <a:xfrm>
              <a:off x="14020800" y="10170833"/>
              <a:ext cx="852584" cy="413030"/>
            </a:xfrm>
            <a:prstGeom prst="rect">
              <a:avLst/>
            </a:prstGeom>
            <a:noFill/>
          </p:spPr>
          <p:txBody>
            <a:bodyPr vert="horz" lIns="90963" tIns="45482" rIns="90963" bIns="45482" rtlCol="0" anchor="t">
              <a:noAutofit/>
            </a:bodyPr>
            <a:lstStyle>
              <a:defPPr>
                <a:defRPr lang="en-US"/>
              </a:defPPr>
              <a:lvl1pPr algn="ctr" defTabSz="914400">
                <a:lnSpc>
                  <a:spcPct val="100000"/>
                </a:lnSpc>
                <a:spcBef>
                  <a:spcPts val="199"/>
                </a:spcBef>
                <a:spcAft>
                  <a:spcPts val="199"/>
                </a:spcAft>
                <a:buNone/>
                <a:defRPr sz="2400" b="1" spc="213">
                  <a:latin typeface="Arial" panose="020B0604020202020204" pitchFamily="34" charset="0"/>
                  <a:ea typeface="+mj-ea"/>
                  <a:cs typeface="Arial" panose="020B0604020202020204" pitchFamily="34" charset="0"/>
                </a:defRPr>
              </a:lvl1pPr>
            </a:lstStyle>
            <a:p>
              <a:pPr>
                <a:lnSpc>
                  <a:spcPct val="150000"/>
                </a:lnSpc>
              </a:pPr>
              <a:r>
                <a:rPr lang="en-US" sz="1800" dirty="0"/>
                <a:t>2026</a:t>
              </a:r>
            </a:p>
          </p:txBody>
        </p:sp>
      </p:grpSp>
      <p:pic>
        <p:nvPicPr>
          <p:cNvPr id="4" name="Picture 3">
            <a:extLst>
              <a:ext uri="{FF2B5EF4-FFF2-40B4-BE49-F238E27FC236}">
                <a16:creationId xmlns:a16="http://schemas.microsoft.com/office/drawing/2014/main" id="{256D76DC-3B09-573F-3982-C1387F211C7A}"/>
              </a:ext>
            </a:extLst>
          </p:cNvPr>
          <p:cNvPicPr>
            <a:picLocks noChangeAspect="1"/>
          </p:cNvPicPr>
          <p:nvPr/>
        </p:nvPicPr>
        <p:blipFill>
          <a:blip r:embed="rId4">
            <a:alphaModFix amt="20000"/>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b="6666"/>
          <a:stretch>
            <a:fillRect/>
          </a:stretch>
        </p:blipFill>
        <p:spPr>
          <a:xfrm>
            <a:off x="0" y="0"/>
            <a:ext cx="15087600" cy="10698163"/>
          </a:xfrm>
          <a:prstGeom prst="rect">
            <a:avLst/>
          </a:prstGeom>
        </p:spPr>
      </p:pic>
      <p:sp>
        <p:nvSpPr>
          <p:cNvPr id="3" name="Rectangle 2">
            <a:extLst>
              <a:ext uri="{FF2B5EF4-FFF2-40B4-BE49-F238E27FC236}">
                <a16:creationId xmlns:a16="http://schemas.microsoft.com/office/drawing/2014/main" id="{74A6E9ED-758C-BD59-EFB9-74C4F5D1258A}"/>
              </a:ext>
            </a:extLst>
          </p:cNvPr>
          <p:cNvSpPr>
            <a:spLocks noChangeArrowheads="1"/>
          </p:cNvSpPr>
          <p:nvPr/>
        </p:nvSpPr>
        <p:spPr bwMode="auto">
          <a:xfrm>
            <a:off x="-4308983" y="-2572105"/>
            <a:ext cx="183767" cy="4690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963" tIns="45482" rIns="90963" bIns="45482" numCol="1" anchor="ctr" anchorCtr="0" compatLnSpc="1">
            <a:prstTxWarp prst="textNoShape">
              <a:avLst/>
            </a:prstTxWarp>
            <a:spAutoFit/>
          </a:bodyPr>
          <a:lstStyle/>
          <a:p>
            <a:endParaRPr lang="en-US" sz="2451"/>
          </a:p>
        </p:txBody>
      </p:sp>
      <p:sp>
        <p:nvSpPr>
          <p:cNvPr id="7" name="Title 1">
            <a:extLst>
              <a:ext uri="{FF2B5EF4-FFF2-40B4-BE49-F238E27FC236}">
                <a16:creationId xmlns:a16="http://schemas.microsoft.com/office/drawing/2014/main" id="{B57D275D-F930-E063-D7ED-D840F1E15E3B}"/>
              </a:ext>
            </a:extLst>
          </p:cNvPr>
          <p:cNvSpPr txBox="1">
            <a:spLocks/>
          </p:cNvSpPr>
          <p:nvPr/>
        </p:nvSpPr>
        <p:spPr>
          <a:xfrm>
            <a:off x="0" y="7302019"/>
            <a:ext cx="15087600" cy="1466843"/>
          </a:xfrm>
          <a:prstGeom prst="rect">
            <a:avLst/>
          </a:prstGeom>
          <a:noFill/>
        </p:spPr>
        <p:txBody>
          <a:bodyPr vert="horz" lIns="90963" tIns="45482" rIns="90963" bIns="45482" rtlCol="0" anchor="t">
            <a:noAutofit/>
          </a:bodyPr>
          <a:lstStyle>
            <a:defPPr>
              <a:defRPr lang="en-US"/>
            </a:defPPr>
            <a:lvl1pPr algn="ctr" defTabSz="914400">
              <a:lnSpc>
                <a:spcPct val="100000"/>
              </a:lnSpc>
              <a:spcBef>
                <a:spcPts val="199"/>
              </a:spcBef>
              <a:spcAft>
                <a:spcPts val="199"/>
              </a:spcAft>
              <a:buNone/>
              <a:defRPr sz="2400" b="1" spc="213">
                <a:latin typeface="Arial" panose="020B0604020202020204" pitchFamily="34" charset="0"/>
                <a:ea typeface="+mj-ea"/>
                <a:cs typeface="Arial" panose="020B0604020202020204" pitchFamily="34" charset="0"/>
              </a:defRPr>
            </a:lvl1pPr>
          </a:lstStyle>
          <a:p>
            <a:pPr>
              <a:lnSpc>
                <a:spcPct val="150000"/>
              </a:lnSpc>
            </a:pPr>
            <a:r>
              <a:rPr lang="en-US" dirty="0"/>
              <a:t>XÃ KIM HOA</a:t>
            </a:r>
          </a:p>
          <a:p>
            <a:pPr>
              <a:lnSpc>
                <a:spcPct val="150000"/>
              </a:lnSpc>
            </a:pPr>
            <a:r>
              <a:rPr lang="en-US" dirty="0"/>
              <a:t>TỈNH HÀ TĨNH ĐẾN NĂM 2050</a:t>
            </a:r>
          </a:p>
        </p:txBody>
      </p:sp>
      <p:sp>
        <p:nvSpPr>
          <p:cNvPr id="9" name="Title 1">
            <a:extLst>
              <a:ext uri="{FF2B5EF4-FFF2-40B4-BE49-F238E27FC236}">
                <a16:creationId xmlns:a16="http://schemas.microsoft.com/office/drawing/2014/main" id="{1CF2E152-D9A7-8652-7E50-769788FDD821}"/>
              </a:ext>
            </a:extLst>
          </p:cNvPr>
          <p:cNvSpPr txBox="1">
            <a:spLocks/>
          </p:cNvSpPr>
          <p:nvPr/>
        </p:nvSpPr>
        <p:spPr>
          <a:xfrm>
            <a:off x="0" y="6518412"/>
            <a:ext cx="15087600" cy="783607"/>
          </a:xfrm>
          <a:prstGeom prst="rect">
            <a:avLst/>
          </a:prstGeom>
          <a:noFill/>
        </p:spPr>
        <p:txBody>
          <a:bodyPr vert="horz" lIns="90963" tIns="45482" rIns="90963" bIns="45482"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199"/>
              </a:spcBef>
              <a:spcAft>
                <a:spcPts val="199"/>
              </a:spcAft>
            </a:pPr>
            <a:r>
              <a:rPr lang="en-US" sz="3600" b="1" spc="213" dirty="0">
                <a:latin typeface="Arial" panose="020B0604020202020204" pitchFamily="34" charset="0"/>
                <a:cs typeface="Arial" panose="020B0604020202020204" pitchFamily="34" charset="0"/>
              </a:rPr>
              <a:t>BÁO CÁO PHƯƠNG ÁN QUY HOẠCH CHUNG</a:t>
            </a:r>
          </a:p>
        </p:txBody>
      </p:sp>
    </p:spTree>
    <p:extLst>
      <p:ext uri="{BB962C8B-B14F-4D97-AF65-F5344CB8AC3E}">
        <p14:creationId xmlns:p14="http://schemas.microsoft.com/office/powerpoint/2010/main" val="4058157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1D3649C-75B3-CF2F-030E-B166B9CEB016}"/>
              </a:ext>
            </a:extLst>
          </p:cNvPr>
          <p:cNvPicPr>
            <a:picLocks noChangeAspect="1"/>
          </p:cNvPicPr>
          <p:nvPr/>
        </p:nvPicPr>
        <p:blipFill>
          <a:blip r:embed="rId2">
            <a:duotone>
              <a:schemeClr val="bg2">
                <a:shade val="45000"/>
                <a:satMod val="135000"/>
              </a:schemeClr>
              <a:prstClr val="white"/>
            </a:duotone>
            <a:alphaModFix amt="35000"/>
            <a:extLst>
              <a:ext uri="{28A0092B-C50C-407E-A947-70E740481C1C}">
                <a14:useLocalDpi xmlns:a14="http://schemas.microsoft.com/office/drawing/2010/main" val="0"/>
              </a:ext>
            </a:extLst>
          </a:blip>
          <a:srcRect b="6666"/>
          <a:stretch>
            <a:fillRect/>
          </a:stretch>
        </p:blipFill>
        <p:spPr>
          <a:xfrm>
            <a:off x="0" y="0"/>
            <a:ext cx="15087600" cy="10698163"/>
          </a:xfrm>
          <a:prstGeom prst="rect">
            <a:avLst/>
          </a:prstGeom>
        </p:spPr>
      </p:pic>
      <p:sp>
        <p:nvSpPr>
          <p:cNvPr id="15" name="Title 1">
            <a:extLst>
              <a:ext uri="{FF2B5EF4-FFF2-40B4-BE49-F238E27FC236}">
                <a16:creationId xmlns:a16="http://schemas.microsoft.com/office/drawing/2014/main" id="{E58D87EA-878E-4487-B99F-C587D6EEADA5}"/>
              </a:ext>
            </a:extLst>
          </p:cNvPr>
          <p:cNvSpPr txBox="1">
            <a:spLocks/>
          </p:cNvSpPr>
          <p:nvPr/>
        </p:nvSpPr>
        <p:spPr>
          <a:xfrm>
            <a:off x="7543800" y="4606107"/>
            <a:ext cx="7485868" cy="418257"/>
          </a:xfrm>
          <a:prstGeom prst="rect">
            <a:avLst/>
          </a:prstGeom>
          <a:noFill/>
        </p:spPr>
        <p:txBody>
          <a:bodyPr vert="horz" lIns="90963" tIns="45482" rIns="90963" bIns="45482"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00000"/>
              </a:lnSpc>
              <a:spcBef>
                <a:spcPts val="199"/>
              </a:spcBef>
              <a:spcAft>
                <a:spcPts val="199"/>
              </a:spcAft>
            </a:pPr>
            <a:r>
              <a:rPr lang="en-US" sz="2229" b="1" spc="213" dirty="0">
                <a:latin typeface="Arial" panose="020B0604020202020204" pitchFamily="34" charset="0"/>
                <a:cs typeface="Arial" panose="020B0604020202020204" pitchFamily="34" charset="0"/>
              </a:rPr>
              <a:t>MỤC LỤC</a:t>
            </a:r>
          </a:p>
        </p:txBody>
      </p:sp>
      <p:sp>
        <p:nvSpPr>
          <p:cNvPr id="16" name="Title 1">
            <a:extLst>
              <a:ext uri="{FF2B5EF4-FFF2-40B4-BE49-F238E27FC236}">
                <a16:creationId xmlns:a16="http://schemas.microsoft.com/office/drawing/2014/main" id="{E58D87EA-878E-4487-B99F-C587D6EEADA5}"/>
              </a:ext>
            </a:extLst>
          </p:cNvPr>
          <p:cNvSpPr txBox="1">
            <a:spLocks/>
          </p:cNvSpPr>
          <p:nvPr/>
        </p:nvSpPr>
        <p:spPr>
          <a:xfrm>
            <a:off x="7543799" y="5083080"/>
            <a:ext cx="5998029" cy="3189593"/>
          </a:xfrm>
          <a:prstGeom prst="rect">
            <a:avLst/>
          </a:prstGeom>
          <a:noFill/>
        </p:spPr>
        <p:txBody>
          <a:bodyPr vert="horz" lIns="90963" tIns="45482" rIns="90963" bIns="45482"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spcBef>
                <a:spcPts val="199"/>
              </a:spcBef>
              <a:spcAft>
                <a:spcPts val="199"/>
              </a:spcAft>
            </a:pPr>
            <a:r>
              <a:rPr lang="en-US" sz="1337" b="1" spc="213" dirty="0">
                <a:latin typeface="Arial" panose="020B0604020202020204" pitchFamily="34" charset="0"/>
                <a:cs typeface="Arial" panose="020B0604020202020204" pitchFamily="34" charset="0"/>
              </a:rPr>
              <a:t>1. GIỚI THIỆU CHUNG</a:t>
            </a:r>
          </a:p>
          <a:p>
            <a:pPr algn="l">
              <a:lnSpc>
                <a:spcPct val="150000"/>
              </a:lnSpc>
              <a:spcBef>
                <a:spcPts val="199"/>
              </a:spcBef>
              <a:spcAft>
                <a:spcPts val="199"/>
              </a:spcAft>
            </a:pPr>
            <a:r>
              <a:rPr lang="en-US" sz="1337" b="1" spc="213" dirty="0">
                <a:latin typeface="Arial" panose="020B0604020202020204" pitchFamily="34" charset="0"/>
                <a:cs typeface="Arial" panose="020B0604020202020204" pitchFamily="34" charset="0"/>
              </a:rPr>
              <a:t>2. ẢNH HƯỞNG CỦA QUY HOẠCH CẤP TRÊN</a:t>
            </a:r>
          </a:p>
          <a:p>
            <a:pPr algn="l">
              <a:lnSpc>
                <a:spcPct val="150000"/>
              </a:lnSpc>
              <a:spcBef>
                <a:spcPts val="199"/>
              </a:spcBef>
              <a:spcAft>
                <a:spcPts val="199"/>
              </a:spcAft>
            </a:pPr>
            <a:r>
              <a:rPr lang="en-US" sz="1337" b="1" spc="213" dirty="0">
                <a:latin typeface="Arial" panose="020B0604020202020204" pitchFamily="34" charset="0"/>
                <a:cs typeface="Arial" panose="020B0604020202020204" pitchFamily="34" charset="0"/>
              </a:rPr>
              <a:t>3. ĐỊNH HƯỚNG QUY HOẠCH TỔNG THỂ</a:t>
            </a:r>
          </a:p>
          <a:p>
            <a:pPr algn="l">
              <a:lnSpc>
                <a:spcPct val="150000"/>
              </a:lnSpc>
              <a:spcBef>
                <a:spcPts val="199"/>
              </a:spcBef>
              <a:spcAft>
                <a:spcPts val="199"/>
              </a:spcAft>
            </a:pPr>
            <a:r>
              <a:rPr lang="en-US" sz="1337" b="1" spc="213" dirty="0">
                <a:latin typeface="Arial" panose="020B0604020202020204" pitchFamily="34" charset="0"/>
                <a:cs typeface="Arial" panose="020B0604020202020204" pitchFamily="34" charset="0"/>
              </a:rPr>
              <a:t>4. PHƯƠNG ÁN QUY HOẠCH CHUNG XẪ</a:t>
            </a:r>
          </a:p>
          <a:p>
            <a:pPr marL="509458" indent="-509458" algn="l">
              <a:lnSpc>
                <a:spcPct val="150000"/>
              </a:lnSpc>
              <a:spcBef>
                <a:spcPts val="199"/>
              </a:spcBef>
              <a:spcAft>
                <a:spcPts val="199"/>
              </a:spcAft>
              <a:buAutoNum type="arabicPeriod"/>
            </a:pPr>
            <a:endParaRPr lang="en-US" sz="1337" b="1" spc="213"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9311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EDD229-DAF2-4160-BF6E-4E7DAF9029A8}"/>
              </a:ext>
            </a:extLst>
          </p:cNvPr>
          <p:cNvPicPr>
            <a:picLocks noChangeAspect="1"/>
          </p:cNvPicPr>
          <p:nvPr/>
        </p:nvPicPr>
        <p:blipFill>
          <a:blip r:embed="rId2">
            <a:grayscl/>
            <a:alphaModFix amt="35000"/>
            <a:extLst>
              <a:ext uri="{28A0092B-C50C-407E-A947-70E740481C1C}">
                <a14:useLocalDpi xmlns:a14="http://schemas.microsoft.com/office/drawing/2010/main" val="0"/>
              </a:ext>
            </a:extLst>
          </a:blip>
          <a:stretch>
            <a:fillRect/>
          </a:stretch>
        </p:blipFill>
        <p:spPr>
          <a:xfrm>
            <a:off x="0" y="0"/>
            <a:ext cx="15087600" cy="10698163"/>
          </a:xfrm>
          <a:prstGeom prst="rect">
            <a:avLst/>
          </a:prstGeom>
        </p:spPr>
      </p:pic>
      <p:sp>
        <p:nvSpPr>
          <p:cNvPr id="25" name="Title 1"/>
          <p:cNvSpPr txBox="1">
            <a:spLocks/>
          </p:cNvSpPr>
          <p:nvPr/>
        </p:nvSpPr>
        <p:spPr>
          <a:xfrm>
            <a:off x="0" y="4992780"/>
            <a:ext cx="15087600" cy="586724"/>
          </a:xfrm>
          <a:prstGeom prst="rect">
            <a:avLst/>
          </a:prstGeom>
        </p:spPr>
        <p:txBody>
          <a:bodyPr vert="horz" lIns="90963" tIns="45482" rIns="90963" bIns="45482"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00000"/>
              </a:lnSpc>
              <a:spcBef>
                <a:spcPts val="199"/>
              </a:spcBef>
              <a:spcAft>
                <a:spcPts val="199"/>
              </a:spcAft>
            </a:pPr>
            <a:r>
              <a:rPr lang="en-US" sz="3120" b="1" spc="213" dirty="0">
                <a:latin typeface="Arial" panose="020B0604020202020204" pitchFamily="34" charset="0"/>
                <a:cs typeface="Arial" panose="020B0604020202020204" pitchFamily="34" charset="0"/>
              </a:rPr>
              <a:t>1. GIỚI THIỆU CHUNG</a:t>
            </a:r>
          </a:p>
        </p:txBody>
      </p:sp>
    </p:spTree>
    <p:extLst>
      <p:ext uri="{BB962C8B-B14F-4D97-AF65-F5344CB8AC3E}">
        <p14:creationId xmlns:p14="http://schemas.microsoft.com/office/powerpoint/2010/main" val="1382129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30487A-2360-4660-881D-753ABA087711}"/>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1| GIỚI THIỆU CHUNG </a:t>
            </a:r>
          </a:p>
          <a:p>
            <a:pPr marL="688975" algn="l"/>
            <a:endParaRPr lang="en-US" sz="1800" dirty="0"/>
          </a:p>
        </p:txBody>
      </p:sp>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Sơ</a:t>
            </a:r>
            <a:r>
              <a:rPr lang="en-US" sz="1800" dirty="0">
                <a:solidFill>
                  <a:schemeClr val="bg2">
                    <a:lumMod val="50000"/>
                  </a:schemeClr>
                </a:solidFill>
              </a:rPr>
              <a:t> </a:t>
            </a:r>
            <a:r>
              <a:rPr lang="en-US" sz="1800" dirty="0" err="1">
                <a:solidFill>
                  <a:schemeClr val="bg2">
                    <a:lumMod val="50000"/>
                  </a:schemeClr>
                </a:solidFill>
              </a:rPr>
              <a:t>đồ</a:t>
            </a:r>
            <a:r>
              <a:rPr lang="en-US" sz="1800" dirty="0">
                <a:solidFill>
                  <a:schemeClr val="bg2">
                    <a:lumMod val="50000"/>
                  </a:schemeClr>
                </a:solidFill>
              </a:rPr>
              <a:t> </a:t>
            </a:r>
            <a:r>
              <a:rPr lang="en-US" sz="1800" dirty="0" err="1">
                <a:solidFill>
                  <a:schemeClr val="bg2">
                    <a:lumMod val="50000"/>
                  </a:schemeClr>
                </a:solidFill>
              </a:rPr>
              <a:t>vị</a:t>
            </a:r>
            <a:r>
              <a:rPr lang="en-US" sz="1800" dirty="0">
                <a:solidFill>
                  <a:schemeClr val="bg2">
                    <a:lumMod val="50000"/>
                  </a:schemeClr>
                </a:solidFill>
              </a:rPr>
              <a:t> </a:t>
            </a:r>
            <a:r>
              <a:rPr lang="en-US" sz="1800" dirty="0" err="1">
                <a:solidFill>
                  <a:schemeClr val="bg2">
                    <a:lumMod val="50000"/>
                  </a:schemeClr>
                </a:solidFill>
              </a:rPr>
              <a:t>trí</a:t>
            </a:r>
            <a:r>
              <a:rPr lang="en-US" sz="1800" dirty="0">
                <a:solidFill>
                  <a:schemeClr val="bg2">
                    <a:lumMod val="50000"/>
                  </a:schemeClr>
                </a:solidFill>
              </a:rPr>
              <a:t> 6 </a:t>
            </a:r>
            <a:r>
              <a:rPr lang="en-US" sz="1800" dirty="0" err="1">
                <a:solidFill>
                  <a:schemeClr val="bg2">
                    <a:lumMod val="50000"/>
                  </a:schemeClr>
                </a:solidFill>
              </a:rPr>
              <a:t>xã</a:t>
            </a:r>
            <a:r>
              <a:rPr lang="en-US" sz="1800" dirty="0">
                <a:solidFill>
                  <a:schemeClr val="bg2">
                    <a:lumMod val="50000"/>
                  </a:schemeClr>
                </a:solidFill>
              </a:rPr>
              <a:t> </a:t>
            </a:r>
            <a:r>
              <a:rPr lang="en-US" sz="1800" dirty="0" err="1">
                <a:solidFill>
                  <a:schemeClr val="bg2">
                    <a:lumMod val="50000"/>
                  </a:schemeClr>
                </a:solidFill>
              </a:rPr>
              <a:t>thuộc</a:t>
            </a:r>
            <a:r>
              <a:rPr lang="en-US" sz="1800" dirty="0">
                <a:solidFill>
                  <a:schemeClr val="bg2">
                    <a:lumMod val="50000"/>
                  </a:schemeClr>
                </a:solidFill>
              </a:rPr>
              <a:t> </a:t>
            </a:r>
            <a:r>
              <a:rPr lang="en-US" sz="1800" dirty="0" err="1">
                <a:solidFill>
                  <a:schemeClr val="bg2">
                    <a:lumMod val="50000"/>
                  </a:schemeClr>
                </a:solidFill>
              </a:rPr>
              <a:t>khu</a:t>
            </a:r>
            <a:r>
              <a:rPr lang="en-US" sz="1800" dirty="0">
                <a:solidFill>
                  <a:schemeClr val="bg2">
                    <a:lumMod val="50000"/>
                  </a:schemeClr>
                </a:solidFill>
              </a:rPr>
              <a:t> </a:t>
            </a:r>
            <a:r>
              <a:rPr lang="en-US" sz="1800" dirty="0" err="1">
                <a:solidFill>
                  <a:schemeClr val="bg2">
                    <a:lumMod val="50000"/>
                  </a:schemeClr>
                </a:solidFill>
              </a:rPr>
              <a:t>vực</a:t>
            </a:r>
            <a:r>
              <a:rPr lang="en-US" sz="1800" dirty="0">
                <a:solidFill>
                  <a:schemeClr val="bg2">
                    <a:lumMod val="50000"/>
                  </a:schemeClr>
                </a:solidFill>
              </a:rPr>
              <a:t> </a:t>
            </a:r>
            <a:r>
              <a:rPr lang="en-US" sz="1800" dirty="0" err="1">
                <a:solidFill>
                  <a:schemeClr val="bg2">
                    <a:lumMod val="50000"/>
                  </a:schemeClr>
                </a:solidFill>
              </a:rPr>
              <a:t>huyện</a:t>
            </a:r>
            <a:r>
              <a:rPr lang="en-US" sz="1800" dirty="0">
                <a:solidFill>
                  <a:schemeClr val="bg2">
                    <a:lumMod val="50000"/>
                  </a:schemeClr>
                </a:solidFill>
              </a:rPr>
              <a:t> </a:t>
            </a:r>
            <a:r>
              <a:rPr lang="en-US" sz="1800" dirty="0" err="1">
                <a:solidFill>
                  <a:schemeClr val="bg2">
                    <a:lumMod val="50000"/>
                  </a:schemeClr>
                </a:solidFill>
              </a:rPr>
              <a:t>Hương</a:t>
            </a:r>
            <a:r>
              <a:rPr lang="en-US" sz="1800" dirty="0">
                <a:solidFill>
                  <a:schemeClr val="bg2">
                    <a:lumMod val="50000"/>
                  </a:schemeClr>
                </a:solidFill>
              </a:rPr>
              <a:t> </a:t>
            </a:r>
            <a:r>
              <a:rPr lang="en-US" sz="1800" dirty="0" err="1">
                <a:solidFill>
                  <a:schemeClr val="bg2">
                    <a:lumMod val="50000"/>
                  </a:schemeClr>
                </a:solidFill>
              </a:rPr>
              <a:t>Sơn</a:t>
            </a:r>
            <a:r>
              <a:rPr lang="en-US" sz="1800" dirty="0">
                <a:solidFill>
                  <a:schemeClr val="bg2">
                    <a:lumMod val="50000"/>
                  </a:schemeClr>
                </a:solidFill>
              </a:rPr>
              <a:t> </a:t>
            </a:r>
            <a:r>
              <a:rPr lang="en-US" sz="1800" dirty="0" err="1">
                <a:solidFill>
                  <a:schemeClr val="bg2">
                    <a:lumMod val="50000"/>
                  </a:schemeClr>
                </a:solidFill>
              </a:rPr>
              <a:t>cũ</a:t>
            </a:r>
            <a:r>
              <a:rPr lang="en-US" sz="1800" dirty="0">
                <a:solidFill>
                  <a:schemeClr val="bg2">
                    <a:lumMod val="50000"/>
                  </a:schemeClr>
                </a:solidFill>
              </a:rPr>
              <a:t>, </a:t>
            </a:r>
            <a:r>
              <a:rPr lang="en-US" sz="1800" dirty="0" err="1">
                <a:solidFill>
                  <a:schemeClr val="bg2">
                    <a:lumMod val="50000"/>
                  </a:schemeClr>
                </a:solidFill>
              </a:rPr>
              <a:t>tỉnh</a:t>
            </a:r>
            <a:r>
              <a:rPr lang="en-US" sz="1800" dirty="0">
                <a:solidFill>
                  <a:schemeClr val="bg2">
                    <a:lumMod val="50000"/>
                  </a:schemeClr>
                </a:solidFill>
              </a:rPr>
              <a:t> </a:t>
            </a:r>
            <a:r>
              <a:rPr lang="en-US" sz="1800" dirty="0" err="1">
                <a:solidFill>
                  <a:schemeClr val="bg2">
                    <a:lumMod val="50000"/>
                  </a:schemeClr>
                </a:solidFill>
              </a:rPr>
              <a:t>Hà</a:t>
            </a:r>
            <a:r>
              <a:rPr lang="en-US" sz="1800" dirty="0">
                <a:solidFill>
                  <a:schemeClr val="bg2">
                    <a:lumMod val="50000"/>
                  </a:schemeClr>
                </a:solidFill>
              </a:rPr>
              <a:t> </a:t>
            </a:r>
            <a:r>
              <a:rPr lang="en-US" sz="1800" dirty="0" err="1">
                <a:solidFill>
                  <a:schemeClr val="bg2">
                    <a:lumMod val="50000"/>
                  </a:schemeClr>
                </a:solidFill>
              </a:rPr>
              <a:t>Tĩnh</a:t>
            </a:r>
            <a:endParaRPr lang="en-US" sz="1800" dirty="0">
              <a:solidFill>
                <a:schemeClr val="bg2">
                  <a:lumMod val="50000"/>
                </a:schemeClr>
              </a:solidFill>
            </a:endParaRPr>
          </a:p>
          <a:p>
            <a:pPr marL="688975" algn="l"/>
            <a:endParaRPr lang="en-US" sz="1800" dirty="0">
              <a:solidFill>
                <a:schemeClr val="bg2">
                  <a:lumMod val="50000"/>
                </a:schemeClr>
              </a:solidFill>
            </a:endParaRPr>
          </a:p>
        </p:txBody>
      </p:sp>
      <p:pic>
        <p:nvPicPr>
          <p:cNvPr id="8" name="Picture 7">
            <a:extLst>
              <a:ext uri="{FF2B5EF4-FFF2-40B4-BE49-F238E27FC236}">
                <a16:creationId xmlns:a16="http://schemas.microsoft.com/office/drawing/2014/main" id="{6EA01121-34BC-426A-9889-C338EB0CAFD7}"/>
              </a:ext>
            </a:extLst>
          </p:cNvPr>
          <p:cNvPicPr>
            <a:picLocks noChangeAspect="1"/>
          </p:cNvPicPr>
          <p:nvPr/>
        </p:nvPicPr>
        <p:blipFill rotWithShape="1">
          <a:blip r:embed="rId2">
            <a:extLst>
              <a:ext uri="{28A0092B-C50C-407E-A947-70E740481C1C}">
                <a14:useLocalDpi xmlns:a14="http://schemas.microsoft.com/office/drawing/2010/main" val="0"/>
              </a:ext>
            </a:extLst>
          </a:blip>
          <a:srcRect t="4511"/>
          <a:stretch/>
        </p:blipFill>
        <p:spPr>
          <a:xfrm>
            <a:off x="866274" y="913812"/>
            <a:ext cx="12805741" cy="9185887"/>
          </a:xfrm>
          <a:prstGeom prst="rect">
            <a:avLst/>
          </a:prstGeom>
        </p:spPr>
      </p:pic>
    </p:spTree>
    <p:extLst>
      <p:ext uri="{BB962C8B-B14F-4D97-AF65-F5344CB8AC3E}">
        <p14:creationId xmlns:p14="http://schemas.microsoft.com/office/powerpoint/2010/main" val="3626854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30487A-2360-4660-881D-753ABA087711}"/>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1| GIỚI THIỆU CHUNG </a:t>
            </a:r>
          </a:p>
          <a:p>
            <a:pPr marL="688975" algn="l"/>
            <a:endParaRPr lang="en-US" sz="1800" dirty="0"/>
          </a:p>
        </p:txBody>
      </p:sp>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Phương</a:t>
            </a:r>
            <a:r>
              <a:rPr lang="en-US" sz="1800" dirty="0">
                <a:solidFill>
                  <a:schemeClr val="bg2">
                    <a:lumMod val="50000"/>
                  </a:schemeClr>
                </a:solidFill>
              </a:rPr>
              <a:t> </a:t>
            </a:r>
            <a:r>
              <a:rPr lang="en-US" sz="1800" dirty="0" err="1">
                <a:solidFill>
                  <a:schemeClr val="bg2">
                    <a:lumMod val="50000"/>
                  </a:schemeClr>
                </a:solidFill>
              </a:rPr>
              <a:t>pháp</a:t>
            </a:r>
            <a:r>
              <a:rPr lang="en-US" sz="1800" dirty="0">
                <a:solidFill>
                  <a:schemeClr val="bg2">
                    <a:lumMod val="50000"/>
                  </a:schemeClr>
                </a:solidFill>
              </a:rPr>
              <a:t> </a:t>
            </a:r>
            <a:r>
              <a:rPr lang="en-US" sz="1800" dirty="0" err="1">
                <a:solidFill>
                  <a:schemeClr val="bg2">
                    <a:lumMod val="50000"/>
                  </a:schemeClr>
                </a:solidFill>
              </a:rPr>
              <a:t>tiếp</a:t>
            </a:r>
            <a:r>
              <a:rPr lang="en-US" sz="1800" dirty="0">
                <a:solidFill>
                  <a:schemeClr val="bg2">
                    <a:lumMod val="50000"/>
                  </a:schemeClr>
                </a:solidFill>
              </a:rPr>
              <a:t> </a:t>
            </a:r>
            <a:r>
              <a:rPr lang="en-US" sz="1800" dirty="0" err="1">
                <a:solidFill>
                  <a:schemeClr val="bg2">
                    <a:lumMod val="50000"/>
                  </a:schemeClr>
                </a:solidFill>
              </a:rPr>
              <a:t>cận</a:t>
            </a:r>
            <a:r>
              <a:rPr lang="en-US" sz="1800" dirty="0">
                <a:solidFill>
                  <a:schemeClr val="bg2">
                    <a:lumMod val="50000"/>
                  </a:schemeClr>
                </a:solidFill>
              </a:rPr>
              <a:t> </a:t>
            </a:r>
          </a:p>
        </p:txBody>
      </p:sp>
      <p:pic>
        <p:nvPicPr>
          <p:cNvPr id="11" name="Picture 10">
            <a:extLst>
              <a:ext uri="{FF2B5EF4-FFF2-40B4-BE49-F238E27FC236}">
                <a16:creationId xmlns:a16="http://schemas.microsoft.com/office/drawing/2014/main" id="{C3FB79BD-5A61-4B67-9485-A9EF5B33C517}"/>
              </a:ext>
            </a:extLst>
          </p:cNvPr>
          <p:cNvPicPr>
            <a:picLocks noChangeAspect="1"/>
          </p:cNvPicPr>
          <p:nvPr/>
        </p:nvPicPr>
        <p:blipFill rotWithShape="1">
          <a:blip r:embed="rId2">
            <a:extLst>
              <a:ext uri="{28A0092B-C50C-407E-A947-70E740481C1C}">
                <a14:useLocalDpi xmlns:a14="http://schemas.microsoft.com/office/drawing/2010/main" val="0"/>
              </a:ext>
            </a:extLst>
          </a:blip>
          <a:srcRect t="6013" b="10745"/>
          <a:stretch/>
        </p:blipFill>
        <p:spPr>
          <a:xfrm>
            <a:off x="813366" y="1322362"/>
            <a:ext cx="13999914" cy="7769183"/>
          </a:xfrm>
          <a:prstGeom prst="rect">
            <a:avLst/>
          </a:prstGeom>
        </p:spPr>
      </p:pic>
      <p:sp>
        <p:nvSpPr>
          <p:cNvPr id="13" name="Rectangle: Rounded Corners 12">
            <a:extLst>
              <a:ext uri="{FF2B5EF4-FFF2-40B4-BE49-F238E27FC236}">
                <a16:creationId xmlns:a16="http://schemas.microsoft.com/office/drawing/2014/main" id="{B72E1737-7C9E-463F-A38F-62677102C66A}"/>
              </a:ext>
            </a:extLst>
          </p:cNvPr>
          <p:cNvSpPr/>
          <p:nvPr/>
        </p:nvSpPr>
        <p:spPr>
          <a:xfrm>
            <a:off x="1100536" y="2819276"/>
            <a:ext cx="3061329" cy="2054661"/>
          </a:xfrm>
          <a:prstGeom prst="roundRect">
            <a:avLst>
              <a:gd name="adj" fmla="val 6936"/>
            </a:avLst>
          </a:prstGeom>
          <a:blipFill>
            <a:blip r:embed="rId3">
              <a:alphaModFix amt="66000"/>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4" name="Rectangle: Rounded Corners 13">
            <a:extLst>
              <a:ext uri="{FF2B5EF4-FFF2-40B4-BE49-F238E27FC236}">
                <a16:creationId xmlns:a16="http://schemas.microsoft.com/office/drawing/2014/main" id="{ECD9684A-03EA-4443-8054-C0EBCB2AEF2A}"/>
              </a:ext>
            </a:extLst>
          </p:cNvPr>
          <p:cNvSpPr/>
          <p:nvPr/>
        </p:nvSpPr>
        <p:spPr>
          <a:xfrm>
            <a:off x="4500760" y="2791140"/>
            <a:ext cx="3077573" cy="2054661"/>
          </a:xfrm>
          <a:prstGeom prst="roundRect">
            <a:avLst>
              <a:gd name="adj" fmla="val 6936"/>
            </a:avLst>
          </a:prstGeom>
          <a:blipFill>
            <a:blip r:embed="rId4">
              <a:alphaModFix amt="66000"/>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5" name="Rectangle: Rounded Corners 14">
            <a:extLst>
              <a:ext uri="{FF2B5EF4-FFF2-40B4-BE49-F238E27FC236}">
                <a16:creationId xmlns:a16="http://schemas.microsoft.com/office/drawing/2014/main" id="{65603196-75FE-4F0E-9CD7-1AAFF8B07F06}"/>
              </a:ext>
            </a:extLst>
          </p:cNvPr>
          <p:cNvSpPr/>
          <p:nvPr/>
        </p:nvSpPr>
        <p:spPr>
          <a:xfrm>
            <a:off x="11424948" y="2791140"/>
            <a:ext cx="3077573" cy="2054661"/>
          </a:xfrm>
          <a:prstGeom prst="roundRect">
            <a:avLst>
              <a:gd name="adj" fmla="val 6936"/>
            </a:avLst>
          </a:prstGeom>
          <a:blipFill>
            <a:blip r:embed="rId5">
              <a:alphaModFix amt="66000"/>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16" name="Rectangle: Rounded Corners 15">
            <a:extLst>
              <a:ext uri="{FF2B5EF4-FFF2-40B4-BE49-F238E27FC236}">
                <a16:creationId xmlns:a16="http://schemas.microsoft.com/office/drawing/2014/main" id="{B123D6CD-B6B6-4098-BCDF-11B11A43A656}"/>
              </a:ext>
            </a:extLst>
          </p:cNvPr>
          <p:cNvSpPr/>
          <p:nvPr/>
        </p:nvSpPr>
        <p:spPr>
          <a:xfrm>
            <a:off x="7961210" y="2791140"/>
            <a:ext cx="3138911" cy="1681898"/>
          </a:xfrm>
          <a:prstGeom prst="roundRect">
            <a:avLst>
              <a:gd name="adj" fmla="val 6936"/>
            </a:avLst>
          </a:prstGeom>
          <a:blipFill>
            <a:blip r:embed="rId6">
              <a:alphaModFix amt="66000"/>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520021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30487A-2360-4660-881D-753ABA087711}"/>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1| GIỚI THIỆU CHUNG </a:t>
            </a:r>
          </a:p>
          <a:p>
            <a:pPr marL="688975" algn="l"/>
            <a:endParaRPr lang="en-US" sz="1800" dirty="0"/>
          </a:p>
        </p:txBody>
      </p:sp>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Các</a:t>
            </a:r>
            <a:r>
              <a:rPr lang="en-US" sz="1800" dirty="0">
                <a:solidFill>
                  <a:schemeClr val="bg2">
                    <a:lumMod val="50000"/>
                  </a:schemeClr>
                </a:solidFill>
              </a:rPr>
              <a:t> </a:t>
            </a:r>
            <a:r>
              <a:rPr lang="en-US" sz="1800" dirty="0" err="1">
                <a:solidFill>
                  <a:schemeClr val="bg2">
                    <a:lumMod val="50000"/>
                  </a:schemeClr>
                </a:solidFill>
              </a:rPr>
              <a:t>nội</a:t>
            </a:r>
            <a:r>
              <a:rPr lang="en-US" sz="1800" dirty="0">
                <a:solidFill>
                  <a:schemeClr val="bg2">
                    <a:lumMod val="50000"/>
                  </a:schemeClr>
                </a:solidFill>
              </a:rPr>
              <a:t> dung </a:t>
            </a:r>
            <a:r>
              <a:rPr lang="en-US" sz="1800" dirty="0" err="1">
                <a:solidFill>
                  <a:schemeClr val="bg2">
                    <a:lumMod val="50000"/>
                  </a:schemeClr>
                </a:solidFill>
              </a:rPr>
              <a:t>nghiên</a:t>
            </a:r>
            <a:r>
              <a:rPr lang="en-US" sz="1800" dirty="0">
                <a:solidFill>
                  <a:schemeClr val="bg2">
                    <a:lumMod val="50000"/>
                  </a:schemeClr>
                </a:solidFill>
              </a:rPr>
              <a:t> </a:t>
            </a:r>
            <a:r>
              <a:rPr lang="en-US" sz="1800" dirty="0" err="1">
                <a:solidFill>
                  <a:schemeClr val="bg2">
                    <a:lumMod val="50000"/>
                  </a:schemeClr>
                </a:solidFill>
              </a:rPr>
              <a:t>cứu</a:t>
            </a:r>
            <a:endParaRPr lang="en-US" sz="1800" dirty="0">
              <a:solidFill>
                <a:schemeClr val="bg2">
                  <a:lumMod val="50000"/>
                </a:schemeClr>
              </a:solidFill>
            </a:endParaRPr>
          </a:p>
        </p:txBody>
      </p:sp>
      <p:sp>
        <p:nvSpPr>
          <p:cNvPr id="10" name="TextBox 9">
            <a:extLst>
              <a:ext uri="{FF2B5EF4-FFF2-40B4-BE49-F238E27FC236}">
                <a16:creationId xmlns:a16="http://schemas.microsoft.com/office/drawing/2014/main" id="{AE4ED976-E863-457D-B75D-19CE68A1D01F}"/>
              </a:ext>
            </a:extLst>
          </p:cNvPr>
          <p:cNvSpPr txBox="1"/>
          <p:nvPr/>
        </p:nvSpPr>
        <p:spPr>
          <a:xfrm>
            <a:off x="1334372" y="1589511"/>
            <a:ext cx="5418121" cy="6791162"/>
          </a:xfrm>
          <a:prstGeom prst="rect">
            <a:avLst/>
          </a:prstGeom>
          <a:noFill/>
        </p:spPr>
        <p:txBody>
          <a:bodyPr wrap="square">
            <a:normAutofit fontScale="55000" lnSpcReduction="20000"/>
          </a:bodyPr>
          <a:lstStyle/>
          <a:p>
            <a:pPr algn="just">
              <a:lnSpc>
                <a:spcPct val="170000"/>
              </a:lnSpc>
              <a:buNone/>
            </a:pPr>
            <a:r>
              <a:rPr lang="vi-VN" b="1" dirty="0">
                <a:latin typeface="Montserrat Medium" pitchFamily="2" charset="0"/>
              </a:rPr>
              <a:t>01. Vai trò và liên kết vùng</a:t>
            </a:r>
          </a:p>
          <a:p>
            <a:pPr marL="450850" lvl="0" indent="-255588" algn="just">
              <a:lnSpc>
                <a:spcPct val="170000"/>
              </a:lnSpc>
              <a:buFont typeface="Arial" panose="020B0604020202020204" pitchFamily="34" charset="0"/>
              <a:buChar char="•"/>
            </a:pPr>
            <a:r>
              <a:rPr lang="vi-VN" dirty="0">
                <a:latin typeface="Montserrat Medium" pitchFamily="2" charset="0"/>
              </a:rPr>
              <a:t>Xác định vị thế của khu vực </a:t>
            </a:r>
            <a:r>
              <a:rPr lang="en-US" dirty="0" err="1">
                <a:latin typeface="Montserrat Medium" pitchFamily="2" charset="0"/>
              </a:rPr>
              <a:t>các</a:t>
            </a:r>
            <a:r>
              <a:rPr lang="en-US" dirty="0">
                <a:latin typeface="Montserrat Medium" pitchFamily="2" charset="0"/>
              </a:rPr>
              <a:t> </a:t>
            </a:r>
            <a:r>
              <a:rPr lang="en-US" dirty="0" err="1">
                <a:latin typeface="Montserrat Medium" pitchFamily="2" charset="0"/>
              </a:rPr>
              <a:t>xã</a:t>
            </a:r>
            <a:r>
              <a:rPr lang="en-US" dirty="0">
                <a:latin typeface="Montserrat Medium" pitchFamily="2" charset="0"/>
              </a:rPr>
              <a:t> </a:t>
            </a:r>
            <a:r>
              <a:rPr lang="en-US" dirty="0" err="1">
                <a:latin typeface="Montserrat Medium" pitchFamily="2" charset="0"/>
              </a:rPr>
              <a:t>thuộc</a:t>
            </a:r>
            <a:r>
              <a:rPr lang="en-US" dirty="0">
                <a:latin typeface="Montserrat Medium" pitchFamily="2" charset="0"/>
              </a:rPr>
              <a:t> </a:t>
            </a:r>
            <a:r>
              <a:rPr lang="en-US" dirty="0" err="1">
                <a:latin typeface="Montserrat Medium" pitchFamily="2" charset="0"/>
              </a:rPr>
              <a:t>vùng</a:t>
            </a:r>
            <a:r>
              <a:rPr lang="en-US" dirty="0">
                <a:latin typeface="Montserrat Medium" pitchFamily="2" charset="0"/>
              </a:rPr>
              <a:t> </a:t>
            </a:r>
            <a:r>
              <a:rPr lang="vi-VN" dirty="0">
                <a:latin typeface="Montserrat Medium" pitchFamily="2" charset="0"/>
              </a:rPr>
              <a:t>Hương Sơn </a:t>
            </a:r>
            <a:r>
              <a:rPr lang="en-US" dirty="0" err="1">
                <a:latin typeface="Montserrat Medium" pitchFamily="2" charset="0"/>
              </a:rPr>
              <a:t>trước</a:t>
            </a:r>
            <a:r>
              <a:rPr lang="en-US" dirty="0">
                <a:latin typeface="Montserrat Medium" pitchFamily="2" charset="0"/>
              </a:rPr>
              <a:t> </a:t>
            </a:r>
            <a:r>
              <a:rPr lang="en-US" dirty="0" err="1">
                <a:latin typeface="Montserrat Medium" pitchFamily="2" charset="0"/>
              </a:rPr>
              <a:t>đây</a:t>
            </a:r>
            <a:r>
              <a:rPr lang="en-US" dirty="0">
                <a:latin typeface="Montserrat Medium" pitchFamily="2" charset="0"/>
              </a:rPr>
              <a:t> </a:t>
            </a:r>
            <a:r>
              <a:rPr lang="vi-VN" dirty="0">
                <a:latin typeface="Montserrat Medium" pitchFamily="2" charset="0"/>
              </a:rPr>
              <a:t>trong không gian phát triển phía Tây Hà Tĩnh. </a:t>
            </a:r>
          </a:p>
          <a:p>
            <a:pPr marL="450850" lvl="0" indent="-255588" algn="just">
              <a:lnSpc>
                <a:spcPct val="170000"/>
              </a:lnSpc>
              <a:buFont typeface="Arial" panose="020B0604020202020204" pitchFamily="34" charset="0"/>
              <a:buChar char="•"/>
            </a:pPr>
            <a:r>
              <a:rPr lang="vi-VN" dirty="0">
                <a:latin typeface="Montserrat Medium" pitchFamily="2" charset="0"/>
              </a:rPr>
              <a:t>Đánh giá mối liên kết với các đô thị, trung tâm kinh tế và các hành lang giao thông liên vùng. </a:t>
            </a:r>
          </a:p>
          <a:p>
            <a:pPr marL="450850" lvl="0" indent="-255588" algn="just">
              <a:lnSpc>
                <a:spcPct val="170000"/>
              </a:lnSpc>
              <a:buFont typeface="Arial" panose="020B0604020202020204" pitchFamily="34" charset="0"/>
              <a:buChar char="•"/>
            </a:pPr>
            <a:r>
              <a:rPr lang="vi-VN" dirty="0">
                <a:latin typeface="Montserrat Medium" pitchFamily="2" charset="0"/>
              </a:rPr>
              <a:t>Nhận diện các cơ hội phát triển từ hệ thống giao thông đối ngoại. </a:t>
            </a:r>
          </a:p>
          <a:p>
            <a:pPr algn="just">
              <a:lnSpc>
                <a:spcPct val="170000"/>
              </a:lnSpc>
              <a:buNone/>
            </a:pPr>
            <a:br>
              <a:rPr lang="vi-VN" dirty="0">
                <a:latin typeface="Montserrat Medium" pitchFamily="2" charset="0"/>
              </a:rPr>
            </a:br>
            <a:r>
              <a:rPr lang="vi-VN" b="1" dirty="0">
                <a:latin typeface="Montserrat Medium" pitchFamily="2" charset="0"/>
              </a:rPr>
              <a:t>02. Động lực phát triển và chuyển dịch kinh tế</a:t>
            </a:r>
          </a:p>
          <a:p>
            <a:pPr marL="450850" lvl="0" indent="-276225" algn="just">
              <a:lnSpc>
                <a:spcPct val="170000"/>
              </a:lnSpc>
              <a:buFont typeface="Arial" panose="020B0604020202020204" pitchFamily="34" charset="0"/>
              <a:buChar char="•"/>
            </a:pPr>
            <a:r>
              <a:rPr lang="vi-VN" dirty="0">
                <a:latin typeface="Montserrat Medium" pitchFamily="2" charset="0"/>
              </a:rPr>
              <a:t>Xác định các ngành kinh tế động lực của từng khu vực. </a:t>
            </a:r>
          </a:p>
          <a:p>
            <a:pPr marL="450850" lvl="0" indent="-276225" algn="just">
              <a:lnSpc>
                <a:spcPct val="170000"/>
              </a:lnSpc>
              <a:buFont typeface="Arial" panose="020B0604020202020204" pitchFamily="34" charset="0"/>
              <a:buChar char="•"/>
            </a:pPr>
            <a:r>
              <a:rPr lang="vi-VN" dirty="0">
                <a:latin typeface="Montserrat Medium" pitchFamily="2" charset="0"/>
              </a:rPr>
              <a:t>Khai thác lợi thế nông nghiệp, lâm nghiệp, thương mại, dịch vụ và du lịch. </a:t>
            </a:r>
          </a:p>
          <a:p>
            <a:pPr marL="450850" lvl="0" indent="-276225" algn="just">
              <a:lnSpc>
                <a:spcPct val="170000"/>
              </a:lnSpc>
              <a:buFont typeface="Arial" panose="020B0604020202020204" pitchFamily="34" charset="0"/>
              <a:buChar char="•"/>
            </a:pPr>
            <a:r>
              <a:rPr lang="vi-VN" dirty="0">
                <a:latin typeface="Montserrat Medium" pitchFamily="2" charset="0"/>
              </a:rPr>
              <a:t>Định hướng chuyển dịch cơ cấu kinh tế phù hợp với điều kiện phát triển mới. </a:t>
            </a:r>
          </a:p>
          <a:p>
            <a:pPr algn="just">
              <a:lnSpc>
                <a:spcPct val="170000"/>
              </a:lnSpc>
              <a:buNone/>
            </a:pPr>
            <a:br>
              <a:rPr lang="vi-VN" dirty="0">
                <a:latin typeface="Montserrat Medium" pitchFamily="2" charset="0"/>
              </a:rPr>
            </a:br>
            <a:r>
              <a:rPr lang="vi-VN" b="1" dirty="0">
                <a:latin typeface="Montserrat Medium" pitchFamily="2" charset="0"/>
              </a:rPr>
              <a:t>03. Tổ chức không gian và sử dụng đất</a:t>
            </a:r>
          </a:p>
          <a:p>
            <a:pPr marL="450850" indent="-276225" algn="just">
              <a:lnSpc>
                <a:spcPct val="170000"/>
              </a:lnSpc>
              <a:buFont typeface="Arial" panose="020B0604020202020204" pitchFamily="34" charset="0"/>
              <a:buChar char="•"/>
            </a:pPr>
            <a:r>
              <a:rPr lang="vi-VN" dirty="0">
                <a:latin typeface="Montserrat Medium" pitchFamily="2" charset="0"/>
              </a:rPr>
              <a:t>Xây dựng mô hình không gian phát triển đa trung tâm. </a:t>
            </a:r>
          </a:p>
          <a:p>
            <a:pPr marL="450850" indent="-276225" algn="just">
              <a:lnSpc>
                <a:spcPct val="170000"/>
              </a:lnSpc>
              <a:buFont typeface="Arial" panose="020B0604020202020204" pitchFamily="34" charset="0"/>
              <a:buChar char="•"/>
            </a:pPr>
            <a:r>
              <a:rPr lang="vi-VN" dirty="0">
                <a:latin typeface="Montserrat Medium" pitchFamily="2" charset="0"/>
              </a:rPr>
              <a:t>Phân vùng chức năng và tổ chức hệ thống trung tâm xã, điểm dân cư. </a:t>
            </a:r>
          </a:p>
          <a:p>
            <a:pPr marL="450850" indent="-276225" algn="just">
              <a:lnSpc>
                <a:spcPct val="170000"/>
              </a:lnSpc>
              <a:buFont typeface="Arial" panose="020B0604020202020204" pitchFamily="34" charset="0"/>
              <a:buChar char="•"/>
            </a:pPr>
            <a:r>
              <a:rPr lang="vi-VN" dirty="0">
                <a:latin typeface="Montserrat Medium" pitchFamily="2" charset="0"/>
              </a:rPr>
              <a:t>Phân bổ quỹ đất phát triển hài hòa giữa phát triển kinh tế và bảo tồn tài nguyên. </a:t>
            </a:r>
          </a:p>
          <a:p>
            <a:pPr algn="just">
              <a:lnSpc>
                <a:spcPct val="170000"/>
              </a:lnSpc>
            </a:pPr>
            <a:br>
              <a:rPr lang="vi-VN" dirty="0">
                <a:latin typeface="Montserrat Medium" pitchFamily="2" charset="0"/>
              </a:rPr>
            </a:br>
            <a:r>
              <a:rPr lang="vi-VN" b="1" dirty="0">
                <a:latin typeface="Montserrat Medium" pitchFamily="2" charset="0"/>
              </a:rPr>
              <a:t>04. Hạ tầng và môi trường</a:t>
            </a:r>
          </a:p>
          <a:p>
            <a:pPr marL="450850" indent="-255588" algn="just">
              <a:lnSpc>
                <a:spcPct val="170000"/>
              </a:lnSpc>
              <a:buFont typeface="Arial" panose="020B0604020202020204" pitchFamily="34" charset="0"/>
              <a:buChar char="•"/>
            </a:pPr>
            <a:r>
              <a:rPr lang="vi-VN" dirty="0">
                <a:latin typeface="Montserrat Medium" pitchFamily="2" charset="0"/>
              </a:rPr>
              <a:t>Hoàn thiện hệ thống giao thông và hạ tầng kỹ thuật. </a:t>
            </a:r>
          </a:p>
          <a:p>
            <a:pPr marL="450850" indent="-255588" algn="just">
              <a:lnSpc>
                <a:spcPct val="170000"/>
              </a:lnSpc>
              <a:buFont typeface="Arial" panose="020B0604020202020204" pitchFamily="34" charset="0"/>
              <a:buChar char="•"/>
            </a:pPr>
            <a:r>
              <a:rPr lang="vi-VN" dirty="0">
                <a:latin typeface="Montserrat Medium" pitchFamily="2" charset="0"/>
              </a:rPr>
              <a:t>Phát triển đồng bộ hạ tầng xã hội đáp ứng nhu cầu dân cư. </a:t>
            </a:r>
          </a:p>
          <a:p>
            <a:pPr marL="450850" indent="-255588" algn="just">
              <a:lnSpc>
                <a:spcPct val="170000"/>
              </a:lnSpc>
              <a:buFont typeface="Arial" panose="020B0604020202020204" pitchFamily="34" charset="0"/>
              <a:buChar char="•"/>
            </a:pPr>
            <a:r>
              <a:rPr lang="vi-VN" dirty="0">
                <a:latin typeface="Montserrat Medium" pitchFamily="2" charset="0"/>
              </a:rPr>
              <a:t>Bảo vệ tài nguyên, cảnh quan, rừng đầu nguồn và thích ứng với biến đổi khí hậu. </a:t>
            </a:r>
          </a:p>
          <a:p>
            <a:pPr algn="just">
              <a:lnSpc>
                <a:spcPct val="170000"/>
              </a:lnSpc>
              <a:buNone/>
            </a:pPr>
            <a:br>
              <a:rPr lang="vi-VN" dirty="0">
                <a:latin typeface="Montserrat Medium" pitchFamily="2" charset="0"/>
              </a:rPr>
            </a:br>
            <a:r>
              <a:rPr lang="vi-VN" b="1" dirty="0">
                <a:latin typeface="Montserrat Medium" pitchFamily="2" charset="0"/>
              </a:rPr>
              <a:t>05. Dự án ưu tiên và lộ trình thực hiện</a:t>
            </a:r>
          </a:p>
          <a:p>
            <a:pPr marL="450850" indent="-255588" algn="just">
              <a:lnSpc>
                <a:spcPct val="170000"/>
              </a:lnSpc>
              <a:buFont typeface="Arial" panose="020B0604020202020204" pitchFamily="34" charset="0"/>
              <a:buChar char="•"/>
            </a:pPr>
            <a:r>
              <a:rPr lang="vi-VN" dirty="0">
                <a:latin typeface="Montserrat Medium" pitchFamily="2" charset="0"/>
              </a:rPr>
              <a:t>Xác định các dự án động lực tạo sức lan tỏa. </a:t>
            </a:r>
          </a:p>
          <a:p>
            <a:pPr marL="450850" indent="-255588" algn="just">
              <a:lnSpc>
                <a:spcPct val="170000"/>
              </a:lnSpc>
              <a:buFont typeface="Arial" panose="020B0604020202020204" pitchFamily="34" charset="0"/>
              <a:buChar char="•"/>
            </a:pPr>
            <a:r>
              <a:rPr lang="vi-VN" dirty="0">
                <a:latin typeface="Montserrat Medium" pitchFamily="2" charset="0"/>
              </a:rPr>
              <a:t>Phân kỳ đầu tư theo từng giai đoạn phát triển. </a:t>
            </a:r>
          </a:p>
          <a:p>
            <a:pPr marL="450850" indent="-255588" algn="just">
              <a:lnSpc>
                <a:spcPct val="170000"/>
              </a:lnSpc>
              <a:buFont typeface="Arial" panose="020B0604020202020204" pitchFamily="34" charset="0"/>
              <a:buChar char="•"/>
            </a:pPr>
            <a:r>
              <a:rPr lang="vi-VN" dirty="0">
                <a:latin typeface="Montserrat Medium" pitchFamily="2" charset="0"/>
              </a:rPr>
              <a:t>Đề xuất cơ chế huy động nguồn lực và tổ chức thực hiện quy</a:t>
            </a:r>
          </a:p>
        </p:txBody>
      </p:sp>
      <p:sp>
        <p:nvSpPr>
          <p:cNvPr id="12" name="TextBox 11">
            <a:extLst>
              <a:ext uri="{FF2B5EF4-FFF2-40B4-BE49-F238E27FC236}">
                <a16:creationId xmlns:a16="http://schemas.microsoft.com/office/drawing/2014/main" id="{A2DB9673-0AFF-4A4C-B8E8-1B97B95A9832}"/>
              </a:ext>
            </a:extLst>
          </p:cNvPr>
          <p:cNvSpPr txBox="1"/>
          <p:nvPr/>
        </p:nvSpPr>
        <p:spPr>
          <a:xfrm>
            <a:off x="8548266" y="1761120"/>
            <a:ext cx="5257807" cy="6784894"/>
          </a:xfrm>
          <a:prstGeom prst="rect">
            <a:avLst/>
          </a:prstGeom>
          <a:noFill/>
        </p:spPr>
        <p:txBody>
          <a:bodyPr wrap="square">
            <a:normAutofit fontScale="55000" lnSpcReduction="20000"/>
          </a:bodyPr>
          <a:lstStyle>
            <a:defPPr>
              <a:defRPr lang="en-US"/>
            </a:defPPr>
            <a:lvl1pPr algn="just">
              <a:lnSpc>
                <a:spcPct val="170000"/>
              </a:lnSpc>
              <a:buNone/>
              <a:defRPr b="1">
                <a:latin typeface="Montserrat Medium" pitchFamily="2" charset="0"/>
              </a:defRPr>
            </a:lvl1pPr>
          </a:lstStyle>
          <a:p>
            <a:r>
              <a:rPr lang="vi-VN">
                <a:solidFill>
                  <a:srgbClr val="C00000"/>
                </a:solidFill>
              </a:rPr>
              <a:t>Cấp độ nghiên cứu 01 – Không gian liên xã (Inter-communal Planning)</a:t>
            </a:r>
          </a:p>
          <a:p>
            <a:r>
              <a:rPr lang="vi-VN"/>
              <a:t>Nội dung nghiên cứu</a:t>
            </a:r>
          </a:p>
          <a:p>
            <a:r>
              <a:rPr lang="vi-VN" b="0"/>
              <a:t>Xác định vai trò và chức năng của từng xã trong tổng thể khu vực Hương Sơn. </a:t>
            </a:r>
          </a:p>
          <a:p>
            <a:r>
              <a:rPr lang="vi-VN" b="0"/>
              <a:t>Tổ chức mô hình phát triển gồm đô thị hạt nhân và các không gian chức năng bổ trợ. </a:t>
            </a:r>
          </a:p>
          <a:p>
            <a:r>
              <a:rPr lang="vi-VN" b="0"/>
              <a:t>Thiết lập các hành lang liên kết về giao thông, kinh tế, dịch vụ và sinh thái. </a:t>
            </a:r>
          </a:p>
          <a:p>
            <a:r>
              <a:rPr lang="vi-VN" b="0"/>
              <a:t>Phân bổ các động lực phát triển nhằm tăng cường tính liên kết và hỗ trợ lẫn nhau giữa các xã. </a:t>
            </a:r>
          </a:p>
          <a:p>
            <a:r>
              <a:rPr lang="vi-VN"/>
              <a:t>Đầu ra</a:t>
            </a:r>
          </a:p>
          <a:p>
            <a:r>
              <a:rPr lang="vi-VN" b="0"/>
              <a:t>Mô hình phát triển tổng thể, cấu trúc không gian liên xã và khung liên kết phát triển vùng.</a:t>
            </a:r>
          </a:p>
          <a:p>
            <a:br>
              <a:rPr lang="vi-VN" b="0"/>
            </a:br>
            <a:endParaRPr lang="vi-VN" b="0"/>
          </a:p>
          <a:p>
            <a:r>
              <a:rPr lang="vi-VN">
                <a:solidFill>
                  <a:schemeClr val="accent2">
                    <a:lumMod val="75000"/>
                  </a:schemeClr>
                </a:solidFill>
              </a:rPr>
              <a:t>Cấp độ nghiên cứu 02 – Không gian từng xã (Commune Spatial Planning)</a:t>
            </a:r>
          </a:p>
          <a:p>
            <a:r>
              <a:rPr lang="vi-VN"/>
              <a:t>Nội dung nghiên cứu</a:t>
            </a:r>
          </a:p>
          <a:p>
            <a:r>
              <a:rPr lang="vi-VN" b="0"/>
              <a:t>Cụ thể hóa vai trò và định hướng phát triển của từng xã. </a:t>
            </a:r>
          </a:p>
          <a:p>
            <a:r>
              <a:rPr lang="vi-VN" b="0"/>
              <a:t>Tổ chức không gian chức năng, mạng lưới dân cư và hệ thống trung tâm. </a:t>
            </a:r>
          </a:p>
          <a:p>
            <a:r>
              <a:rPr lang="vi-VN" b="0"/>
              <a:t>Quy hoạch sử dụng đất, hạ tầng kỹ thuật và hạ tầng xã hội phù hợp với chức năng của từng xã. </a:t>
            </a:r>
          </a:p>
          <a:p>
            <a:r>
              <a:rPr lang="vi-VN" b="0"/>
              <a:t>Xác định các dự án ưu tiên và giải pháp thực hiện. </a:t>
            </a:r>
          </a:p>
          <a:p>
            <a:r>
              <a:rPr lang="vi-VN"/>
              <a:t>Đầu ra</a:t>
            </a:r>
          </a:p>
          <a:p>
            <a:r>
              <a:rPr lang="vi-VN" b="0"/>
              <a:t>Phương án quy hoạch cho từng xã và hệ thống dự án triển khai theo chức năng đặc thù.</a:t>
            </a:r>
          </a:p>
        </p:txBody>
      </p:sp>
      <p:cxnSp>
        <p:nvCxnSpPr>
          <p:cNvPr id="17" name="Straight Connector 16">
            <a:extLst>
              <a:ext uri="{FF2B5EF4-FFF2-40B4-BE49-F238E27FC236}">
                <a16:creationId xmlns:a16="http://schemas.microsoft.com/office/drawing/2014/main" id="{57823C62-B0A1-459F-B9E0-908C3E7272C7}"/>
              </a:ext>
            </a:extLst>
          </p:cNvPr>
          <p:cNvCxnSpPr/>
          <p:nvPr/>
        </p:nvCxnSpPr>
        <p:spPr>
          <a:xfrm>
            <a:off x="1471365" y="1991639"/>
            <a:ext cx="0" cy="1014608"/>
          </a:xfrm>
          <a:prstGeom prst="line">
            <a:avLst/>
          </a:prstGeom>
          <a:ln w="47625">
            <a:solidFill>
              <a:schemeClr val="tx2">
                <a:lumMod val="50000"/>
                <a:lumOff val="5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397DDF2-7CCB-47EC-9010-0FFB6BDC90AF}"/>
              </a:ext>
            </a:extLst>
          </p:cNvPr>
          <p:cNvCxnSpPr/>
          <p:nvPr/>
        </p:nvCxnSpPr>
        <p:spPr>
          <a:xfrm>
            <a:off x="1478308" y="3546954"/>
            <a:ext cx="0" cy="1014608"/>
          </a:xfrm>
          <a:prstGeom prst="line">
            <a:avLst/>
          </a:prstGeom>
          <a:ln w="4762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1BADCA0B-686C-41EB-AA0C-4869231176EB}"/>
              </a:ext>
            </a:extLst>
          </p:cNvPr>
          <p:cNvCxnSpPr/>
          <p:nvPr/>
        </p:nvCxnSpPr>
        <p:spPr>
          <a:xfrm>
            <a:off x="1484524" y="4897410"/>
            <a:ext cx="0" cy="1014608"/>
          </a:xfrm>
          <a:prstGeom prst="line">
            <a:avLst/>
          </a:prstGeom>
          <a:ln w="47625">
            <a:solidFill>
              <a:schemeClr val="accent4">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138FDD0-4D08-4D0D-9BF2-F5EC76BC1AA3}"/>
              </a:ext>
            </a:extLst>
          </p:cNvPr>
          <p:cNvCxnSpPr/>
          <p:nvPr/>
        </p:nvCxnSpPr>
        <p:spPr>
          <a:xfrm>
            <a:off x="1490740" y="6247866"/>
            <a:ext cx="0" cy="1014608"/>
          </a:xfrm>
          <a:prstGeom prst="line">
            <a:avLst/>
          </a:prstGeom>
          <a:ln w="47625">
            <a:solidFill>
              <a:schemeClr val="accent3">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5EEEDB7E-6A5D-413D-BBAA-BACC1F9F1C44}"/>
              </a:ext>
            </a:extLst>
          </p:cNvPr>
          <p:cNvCxnSpPr/>
          <p:nvPr/>
        </p:nvCxnSpPr>
        <p:spPr>
          <a:xfrm>
            <a:off x="1496956" y="7598322"/>
            <a:ext cx="0" cy="1014608"/>
          </a:xfrm>
          <a:prstGeom prst="line">
            <a:avLst/>
          </a:prstGeom>
          <a:ln w="47625">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F66DCDCD-39CD-4C7C-85CA-3F289EDC8572}"/>
              </a:ext>
            </a:extLst>
          </p:cNvPr>
          <p:cNvCxnSpPr>
            <a:cxnSpLocks/>
          </p:cNvCxnSpPr>
          <p:nvPr/>
        </p:nvCxnSpPr>
        <p:spPr>
          <a:xfrm>
            <a:off x="8457965" y="1929009"/>
            <a:ext cx="0" cy="2329840"/>
          </a:xfrm>
          <a:prstGeom prst="line">
            <a:avLst/>
          </a:prstGeom>
          <a:ln w="47625">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7B55B151-333B-40FD-81A8-41B27B9C92F5}"/>
              </a:ext>
            </a:extLst>
          </p:cNvPr>
          <p:cNvCxnSpPr>
            <a:cxnSpLocks/>
          </p:cNvCxnSpPr>
          <p:nvPr/>
        </p:nvCxnSpPr>
        <p:spPr>
          <a:xfrm>
            <a:off x="8454469" y="4800600"/>
            <a:ext cx="0" cy="2329840"/>
          </a:xfrm>
          <a:prstGeom prst="line">
            <a:avLst/>
          </a:prstGeom>
          <a:ln w="47625">
            <a:solidFill>
              <a:srgbClr val="FFC000"/>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DA785574-2DE1-438B-9FCC-C2C660A278BF}"/>
              </a:ext>
            </a:extLst>
          </p:cNvPr>
          <p:cNvSpPr txBox="1"/>
          <p:nvPr/>
        </p:nvSpPr>
        <p:spPr>
          <a:xfrm>
            <a:off x="689899" y="1845904"/>
            <a:ext cx="662537" cy="584775"/>
          </a:xfrm>
          <a:prstGeom prst="rect">
            <a:avLst/>
          </a:prstGeom>
          <a:noFill/>
        </p:spPr>
        <p:txBody>
          <a:bodyPr wrap="square">
            <a:spAutoFit/>
          </a:bodyPr>
          <a:lstStyle/>
          <a:p>
            <a:pPr algn="r"/>
            <a:r>
              <a:rPr lang="en-US" sz="3200">
                <a:solidFill>
                  <a:schemeClr val="accent1">
                    <a:lumMod val="20000"/>
                    <a:lumOff val="80000"/>
                  </a:schemeClr>
                </a:solidFill>
                <a:latin typeface="Montserrat ExtraBold" pitchFamily="2" charset="0"/>
              </a:rPr>
              <a:t>1</a:t>
            </a:r>
            <a:endParaRPr lang="vi-VN" sz="3200">
              <a:solidFill>
                <a:schemeClr val="accent1">
                  <a:lumMod val="20000"/>
                  <a:lumOff val="80000"/>
                </a:schemeClr>
              </a:solidFill>
              <a:latin typeface="Montserrat ExtraBold" pitchFamily="2" charset="0"/>
            </a:endParaRPr>
          </a:p>
        </p:txBody>
      </p:sp>
      <p:sp>
        <p:nvSpPr>
          <p:cNvPr id="25" name="TextBox 24">
            <a:extLst>
              <a:ext uri="{FF2B5EF4-FFF2-40B4-BE49-F238E27FC236}">
                <a16:creationId xmlns:a16="http://schemas.microsoft.com/office/drawing/2014/main" id="{1A425772-9A3E-47BA-AC4E-CD093F2D93C8}"/>
              </a:ext>
            </a:extLst>
          </p:cNvPr>
          <p:cNvSpPr txBox="1"/>
          <p:nvPr/>
        </p:nvSpPr>
        <p:spPr>
          <a:xfrm>
            <a:off x="671835" y="3416721"/>
            <a:ext cx="662537" cy="584775"/>
          </a:xfrm>
          <a:prstGeom prst="rect">
            <a:avLst/>
          </a:prstGeom>
          <a:noFill/>
        </p:spPr>
        <p:txBody>
          <a:bodyPr wrap="square">
            <a:spAutoFit/>
          </a:bodyPr>
          <a:lstStyle/>
          <a:p>
            <a:pPr algn="r"/>
            <a:r>
              <a:rPr lang="en-US" sz="3200">
                <a:solidFill>
                  <a:schemeClr val="accent1">
                    <a:lumMod val="20000"/>
                    <a:lumOff val="80000"/>
                  </a:schemeClr>
                </a:solidFill>
                <a:latin typeface="Montserrat ExtraBold" pitchFamily="2" charset="0"/>
              </a:rPr>
              <a:t>2</a:t>
            </a:r>
            <a:endParaRPr lang="vi-VN" sz="3200">
              <a:solidFill>
                <a:schemeClr val="accent1">
                  <a:lumMod val="20000"/>
                  <a:lumOff val="80000"/>
                </a:schemeClr>
              </a:solidFill>
              <a:latin typeface="Montserrat ExtraBold" pitchFamily="2" charset="0"/>
            </a:endParaRPr>
          </a:p>
        </p:txBody>
      </p:sp>
      <p:sp>
        <p:nvSpPr>
          <p:cNvPr id="26" name="TextBox 25">
            <a:extLst>
              <a:ext uri="{FF2B5EF4-FFF2-40B4-BE49-F238E27FC236}">
                <a16:creationId xmlns:a16="http://schemas.microsoft.com/office/drawing/2014/main" id="{1133E563-6B3E-4890-95E6-2B7942E10A5D}"/>
              </a:ext>
            </a:extLst>
          </p:cNvPr>
          <p:cNvSpPr txBox="1"/>
          <p:nvPr/>
        </p:nvSpPr>
        <p:spPr>
          <a:xfrm>
            <a:off x="671834" y="4775281"/>
            <a:ext cx="662537" cy="584775"/>
          </a:xfrm>
          <a:prstGeom prst="rect">
            <a:avLst/>
          </a:prstGeom>
          <a:noFill/>
        </p:spPr>
        <p:txBody>
          <a:bodyPr wrap="square">
            <a:spAutoFit/>
          </a:bodyPr>
          <a:lstStyle/>
          <a:p>
            <a:pPr algn="r"/>
            <a:r>
              <a:rPr lang="en-US" sz="3200">
                <a:solidFill>
                  <a:schemeClr val="accent1">
                    <a:lumMod val="20000"/>
                    <a:lumOff val="80000"/>
                  </a:schemeClr>
                </a:solidFill>
                <a:latin typeface="Montserrat ExtraBold" pitchFamily="2" charset="0"/>
              </a:rPr>
              <a:t>3</a:t>
            </a:r>
            <a:endParaRPr lang="vi-VN" sz="3200">
              <a:solidFill>
                <a:schemeClr val="accent1">
                  <a:lumMod val="20000"/>
                  <a:lumOff val="80000"/>
                </a:schemeClr>
              </a:solidFill>
              <a:latin typeface="Montserrat ExtraBold" pitchFamily="2" charset="0"/>
            </a:endParaRPr>
          </a:p>
        </p:txBody>
      </p:sp>
      <p:sp>
        <p:nvSpPr>
          <p:cNvPr id="27" name="TextBox 26">
            <a:extLst>
              <a:ext uri="{FF2B5EF4-FFF2-40B4-BE49-F238E27FC236}">
                <a16:creationId xmlns:a16="http://schemas.microsoft.com/office/drawing/2014/main" id="{FA70470D-75F9-4BAC-B6D4-69B68D2EF734}"/>
              </a:ext>
            </a:extLst>
          </p:cNvPr>
          <p:cNvSpPr txBox="1"/>
          <p:nvPr/>
        </p:nvSpPr>
        <p:spPr>
          <a:xfrm>
            <a:off x="660172" y="5912018"/>
            <a:ext cx="662537" cy="584775"/>
          </a:xfrm>
          <a:prstGeom prst="rect">
            <a:avLst/>
          </a:prstGeom>
          <a:noFill/>
        </p:spPr>
        <p:txBody>
          <a:bodyPr wrap="square">
            <a:spAutoFit/>
          </a:bodyPr>
          <a:lstStyle/>
          <a:p>
            <a:pPr algn="r"/>
            <a:r>
              <a:rPr lang="en-US" sz="3200">
                <a:solidFill>
                  <a:schemeClr val="accent1">
                    <a:lumMod val="20000"/>
                    <a:lumOff val="80000"/>
                  </a:schemeClr>
                </a:solidFill>
                <a:latin typeface="Montserrat ExtraBold" pitchFamily="2" charset="0"/>
              </a:rPr>
              <a:t>4</a:t>
            </a:r>
            <a:endParaRPr lang="vi-VN" sz="3200">
              <a:solidFill>
                <a:schemeClr val="accent1">
                  <a:lumMod val="20000"/>
                  <a:lumOff val="80000"/>
                </a:schemeClr>
              </a:solidFill>
              <a:latin typeface="Montserrat ExtraBold" pitchFamily="2" charset="0"/>
            </a:endParaRPr>
          </a:p>
        </p:txBody>
      </p:sp>
      <p:sp>
        <p:nvSpPr>
          <p:cNvPr id="28" name="TextBox 27">
            <a:extLst>
              <a:ext uri="{FF2B5EF4-FFF2-40B4-BE49-F238E27FC236}">
                <a16:creationId xmlns:a16="http://schemas.microsoft.com/office/drawing/2014/main" id="{07217384-71E2-4CA8-BD69-618E8F5256E1}"/>
              </a:ext>
            </a:extLst>
          </p:cNvPr>
          <p:cNvSpPr txBox="1"/>
          <p:nvPr/>
        </p:nvSpPr>
        <p:spPr>
          <a:xfrm>
            <a:off x="653857" y="7492796"/>
            <a:ext cx="662537" cy="584775"/>
          </a:xfrm>
          <a:prstGeom prst="rect">
            <a:avLst/>
          </a:prstGeom>
          <a:noFill/>
        </p:spPr>
        <p:txBody>
          <a:bodyPr wrap="square">
            <a:spAutoFit/>
          </a:bodyPr>
          <a:lstStyle/>
          <a:p>
            <a:pPr algn="r"/>
            <a:r>
              <a:rPr lang="en-US" sz="3200">
                <a:solidFill>
                  <a:schemeClr val="accent1">
                    <a:lumMod val="20000"/>
                    <a:lumOff val="80000"/>
                  </a:schemeClr>
                </a:solidFill>
                <a:latin typeface="Montserrat ExtraBold" pitchFamily="2" charset="0"/>
              </a:rPr>
              <a:t>5</a:t>
            </a:r>
            <a:endParaRPr lang="vi-VN" sz="3200">
              <a:solidFill>
                <a:schemeClr val="accent1">
                  <a:lumMod val="20000"/>
                  <a:lumOff val="80000"/>
                </a:schemeClr>
              </a:solidFill>
              <a:latin typeface="Montserrat ExtraBold" pitchFamily="2" charset="0"/>
            </a:endParaRPr>
          </a:p>
        </p:txBody>
      </p:sp>
    </p:spTree>
    <p:extLst>
      <p:ext uri="{BB962C8B-B14F-4D97-AF65-F5344CB8AC3E}">
        <p14:creationId xmlns:p14="http://schemas.microsoft.com/office/powerpoint/2010/main" val="2558878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8798415-E0B7-4612-8496-801180715E2F}"/>
              </a:ext>
            </a:extLst>
          </p:cNvPr>
          <p:cNvPicPr>
            <a:picLocks noChangeAspect="1"/>
          </p:cNvPicPr>
          <p:nvPr/>
        </p:nvPicPr>
        <p:blipFill>
          <a:blip r:embed="rId2">
            <a:grayscl/>
            <a:alphaModFix amt="35000"/>
            <a:extLst>
              <a:ext uri="{28A0092B-C50C-407E-A947-70E740481C1C}">
                <a14:useLocalDpi xmlns:a14="http://schemas.microsoft.com/office/drawing/2010/main" val="0"/>
              </a:ext>
            </a:extLst>
          </a:blip>
          <a:stretch>
            <a:fillRect/>
          </a:stretch>
        </p:blipFill>
        <p:spPr>
          <a:xfrm>
            <a:off x="0" y="0"/>
            <a:ext cx="15087600" cy="10698163"/>
          </a:xfrm>
          <a:prstGeom prst="rect">
            <a:avLst/>
          </a:prstGeom>
        </p:spPr>
      </p:pic>
      <p:sp>
        <p:nvSpPr>
          <p:cNvPr id="25" name="Title 1"/>
          <p:cNvSpPr txBox="1">
            <a:spLocks/>
          </p:cNvSpPr>
          <p:nvPr/>
        </p:nvSpPr>
        <p:spPr>
          <a:xfrm>
            <a:off x="0" y="5007362"/>
            <a:ext cx="15087600" cy="586724"/>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r>
              <a:rPr lang="en-US" dirty="0"/>
              <a:t>2. ẢNH HƯỞNG CỦA QUY HOẠCH CẤP TRÊN</a:t>
            </a:r>
          </a:p>
        </p:txBody>
      </p:sp>
    </p:spTree>
    <p:extLst>
      <p:ext uri="{BB962C8B-B14F-4D97-AF65-F5344CB8AC3E}">
        <p14:creationId xmlns:p14="http://schemas.microsoft.com/office/powerpoint/2010/main" val="2231386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30487A-2360-4660-881D-753ABA087711}"/>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2| ẢNH HƯỞNG CỦA QUY HOẠCH CẤP TRÊN</a:t>
            </a:r>
          </a:p>
          <a:p>
            <a:pPr marL="688975" algn="l"/>
            <a:endParaRPr lang="en-US" sz="1800" dirty="0"/>
          </a:p>
        </p:txBody>
      </p:sp>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Ảnh</a:t>
            </a:r>
            <a:r>
              <a:rPr lang="en-US" sz="1800" dirty="0">
                <a:solidFill>
                  <a:schemeClr val="bg2">
                    <a:lumMod val="50000"/>
                  </a:schemeClr>
                </a:solidFill>
              </a:rPr>
              <a:t> </a:t>
            </a:r>
            <a:r>
              <a:rPr lang="en-US" sz="1800" dirty="0" err="1">
                <a:solidFill>
                  <a:schemeClr val="bg2">
                    <a:lumMod val="50000"/>
                  </a:schemeClr>
                </a:solidFill>
              </a:rPr>
              <a:t>hưởng</a:t>
            </a:r>
            <a:r>
              <a:rPr lang="en-US" sz="1800" dirty="0">
                <a:solidFill>
                  <a:schemeClr val="bg2">
                    <a:lumMod val="50000"/>
                  </a:schemeClr>
                </a:solidFill>
              </a:rPr>
              <a:t> </a:t>
            </a:r>
            <a:r>
              <a:rPr lang="en-US" sz="1800" dirty="0" err="1">
                <a:solidFill>
                  <a:schemeClr val="bg2">
                    <a:lumMod val="50000"/>
                  </a:schemeClr>
                </a:solidFill>
              </a:rPr>
              <a:t>của</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cấp</a:t>
            </a:r>
            <a:r>
              <a:rPr lang="en-US" sz="1800" dirty="0">
                <a:solidFill>
                  <a:schemeClr val="bg2">
                    <a:lumMod val="50000"/>
                  </a:schemeClr>
                </a:solidFill>
              </a:rPr>
              <a:t> </a:t>
            </a:r>
            <a:r>
              <a:rPr lang="en-US" sz="1800" dirty="0" err="1">
                <a:solidFill>
                  <a:schemeClr val="bg2">
                    <a:lumMod val="50000"/>
                  </a:schemeClr>
                </a:solidFill>
              </a:rPr>
              <a:t>trên</a:t>
            </a:r>
            <a:r>
              <a:rPr lang="en-US" sz="1800" dirty="0">
                <a:solidFill>
                  <a:schemeClr val="bg2">
                    <a:lumMod val="50000"/>
                  </a:schemeClr>
                </a:solidFill>
              </a:rPr>
              <a:t> </a:t>
            </a:r>
            <a:r>
              <a:rPr lang="en-US" sz="1800" dirty="0" err="1">
                <a:solidFill>
                  <a:schemeClr val="bg2">
                    <a:lumMod val="50000"/>
                  </a:schemeClr>
                </a:solidFill>
              </a:rPr>
              <a:t>đối</a:t>
            </a:r>
            <a:r>
              <a:rPr lang="en-US" sz="1800" dirty="0">
                <a:solidFill>
                  <a:schemeClr val="bg2">
                    <a:lumMod val="50000"/>
                  </a:schemeClr>
                </a:solidFill>
              </a:rPr>
              <a:t> </a:t>
            </a:r>
            <a:r>
              <a:rPr lang="en-US" sz="1800" dirty="0" err="1">
                <a:solidFill>
                  <a:schemeClr val="bg2">
                    <a:lumMod val="50000"/>
                  </a:schemeClr>
                </a:solidFill>
              </a:rPr>
              <a:t>với</a:t>
            </a:r>
            <a:r>
              <a:rPr lang="en-US" sz="1800" dirty="0">
                <a:solidFill>
                  <a:schemeClr val="bg2">
                    <a:lumMod val="50000"/>
                  </a:schemeClr>
                </a:solidFill>
              </a:rPr>
              <a:t> 6 </a:t>
            </a:r>
            <a:r>
              <a:rPr lang="en-US" sz="1800" dirty="0" err="1">
                <a:solidFill>
                  <a:schemeClr val="bg2">
                    <a:lumMod val="50000"/>
                  </a:schemeClr>
                </a:solidFill>
              </a:rPr>
              <a:t>xã</a:t>
            </a:r>
            <a:endParaRPr lang="en-US" sz="1800" dirty="0">
              <a:solidFill>
                <a:schemeClr val="bg2">
                  <a:lumMod val="50000"/>
                </a:schemeClr>
              </a:solidFill>
            </a:endParaRPr>
          </a:p>
        </p:txBody>
      </p:sp>
      <p:graphicFrame>
        <p:nvGraphicFramePr>
          <p:cNvPr id="29" name="Table 28">
            <a:extLst>
              <a:ext uri="{FF2B5EF4-FFF2-40B4-BE49-F238E27FC236}">
                <a16:creationId xmlns:a16="http://schemas.microsoft.com/office/drawing/2014/main" id="{AA238E20-7546-449E-A9BD-C05863F1CF16}"/>
              </a:ext>
            </a:extLst>
          </p:cNvPr>
          <p:cNvGraphicFramePr>
            <a:graphicFrameLocks noGrp="1"/>
          </p:cNvGraphicFramePr>
          <p:nvPr>
            <p:extLst>
              <p:ext uri="{D42A27DB-BD31-4B8C-83A1-F6EECF244321}">
                <p14:modId xmlns:p14="http://schemas.microsoft.com/office/powerpoint/2010/main" val="2548209215"/>
              </p:ext>
            </p:extLst>
          </p:nvPr>
        </p:nvGraphicFramePr>
        <p:xfrm>
          <a:off x="935457" y="1370111"/>
          <a:ext cx="13666807" cy="4392261"/>
        </p:xfrm>
        <a:graphic>
          <a:graphicData uri="http://schemas.openxmlformats.org/drawingml/2006/table">
            <a:tbl>
              <a:tblPr firstRow="1" firstCol="1" bandRow="1">
                <a:tableStyleId>{B301B821-A1FF-4177-AEE7-76D212191A09}</a:tableStyleId>
              </a:tblPr>
              <a:tblGrid>
                <a:gridCol w="609844">
                  <a:extLst>
                    <a:ext uri="{9D8B030D-6E8A-4147-A177-3AD203B41FA5}">
                      <a16:colId xmlns:a16="http://schemas.microsoft.com/office/drawing/2014/main" val="3787283784"/>
                    </a:ext>
                  </a:extLst>
                </a:gridCol>
                <a:gridCol w="4311225">
                  <a:extLst>
                    <a:ext uri="{9D8B030D-6E8A-4147-A177-3AD203B41FA5}">
                      <a16:colId xmlns:a16="http://schemas.microsoft.com/office/drawing/2014/main" val="3918546288"/>
                    </a:ext>
                  </a:extLst>
                </a:gridCol>
                <a:gridCol w="8745738">
                  <a:extLst>
                    <a:ext uri="{9D8B030D-6E8A-4147-A177-3AD203B41FA5}">
                      <a16:colId xmlns:a16="http://schemas.microsoft.com/office/drawing/2014/main" val="1366159074"/>
                    </a:ext>
                  </a:extLst>
                </a:gridCol>
              </a:tblGrid>
              <a:tr h="444175">
                <a:tc>
                  <a:txBody>
                    <a:bodyPr/>
                    <a:lstStyle/>
                    <a:p>
                      <a:pPr algn="ctr">
                        <a:lnSpc>
                          <a:spcPct val="120000"/>
                        </a:lnSpc>
                        <a:spcAft>
                          <a:spcPts val="800"/>
                        </a:spcAft>
                        <a:buNone/>
                      </a:pPr>
                      <a:r>
                        <a:rPr lang="vi-VN" sz="1400">
                          <a:effectLst/>
                          <a:latin typeface="Montserrat" pitchFamily="2" charset="0"/>
                        </a:rPr>
                        <a:t>TT</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nchor="ctr">
                    <a:solidFill>
                      <a:schemeClr val="tx2">
                        <a:lumMod val="75000"/>
                      </a:schemeClr>
                    </a:solidFill>
                  </a:tcPr>
                </a:tc>
                <a:tc>
                  <a:txBody>
                    <a:bodyPr/>
                    <a:lstStyle/>
                    <a:p>
                      <a:pPr algn="just">
                        <a:lnSpc>
                          <a:spcPct val="120000"/>
                        </a:lnSpc>
                        <a:spcAft>
                          <a:spcPts val="800"/>
                        </a:spcAft>
                        <a:buNone/>
                      </a:pPr>
                      <a:r>
                        <a:rPr lang="vi-VN" sz="1400">
                          <a:effectLst/>
                          <a:latin typeface="Montserrat" pitchFamily="2" charset="0"/>
                        </a:rPr>
                        <a:t>Căn cứ quy hoạch cấp trên</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nchor="ctr">
                    <a:solidFill>
                      <a:schemeClr val="tx2">
                        <a:lumMod val="75000"/>
                      </a:schemeClr>
                    </a:solidFill>
                  </a:tcPr>
                </a:tc>
                <a:tc>
                  <a:txBody>
                    <a:bodyPr/>
                    <a:lstStyle/>
                    <a:p>
                      <a:pPr algn="just">
                        <a:lnSpc>
                          <a:spcPct val="120000"/>
                        </a:lnSpc>
                        <a:spcAft>
                          <a:spcPts val="800"/>
                        </a:spcAft>
                        <a:buNone/>
                      </a:pPr>
                      <a:r>
                        <a:rPr lang="vi-VN" sz="1400" dirty="0">
                          <a:effectLst/>
                          <a:latin typeface="Montserrat" pitchFamily="2" charset="0"/>
                        </a:rPr>
                        <a:t>Nội dung tác động đến 06 xã</a:t>
                      </a:r>
                      <a:endParaRPr lang="vi-VN" sz="1400" dirty="0">
                        <a:effectLst/>
                        <a:latin typeface="Montserrat" pitchFamily="2" charset="0"/>
                        <a:ea typeface="Arial" panose="020B0604020202020204" pitchFamily="34" charset="0"/>
                        <a:cs typeface="Times New Roman" panose="02020603050405020304" pitchFamily="18" charset="0"/>
                      </a:endParaRPr>
                    </a:p>
                  </a:txBody>
                  <a:tcPr marL="72000" marR="72000" marT="72000" marB="72000" anchor="ctr">
                    <a:solidFill>
                      <a:schemeClr val="tx2">
                        <a:lumMod val="75000"/>
                      </a:schemeClr>
                    </a:solidFill>
                  </a:tcPr>
                </a:tc>
                <a:extLst>
                  <a:ext uri="{0D108BD9-81ED-4DB2-BD59-A6C34878D82A}">
                    <a16:rowId xmlns:a16="http://schemas.microsoft.com/office/drawing/2014/main" val="3123405583"/>
                  </a:ext>
                </a:extLst>
              </a:tr>
              <a:tr h="0">
                <a:tc>
                  <a:txBody>
                    <a:bodyPr/>
                    <a:lstStyle/>
                    <a:p>
                      <a:pPr algn="ctr">
                        <a:lnSpc>
                          <a:spcPct val="120000"/>
                        </a:lnSpc>
                        <a:spcAft>
                          <a:spcPts val="800"/>
                        </a:spcAft>
                        <a:buNone/>
                      </a:pPr>
                      <a:r>
                        <a:rPr lang="vi-VN" sz="1400">
                          <a:effectLst/>
                          <a:latin typeface="Montserrat" pitchFamily="2" charset="0"/>
                        </a:rPr>
                        <a:t>1</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nchor="ctr"/>
                </a:tc>
                <a:tc>
                  <a:txBody>
                    <a:bodyPr/>
                    <a:lstStyle/>
                    <a:p>
                      <a:pPr algn="just">
                        <a:lnSpc>
                          <a:spcPct val="120000"/>
                        </a:lnSpc>
                        <a:spcAft>
                          <a:spcPts val="800"/>
                        </a:spcAft>
                        <a:buNone/>
                      </a:pPr>
                      <a:r>
                        <a:rPr lang="vi-VN" sz="1400">
                          <a:effectLst/>
                          <a:latin typeface="Montserrat" pitchFamily="2" charset="0"/>
                        </a:rPr>
                        <a:t>Quy hoạch tổng thể quốc gia thời kỳ 2021-2030, tầm nhìn đến năm 2050</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tc>
                <a:tc>
                  <a:txBody>
                    <a:bodyPr/>
                    <a:lstStyle/>
                    <a:p>
                      <a:pPr algn="just">
                        <a:lnSpc>
                          <a:spcPct val="120000"/>
                        </a:lnSpc>
                        <a:spcAft>
                          <a:spcPts val="800"/>
                        </a:spcAft>
                        <a:buNone/>
                      </a:pPr>
                      <a:r>
                        <a:rPr lang="vi-VN" sz="1400">
                          <a:effectLst/>
                          <a:latin typeface="Montserrat" pitchFamily="2" charset="0"/>
                        </a:rPr>
                        <a:t>Định hướng phát triển không gian quốc gia, vùng Bắc Trung Bộ, tăng trưởng xanh và phát triển bền vững.</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tc>
                <a:extLst>
                  <a:ext uri="{0D108BD9-81ED-4DB2-BD59-A6C34878D82A}">
                    <a16:rowId xmlns:a16="http://schemas.microsoft.com/office/drawing/2014/main" val="3975050408"/>
                  </a:ext>
                </a:extLst>
              </a:tr>
              <a:tr h="0">
                <a:tc>
                  <a:txBody>
                    <a:bodyPr/>
                    <a:lstStyle/>
                    <a:p>
                      <a:pPr algn="ctr">
                        <a:lnSpc>
                          <a:spcPct val="120000"/>
                        </a:lnSpc>
                        <a:spcAft>
                          <a:spcPts val="800"/>
                        </a:spcAft>
                        <a:buNone/>
                      </a:pPr>
                      <a:r>
                        <a:rPr lang="vi-VN" sz="1400">
                          <a:effectLst/>
                          <a:latin typeface="Montserrat" pitchFamily="2" charset="0"/>
                        </a:rPr>
                        <a:t>2</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nchor="ctr"/>
                </a:tc>
                <a:tc>
                  <a:txBody>
                    <a:bodyPr/>
                    <a:lstStyle/>
                    <a:p>
                      <a:pPr algn="just">
                        <a:lnSpc>
                          <a:spcPct val="120000"/>
                        </a:lnSpc>
                        <a:spcAft>
                          <a:spcPts val="800"/>
                        </a:spcAft>
                        <a:buNone/>
                      </a:pPr>
                      <a:r>
                        <a:rPr lang="vi-VN" sz="1400">
                          <a:effectLst/>
                          <a:latin typeface="Montserrat" pitchFamily="2" charset="0"/>
                        </a:rPr>
                        <a:t>Quy hoạch mạng lưới đường bộ thời kỳ 2021-2030, tầm nhìn đến năm 2050</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tc>
                <a:tc>
                  <a:txBody>
                    <a:bodyPr/>
                    <a:lstStyle/>
                    <a:p>
                      <a:pPr algn="just">
                        <a:lnSpc>
                          <a:spcPct val="120000"/>
                        </a:lnSpc>
                        <a:spcAft>
                          <a:spcPts val="800"/>
                        </a:spcAft>
                        <a:buNone/>
                      </a:pPr>
                      <a:r>
                        <a:rPr lang="vi-VN" sz="1400">
                          <a:effectLst/>
                          <a:latin typeface="Montserrat" pitchFamily="2" charset="0"/>
                        </a:rPr>
                        <a:t>Hình thành các trục giao thông quốc gia gồm Quốc lộ 8, Quốc lộ 8C, Quốc lộ 281, đường Hồ Chí Minh và cao tốc Cửa khẩu quốc tế Cầu Treo - Hà Tĩnh.</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tc>
                <a:extLst>
                  <a:ext uri="{0D108BD9-81ED-4DB2-BD59-A6C34878D82A}">
                    <a16:rowId xmlns:a16="http://schemas.microsoft.com/office/drawing/2014/main" val="2797177443"/>
                  </a:ext>
                </a:extLst>
              </a:tr>
              <a:tr h="0">
                <a:tc>
                  <a:txBody>
                    <a:bodyPr/>
                    <a:lstStyle/>
                    <a:p>
                      <a:pPr algn="ctr">
                        <a:lnSpc>
                          <a:spcPct val="120000"/>
                        </a:lnSpc>
                        <a:spcAft>
                          <a:spcPts val="800"/>
                        </a:spcAft>
                        <a:buNone/>
                      </a:pPr>
                      <a:r>
                        <a:rPr lang="vi-VN" sz="1400">
                          <a:effectLst/>
                          <a:latin typeface="Montserrat" pitchFamily="2" charset="0"/>
                        </a:rPr>
                        <a:t>3</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nchor="ctr"/>
                </a:tc>
                <a:tc>
                  <a:txBody>
                    <a:bodyPr/>
                    <a:lstStyle/>
                    <a:p>
                      <a:pPr algn="just">
                        <a:lnSpc>
                          <a:spcPct val="120000"/>
                        </a:lnSpc>
                        <a:spcAft>
                          <a:spcPts val="800"/>
                        </a:spcAft>
                        <a:buNone/>
                      </a:pPr>
                      <a:r>
                        <a:rPr lang="vi-VN" sz="1400">
                          <a:effectLst/>
                          <a:latin typeface="Montserrat" pitchFamily="2" charset="0"/>
                        </a:rPr>
                        <a:t>Quy hoạch phát triển điện lực quốc gia (Quy hoạch điện VIII)</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tc>
                <a:tc>
                  <a:txBody>
                    <a:bodyPr/>
                    <a:lstStyle/>
                    <a:p>
                      <a:pPr algn="just">
                        <a:lnSpc>
                          <a:spcPct val="120000"/>
                        </a:lnSpc>
                        <a:spcAft>
                          <a:spcPts val="800"/>
                        </a:spcAft>
                        <a:buNone/>
                      </a:pPr>
                      <a:r>
                        <a:rPr lang="vi-VN" sz="1400">
                          <a:effectLst/>
                          <a:latin typeface="Montserrat" pitchFamily="2" charset="0"/>
                        </a:rPr>
                        <a:t>Phát triển hạ tầng năng lượng, Nhà máy điện mặt trời Sơn Quang và lưới điện truyền tải khu vực Hương Sơn.</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tc>
                <a:extLst>
                  <a:ext uri="{0D108BD9-81ED-4DB2-BD59-A6C34878D82A}">
                    <a16:rowId xmlns:a16="http://schemas.microsoft.com/office/drawing/2014/main" val="1329616385"/>
                  </a:ext>
                </a:extLst>
              </a:tr>
              <a:tr h="0">
                <a:tc>
                  <a:txBody>
                    <a:bodyPr/>
                    <a:lstStyle/>
                    <a:p>
                      <a:pPr algn="ctr">
                        <a:lnSpc>
                          <a:spcPct val="120000"/>
                        </a:lnSpc>
                        <a:spcAft>
                          <a:spcPts val="800"/>
                        </a:spcAft>
                        <a:buNone/>
                      </a:pPr>
                      <a:r>
                        <a:rPr lang="vi-VN" sz="1400">
                          <a:effectLst/>
                          <a:latin typeface="Montserrat" pitchFamily="2" charset="0"/>
                        </a:rPr>
                        <a:t>4</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nchor="ctr"/>
                </a:tc>
                <a:tc>
                  <a:txBody>
                    <a:bodyPr/>
                    <a:lstStyle/>
                    <a:p>
                      <a:pPr algn="just">
                        <a:lnSpc>
                          <a:spcPct val="120000"/>
                        </a:lnSpc>
                        <a:spcAft>
                          <a:spcPts val="800"/>
                        </a:spcAft>
                        <a:buNone/>
                      </a:pPr>
                      <a:r>
                        <a:rPr lang="vi-VN" sz="1400">
                          <a:effectLst/>
                          <a:latin typeface="Montserrat" pitchFamily="2" charset="0"/>
                        </a:rPr>
                        <a:t>Quy hoạch tỉnh Hà Tĩnh thời kỳ 2021-2030, tầm nhìn đến năm 2050 (Quyết định 1366/QĐ-UBND)</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tc>
                <a:tc>
                  <a:txBody>
                    <a:bodyPr/>
                    <a:lstStyle/>
                    <a:p>
                      <a:pPr algn="just">
                        <a:lnSpc>
                          <a:spcPct val="120000"/>
                        </a:lnSpc>
                        <a:spcAft>
                          <a:spcPts val="800"/>
                        </a:spcAft>
                        <a:buNone/>
                      </a:pPr>
                      <a:r>
                        <a:rPr lang="vi-VN" sz="1400">
                          <a:effectLst/>
                          <a:latin typeface="Montserrat" pitchFamily="2" charset="0"/>
                        </a:rPr>
                        <a:t>Là căn cứ trực tiếp để xác định định hướng phát triển không gian, kinh tế, đô thị, hạ tầng kỹ thuật, hạ tầng xã hội, bảo vệ môi trường và các dự án ưu tiên của khu vực 06 xã, bao gồm: vùng kinh tế sinh thái; hành lang sinh thái; đô thị Hương Sơn loại III; cụm công nghiệp; mạng lưới giao thông; thương mại; du lịch; y tế; giáo dục; điện; cấp nước; viễn thông; khoáng sản; chất thải rắn; nghĩa trang; PCCC và các công trình ưu tiên khác.</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tc>
                <a:extLst>
                  <a:ext uri="{0D108BD9-81ED-4DB2-BD59-A6C34878D82A}">
                    <a16:rowId xmlns:a16="http://schemas.microsoft.com/office/drawing/2014/main" val="1192035877"/>
                  </a:ext>
                </a:extLst>
              </a:tr>
              <a:tr h="0">
                <a:tc>
                  <a:txBody>
                    <a:bodyPr/>
                    <a:lstStyle/>
                    <a:p>
                      <a:pPr algn="ctr">
                        <a:lnSpc>
                          <a:spcPct val="120000"/>
                        </a:lnSpc>
                        <a:spcAft>
                          <a:spcPts val="800"/>
                        </a:spcAft>
                        <a:buNone/>
                      </a:pPr>
                      <a:r>
                        <a:rPr lang="vi-VN" sz="1400">
                          <a:effectLst/>
                          <a:latin typeface="Montserrat" pitchFamily="2" charset="0"/>
                        </a:rPr>
                        <a:t>5</a:t>
                      </a:r>
                      <a:endParaRPr lang="vi-VN" sz="1400">
                        <a:effectLst/>
                        <a:latin typeface="Montserrat" pitchFamily="2" charset="0"/>
                        <a:ea typeface="Arial" panose="020B0604020202020204" pitchFamily="34" charset="0"/>
                        <a:cs typeface="Times New Roman" panose="02020603050405020304" pitchFamily="18" charset="0"/>
                      </a:endParaRPr>
                    </a:p>
                  </a:txBody>
                  <a:tcPr marL="72000" marR="72000" marT="72000" marB="72000" anchor="ctr"/>
                </a:tc>
                <a:tc>
                  <a:txBody>
                    <a:bodyPr/>
                    <a:lstStyle/>
                    <a:p>
                      <a:pPr algn="just">
                        <a:lnSpc>
                          <a:spcPct val="120000"/>
                        </a:lnSpc>
                        <a:spcAft>
                          <a:spcPts val="800"/>
                        </a:spcAft>
                        <a:buNone/>
                      </a:pPr>
                      <a:r>
                        <a:rPr lang="vi-VN" sz="1400" dirty="0">
                          <a:effectLst/>
                          <a:latin typeface="Montserrat" pitchFamily="2" charset="0"/>
                        </a:rPr>
                        <a:t>Đề án phát triển nông nghiệp hữu cơ tỉnh Hà Tĩnh giai đoạn 2024-2030</a:t>
                      </a:r>
                      <a:endParaRPr lang="vi-VN" sz="1400" dirty="0">
                        <a:effectLst/>
                        <a:latin typeface="Montserrat" pitchFamily="2" charset="0"/>
                        <a:ea typeface="Arial" panose="020B0604020202020204" pitchFamily="34" charset="0"/>
                        <a:cs typeface="Times New Roman" panose="02020603050405020304" pitchFamily="18" charset="0"/>
                      </a:endParaRPr>
                    </a:p>
                  </a:txBody>
                  <a:tcPr marL="72000" marR="72000" marT="72000" marB="72000"/>
                </a:tc>
                <a:tc>
                  <a:txBody>
                    <a:bodyPr/>
                    <a:lstStyle/>
                    <a:p>
                      <a:pPr algn="just">
                        <a:lnSpc>
                          <a:spcPct val="120000"/>
                        </a:lnSpc>
                        <a:spcAft>
                          <a:spcPts val="800"/>
                        </a:spcAft>
                        <a:buNone/>
                      </a:pPr>
                      <a:r>
                        <a:rPr lang="vi-VN" sz="1400" dirty="0">
                          <a:effectLst/>
                          <a:latin typeface="Montserrat" pitchFamily="2" charset="0"/>
                        </a:rPr>
                        <a:t>Định hướng phát triển nông nghiệp sinh thái, vùng nguyên liệu tập trung, nông nghiệp hữu cơ, kinh tế tuần hoàn, ứng dụng công nghệ cao và liên kết chuỗi giá trị.</a:t>
                      </a:r>
                      <a:endParaRPr lang="vi-VN" sz="1400" dirty="0">
                        <a:effectLst/>
                        <a:latin typeface="Montserrat" pitchFamily="2" charset="0"/>
                        <a:ea typeface="Arial" panose="020B0604020202020204" pitchFamily="34" charset="0"/>
                        <a:cs typeface="Times New Roman" panose="02020603050405020304" pitchFamily="18" charset="0"/>
                      </a:endParaRPr>
                    </a:p>
                  </a:txBody>
                  <a:tcPr marL="72000" marR="72000" marT="72000" marB="72000"/>
                </a:tc>
                <a:extLst>
                  <a:ext uri="{0D108BD9-81ED-4DB2-BD59-A6C34878D82A}">
                    <a16:rowId xmlns:a16="http://schemas.microsoft.com/office/drawing/2014/main" val="1395949692"/>
                  </a:ext>
                </a:extLst>
              </a:tr>
            </a:tbl>
          </a:graphicData>
        </a:graphic>
      </p:graphicFrame>
    </p:spTree>
    <p:extLst>
      <p:ext uri="{BB962C8B-B14F-4D97-AF65-F5344CB8AC3E}">
        <p14:creationId xmlns:p14="http://schemas.microsoft.com/office/powerpoint/2010/main" val="380157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Một</a:t>
            </a:r>
            <a:r>
              <a:rPr lang="en-US" sz="1800" dirty="0">
                <a:solidFill>
                  <a:schemeClr val="bg2">
                    <a:lumMod val="50000"/>
                  </a:schemeClr>
                </a:solidFill>
              </a:rPr>
              <a:t> </a:t>
            </a:r>
            <a:r>
              <a:rPr lang="en-US" sz="1800" dirty="0" err="1">
                <a:solidFill>
                  <a:schemeClr val="bg2">
                    <a:lumMod val="50000"/>
                  </a:schemeClr>
                </a:solidFill>
              </a:rPr>
              <a:t>số</a:t>
            </a:r>
            <a:r>
              <a:rPr lang="en-US" sz="1800" dirty="0">
                <a:solidFill>
                  <a:schemeClr val="bg2">
                    <a:lumMod val="50000"/>
                  </a:schemeClr>
                </a:solidFill>
              </a:rPr>
              <a:t> </a:t>
            </a:r>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của</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tỉnh</a:t>
            </a:r>
            <a:r>
              <a:rPr lang="en-US" sz="1800" dirty="0">
                <a:solidFill>
                  <a:schemeClr val="bg2">
                    <a:lumMod val="50000"/>
                  </a:schemeClr>
                </a:solidFill>
              </a:rPr>
              <a:t> </a:t>
            </a:r>
            <a:r>
              <a:rPr lang="en-US" sz="1800" dirty="0" err="1">
                <a:solidFill>
                  <a:schemeClr val="bg2">
                    <a:lumMod val="50000"/>
                  </a:schemeClr>
                </a:solidFill>
              </a:rPr>
              <a:t>Hà</a:t>
            </a:r>
            <a:r>
              <a:rPr lang="en-US" sz="1800" dirty="0">
                <a:solidFill>
                  <a:schemeClr val="bg2">
                    <a:lumMod val="50000"/>
                  </a:schemeClr>
                </a:solidFill>
              </a:rPr>
              <a:t> </a:t>
            </a:r>
            <a:r>
              <a:rPr lang="en-US" sz="1800" dirty="0" err="1">
                <a:solidFill>
                  <a:schemeClr val="bg2">
                    <a:lumMod val="50000"/>
                  </a:schemeClr>
                </a:solidFill>
              </a:rPr>
              <a:t>Tĩnh</a:t>
            </a:r>
            <a:r>
              <a:rPr lang="en-US" sz="1800" dirty="0">
                <a:solidFill>
                  <a:schemeClr val="bg2">
                    <a:lumMod val="50000"/>
                  </a:schemeClr>
                </a:solidFill>
              </a:rPr>
              <a:t> </a:t>
            </a:r>
            <a:r>
              <a:rPr lang="en-US" sz="1800" dirty="0" err="1">
                <a:solidFill>
                  <a:schemeClr val="bg2">
                    <a:lumMod val="50000"/>
                  </a:schemeClr>
                </a:solidFill>
              </a:rPr>
              <a:t>đến</a:t>
            </a:r>
            <a:r>
              <a:rPr lang="en-US" sz="1800" dirty="0">
                <a:solidFill>
                  <a:schemeClr val="bg2">
                    <a:lumMod val="50000"/>
                  </a:schemeClr>
                </a:solidFill>
              </a:rPr>
              <a:t> </a:t>
            </a:r>
            <a:r>
              <a:rPr lang="en-US" sz="1800" dirty="0" err="1">
                <a:solidFill>
                  <a:schemeClr val="bg2">
                    <a:lumMod val="50000"/>
                  </a:schemeClr>
                </a:solidFill>
              </a:rPr>
              <a:t>các</a:t>
            </a:r>
            <a:r>
              <a:rPr lang="en-US" sz="1800" dirty="0">
                <a:solidFill>
                  <a:schemeClr val="bg2">
                    <a:lumMod val="50000"/>
                  </a:schemeClr>
                </a:solidFill>
              </a:rPr>
              <a:t> </a:t>
            </a:r>
            <a:r>
              <a:rPr lang="en-US" sz="1800" dirty="0" err="1">
                <a:solidFill>
                  <a:schemeClr val="bg2">
                    <a:lumMod val="50000"/>
                  </a:schemeClr>
                </a:solidFill>
              </a:rPr>
              <a:t>xã</a:t>
            </a:r>
            <a:endParaRPr lang="en-US" sz="1800" dirty="0">
              <a:solidFill>
                <a:schemeClr val="bg2">
                  <a:lumMod val="50000"/>
                </a:schemeClr>
              </a:solidFill>
            </a:endParaRPr>
          </a:p>
        </p:txBody>
      </p:sp>
      <p:sp>
        <p:nvSpPr>
          <p:cNvPr id="8" name="Rectangle: Rounded Corners 7">
            <a:extLst>
              <a:ext uri="{FF2B5EF4-FFF2-40B4-BE49-F238E27FC236}">
                <a16:creationId xmlns:a16="http://schemas.microsoft.com/office/drawing/2014/main" id="{07EA3F31-A6EA-4130-9397-1A7AF5CCAB29}"/>
              </a:ext>
            </a:extLst>
          </p:cNvPr>
          <p:cNvSpPr/>
          <p:nvPr/>
        </p:nvSpPr>
        <p:spPr>
          <a:xfrm>
            <a:off x="921693" y="4009292"/>
            <a:ext cx="6477913" cy="4605736"/>
          </a:xfrm>
          <a:prstGeom prst="roundRect">
            <a:avLst>
              <a:gd name="adj" fmla="val 3522"/>
            </a:avLst>
          </a:prstGeom>
          <a:solidFill>
            <a:srgbClr val="D5DC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marL="174625" lvl="0" indent="-174625" algn="just">
              <a:lnSpc>
                <a:spcPct val="140000"/>
              </a:lnSpc>
              <a:buFont typeface="Arial" panose="020B0604020202020204" pitchFamily="34" charset="0"/>
              <a:buChar char="•"/>
            </a:pPr>
            <a:r>
              <a:rPr lang="vi-VN" sz="1000" dirty="0">
                <a:solidFill>
                  <a:schemeClr val="tx1"/>
                </a:solidFill>
              </a:rPr>
              <a:t>Phát triển vùng kinh tế sinh thái - nông nghiệp - lâm nghiệp bền vững gắn với hành lang kinh tế Quốc lộ 8A và Cửa khẩu quốc tế Cầu Treo; phát huy lợi thế về nông nghiệp đặc sản, kinh tế rừng, du lịch sinh thái và bảo tồn đa dạng sinh học. </a:t>
            </a:r>
          </a:p>
          <a:p>
            <a:pPr marL="174625" lvl="0" indent="-174625" algn="just">
              <a:lnSpc>
                <a:spcPct val="140000"/>
              </a:lnSpc>
              <a:buFont typeface="Arial" panose="020B0604020202020204" pitchFamily="34" charset="0"/>
              <a:buChar char="•"/>
            </a:pPr>
            <a:r>
              <a:rPr lang="vi-VN" sz="1000" dirty="0">
                <a:solidFill>
                  <a:schemeClr val="tx1"/>
                </a:solidFill>
              </a:rPr>
              <a:t>Phát triển hệ thống 05 cụm công nghiệp, gồm CCN Tứ Mỹ, CCN Sơn Lễ, CCN Khe Cò, CCN Quang Diệm và CCN Sơn Trường; ưu tiên phát triển công nghiệp chế biến nông - lâm sản, công nghiệp sạch, tiểu thủ công nghiệp và các ngành nghề nông thôn. </a:t>
            </a:r>
          </a:p>
          <a:p>
            <a:pPr marL="174625" lvl="0" indent="-174625" algn="just">
              <a:lnSpc>
                <a:spcPct val="140000"/>
              </a:lnSpc>
              <a:buFont typeface="Arial" panose="020B0604020202020204" pitchFamily="34" charset="0"/>
              <a:buChar char="•"/>
            </a:pPr>
            <a:r>
              <a:rPr lang="vi-VN" sz="1000" dirty="0">
                <a:solidFill>
                  <a:schemeClr val="tx1"/>
                </a:solidFill>
              </a:rPr>
              <a:t>Phát triển hệ thống thương mại - dịch vụ, nâng cao vai trò trung tâm khu vực Hương Sơn; phát triển các trung tâm thương mại, dịch vụ, logistics, dịch vụ hỗ trợ sản xuất và du lịch. </a:t>
            </a:r>
          </a:p>
          <a:p>
            <a:pPr marL="174625" lvl="0" indent="-174625" algn="just">
              <a:lnSpc>
                <a:spcPct val="140000"/>
              </a:lnSpc>
              <a:buFont typeface="Arial" panose="020B0604020202020204" pitchFamily="34" charset="0"/>
              <a:buChar char="•"/>
            </a:pPr>
            <a:r>
              <a:rPr lang="vi-VN" sz="1000" dirty="0">
                <a:solidFill>
                  <a:schemeClr val="tx1"/>
                </a:solidFill>
              </a:rPr>
              <a:t>Phát triển hệ thống giao thông theo Quy hoạch tỉnh, gồm Quốc lộ 8A, Quốc lộ 8C, đường Hồ Chí Minh, các tuyến đường tỉnh ĐT.281, ĐT.554B và cao tốc Cửa khẩu quốc tế Cầu Treo - Hà Tĩnh, tăng cường kết nối liên vùng và nội vùng. </a:t>
            </a:r>
          </a:p>
          <a:p>
            <a:pPr marL="174625" lvl="0" indent="-174625" algn="just">
              <a:lnSpc>
                <a:spcPct val="140000"/>
              </a:lnSpc>
              <a:buFont typeface="Arial" panose="020B0604020202020204" pitchFamily="34" charset="0"/>
              <a:buChar char="•"/>
            </a:pPr>
            <a:r>
              <a:rPr lang="vi-VN" sz="1000" dirty="0">
                <a:solidFill>
                  <a:schemeClr val="tx1"/>
                </a:solidFill>
              </a:rPr>
              <a:t>Phát triển đồng bộ hệ thống hạ tầng kỹ thuật, gồm cấp nước, cấp điện, thông tin liên lạc, thoát nước, thu gom và xử lý chất thải rắn, nghĩa trang và các công trình hạ tầng kỹ thuật đầu mối theo Quy hoạch tỉnh. </a:t>
            </a:r>
          </a:p>
          <a:p>
            <a:pPr marL="174625" lvl="0" indent="-174625" algn="just">
              <a:lnSpc>
                <a:spcPct val="140000"/>
              </a:lnSpc>
              <a:buFont typeface="Arial" panose="020B0604020202020204" pitchFamily="34" charset="0"/>
              <a:buChar char="•"/>
            </a:pPr>
            <a:r>
              <a:rPr lang="vi-VN" sz="1000" dirty="0">
                <a:solidFill>
                  <a:schemeClr val="tx1"/>
                </a:solidFill>
              </a:rPr>
              <a:t>Bảo vệ và phát triển rừng, lưu vực sông Ngàn Phố và đa dạng sinh học; chủ động thích ứng với biến đổi khí hậu, phòng chống thiên tai và bảo vệ môi trường. </a:t>
            </a:r>
          </a:p>
          <a:p>
            <a:pPr marL="174625" lvl="0" indent="-174625" algn="just">
              <a:lnSpc>
                <a:spcPct val="140000"/>
              </a:lnSpc>
              <a:buFont typeface="Arial" panose="020B0604020202020204" pitchFamily="34" charset="0"/>
              <a:buChar char="•"/>
            </a:pPr>
            <a:r>
              <a:rPr lang="vi-VN" sz="1000" dirty="0">
                <a:solidFill>
                  <a:schemeClr val="tx1"/>
                </a:solidFill>
              </a:rPr>
              <a:t>Phát triển hệ thống đô thị và điểm dân cư nông thôn theo định hướng Quy hoạch tỉnh; từng bước hoàn thiện hạ tầng xã hội và hạ tầng kỹ thuật, đáp ứng yêu cầu phát triển bền vững khu vực phía Tây tỉnh Hà Tĩnh.</a:t>
            </a:r>
          </a:p>
          <a:p>
            <a:pPr marL="285750" indent="-285750" algn="ctr">
              <a:lnSpc>
                <a:spcPct val="140000"/>
              </a:lnSpc>
              <a:buFont typeface="Arial" panose="020B0604020202020204" pitchFamily="34" charset="0"/>
              <a:buChar char="•"/>
            </a:pPr>
            <a:endParaRPr lang="vi-VN" sz="1000" dirty="0">
              <a:solidFill>
                <a:schemeClr val="tx1"/>
              </a:solidFill>
            </a:endParaRPr>
          </a:p>
        </p:txBody>
      </p:sp>
      <p:sp>
        <p:nvSpPr>
          <p:cNvPr id="10" name="Rectangle: Rounded Corners 9">
            <a:extLst>
              <a:ext uri="{FF2B5EF4-FFF2-40B4-BE49-F238E27FC236}">
                <a16:creationId xmlns:a16="http://schemas.microsoft.com/office/drawing/2014/main" id="{426FC14E-66DF-460A-9B98-9FD53AB31518}"/>
              </a:ext>
            </a:extLst>
          </p:cNvPr>
          <p:cNvSpPr/>
          <p:nvPr/>
        </p:nvSpPr>
        <p:spPr>
          <a:xfrm>
            <a:off x="921693" y="2097599"/>
            <a:ext cx="6477913" cy="1785083"/>
          </a:xfrm>
          <a:prstGeom prst="roundRect">
            <a:avLst>
              <a:gd name="adj" fmla="val 10972"/>
            </a:avLst>
          </a:prstGeom>
          <a:solidFill>
            <a:srgbClr val="CEE7CD"/>
          </a:solidFill>
          <a:ln>
            <a:noFill/>
          </a:ln>
        </p:spPr>
        <p:style>
          <a:lnRef idx="2">
            <a:schemeClr val="accent1">
              <a:shade val="15000"/>
            </a:schemeClr>
          </a:lnRef>
          <a:fillRef idx="1">
            <a:schemeClr val="accent1"/>
          </a:fillRef>
          <a:effectRef idx="0">
            <a:schemeClr val="accent1"/>
          </a:effectRef>
          <a:fontRef idx="minor">
            <a:schemeClr val="lt1"/>
          </a:fontRef>
        </p:style>
        <p:txBody>
          <a:bodyPr tIns="108000" bIns="0" rtlCol="0" anchor="ctr">
            <a:noAutofit/>
          </a:bodyPr>
          <a:lstStyle/>
          <a:p>
            <a:pPr marL="174625" indent="-174625" algn="just">
              <a:lnSpc>
                <a:spcPct val="170000"/>
              </a:lnSpc>
              <a:buFont typeface="Arial" panose="020B0604020202020204" pitchFamily="34" charset="0"/>
              <a:buChar char="•"/>
            </a:pPr>
            <a:r>
              <a:rPr lang="vi-VN" sz="1000" dirty="0">
                <a:solidFill>
                  <a:schemeClr val="tx1"/>
                </a:solidFill>
              </a:rPr>
              <a:t>Thuộc vùng kinh tế sinh thái - nông nghiệp - lâm nghiệp bền vững</a:t>
            </a:r>
          </a:p>
          <a:p>
            <a:pPr marL="174625" indent="-174625" algn="just">
              <a:lnSpc>
                <a:spcPct val="170000"/>
              </a:lnSpc>
              <a:buFont typeface="Arial" panose="020B0604020202020204" pitchFamily="34" charset="0"/>
              <a:buChar char="•"/>
            </a:pPr>
            <a:r>
              <a:rPr lang="vi-VN" sz="1000" dirty="0">
                <a:solidFill>
                  <a:schemeClr val="tx1"/>
                </a:solidFill>
              </a:rPr>
              <a:t>Phát triển nông nghiệp hàng hóa, nông nghiệp đặc sản và nông nghiệp công nghệ cao</a:t>
            </a:r>
          </a:p>
          <a:p>
            <a:pPr marL="174625" indent="-174625" algn="just">
              <a:lnSpc>
                <a:spcPct val="170000"/>
              </a:lnSpc>
              <a:buFont typeface="Arial" panose="020B0604020202020204" pitchFamily="34" charset="0"/>
              <a:buChar char="•"/>
            </a:pPr>
            <a:r>
              <a:rPr lang="vi-VN" sz="1000" dirty="0">
                <a:solidFill>
                  <a:schemeClr val="tx1"/>
                </a:solidFill>
              </a:rPr>
              <a:t>Phát triển kinh tế rừng, chế biến nông - lâm sản.</a:t>
            </a:r>
          </a:p>
          <a:p>
            <a:pPr marL="174625" indent="-174625" algn="just">
              <a:lnSpc>
                <a:spcPct val="170000"/>
              </a:lnSpc>
              <a:buFont typeface="Arial" panose="020B0604020202020204" pitchFamily="34" charset="0"/>
              <a:buChar char="•"/>
            </a:pPr>
            <a:r>
              <a:rPr lang="vi-VN" sz="1000" dirty="0">
                <a:solidFill>
                  <a:schemeClr val="tx1"/>
                </a:solidFill>
              </a:rPr>
              <a:t>Bảo vệ rừng đầu nguồn, nguồn nước và đa dạng sinh học</a:t>
            </a:r>
          </a:p>
          <a:p>
            <a:pPr marL="174625" indent="-174625" algn="just">
              <a:lnSpc>
                <a:spcPct val="170000"/>
              </a:lnSpc>
              <a:buFont typeface="Arial" panose="020B0604020202020204" pitchFamily="34" charset="0"/>
              <a:buChar char="•"/>
            </a:pPr>
            <a:r>
              <a:rPr lang="vi-VN" sz="1000" dirty="0">
                <a:solidFill>
                  <a:schemeClr val="tx1"/>
                </a:solidFill>
              </a:rPr>
              <a:t>Phát triển du lịch sinh thái, du lịch công đồng và du lịch nông nghiệp</a:t>
            </a:r>
            <a:endParaRPr lang="en-US" sz="1000" dirty="0">
              <a:solidFill>
                <a:schemeClr val="tx1"/>
              </a:solidFill>
            </a:endParaRPr>
          </a:p>
          <a:p>
            <a:pPr marL="174625" indent="-174625" algn="just">
              <a:lnSpc>
                <a:spcPct val="170000"/>
              </a:lnSpc>
              <a:buFont typeface="Arial" panose="020B0604020202020204" pitchFamily="34" charset="0"/>
              <a:buChar char="•"/>
            </a:pPr>
            <a:r>
              <a:rPr lang="vi-VN" sz="1000" dirty="0">
                <a:solidFill>
                  <a:schemeClr val="tx1"/>
                </a:solidFill>
              </a:rPr>
              <a:t>Hạn chế các công trình xây dựng quy mô lớn tại khu vực có nguy cơ lũ quét, sạt lở đất</a:t>
            </a:r>
          </a:p>
          <a:p>
            <a:pPr marL="285750" indent="-285750" algn="just">
              <a:lnSpc>
                <a:spcPct val="170000"/>
              </a:lnSpc>
              <a:buFont typeface="Arial" panose="020B0604020202020204" pitchFamily="34" charset="0"/>
              <a:buChar char="•"/>
            </a:pPr>
            <a:endParaRPr lang="vi-VN" sz="1000" dirty="0">
              <a:solidFill>
                <a:schemeClr val="tx1"/>
              </a:solidFill>
            </a:endParaRPr>
          </a:p>
        </p:txBody>
      </p:sp>
      <p:sp>
        <p:nvSpPr>
          <p:cNvPr id="11" name="Rectangle: Rounded Corners 10">
            <a:extLst>
              <a:ext uri="{FF2B5EF4-FFF2-40B4-BE49-F238E27FC236}">
                <a16:creationId xmlns:a16="http://schemas.microsoft.com/office/drawing/2014/main" id="{676FEDC8-21BE-48AA-B5F1-370A4A67470A}"/>
              </a:ext>
            </a:extLst>
          </p:cNvPr>
          <p:cNvSpPr/>
          <p:nvPr/>
        </p:nvSpPr>
        <p:spPr>
          <a:xfrm>
            <a:off x="7522697" y="2097598"/>
            <a:ext cx="7327726" cy="6517430"/>
          </a:xfrm>
          <a:prstGeom prst="roundRect">
            <a:avLst>
              <a:gd name="adj" fmla="val 1494"/>
            </a:avLst>
          </a:prstGeom>
          <a:blipFill dpi="0" rotWithShape="1">
            <a:blip r:embed="rId2"/>
            <a:srcRect/>
            <a:stretch>
              <a:fillRect b="-2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dirty="0"/>
          </a:p>
        </p:txBody>
      </p:sp>
      <p:sp>
        <p:nvSpPr>
          <p:cNvPr id="12" name="Title 1">
            <a:extLst>
              <a:ext uri="{FF2B5EF4-FFF2-40B4-BE49-F238E27FC236}">
                <a16:creationId xmlns:a16="http://schemas.microsoft.com/office/drawing/2014/main" id="{797FD9C9-6BD6-474C-A62C-3C575D039B0D}"/>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2| ẢNH HƯỞNG CỦA QUY HOẠCH CẤP TRÊN</a:t>
            </a:r>
          </a:p>
          <a:p>
            <a:pPr marL="688975" algn="l"/>
            <a:endParaRPr lang="en-US" sz="1800" dirty="0"/>
          </a:p>
        </p:txBody>
      </p:sp>
    </p:spTree>
    <p:extLst>
      <p:ext uri="{BB962C8B-B14F-4D97-AF65-F5344CB8AC3E}">
        <p14:creationId xmlns:p14="http://schemas.microsoft.com/office/powerpoint/2010/main" val="4151500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Một</a:t>
            </a:r>
            <a:r>
              <a:rPr lang="en-US" sz="1800" dirty="0">
                <a:solidFill>
                  <a:schemeClr val="bg2">
                    <a:lumMod val="50000"/>
                  </a:schemeClr>
                </a:solidFill>
              </a:rPr>
              <a:t> </a:t>
            </a:r>
            <a:r>
              <a:rPr lang="en-US" sz="1800" dirty="0" err="1">
                <a:solidFill>
                  <a:schemeClr val="bg2">
                    <a:lumMod val="50000"/>
                  </a:schemeClr>
                </a:solidFill>
              </a:rPr>
              <a:t>số</a:t>
            </a:r>
            <a:r>
              <a:rPr lang="en-US" sz="1800" dirty="0">
                <a:solidFill>
                  <a:schemeClr val="bg2">
                    <a:lumMod val="50000"/>
                  </a:schemeClr>
                </a:solidFill>
              </a:rPr>
              <a:t> </a:t>
            </a:r>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của</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tỉnh</a:t>
            </a:r>
            <a:r>
              <a:rPr lang="en-US" sz="1800" dirty="0">
                <a:solidFill>
                  <a:schemeClr val="bg2">
                    <a:lumMod val="50000"/>
                  </a:schemeClr>
                </a:solidFill>
              </a:rPr>
              <a:t> </a:t>
            </a:r>
            <a:r>
              <a:rPr lang="en-US" sz="1800" dirty="0" err="1">
                <a:solidFill>
                  <a:schemeClr val="bg2">
                    <a:lumMod val="50000"/>
                  </a:schemeClr>
                </a:solidFill>
              </a:rPr>
              <a:t>Hà</a:t>
            </a:r>
            <a:r>
              <a:rPr lang="en-US" sz="1800" dirty="0">
                <a:solidFill>
                  <a:schemeClr val="bg2">
                    <a:lumMod val="50000"/>
                  </a:schemeClr>
                </a:solidFill>
              </a:rPr>
              <a:t> </a:t>
            </a:r>
            <a:r>
              <a:rPr lang="en-US" sz="1800" dirty="0" err="1">
                <a:solidFill>
                  <a:schemeClr val="bg2">
                    <a:lumMod val="50000"/>
                  </a:schemeClr>
                </a:solidFill>
              </a:rPr>
              <a:t>Tĩnh</a:t>
            </a:r>
            <a:r>
              <a:rPr lang="en-US" sz="1800" dirty="0">
                <a:solidFill>
                  <a:schemeClr val="bg2">
                    <a:lumMod val="50000"/>
                  </a:schemeClr>
                </a:solidFill>
              </a:rPr>
              <a:t> </a:t>
            </a:r>
            <a:r>
              <a:rPr lang="en-US" sz="1800" dirty="0" err="1">
                <a:solidFill>
                  <a:schemeClr val="bg2">
                    <a:lumMod val="50000"/>
                  </a:schemeClr>
                </a:solidFill>
              </a:rPr>
              <a:t>đến</a:t>
            </a:r>
            <a:r>
              <a:rPr lang="en-US" sz="1800" dirty="0">
                <a:solidFill>
                  <a:schemeClr val="bg2">
                    <a:lumMod val="50000"/>
                  </a:schemeClr>
                </a:solidFill>
              </a:rPr>
              <a:t> </a:t>
            </a:r>
            <a:r>
              <a:rPr lang="en-US" sz="1800" dirty="0" err="1">
                <a:solidFill>
                  <a:schemeClr val="bg2">
                    <a:lumMod val="50000"/>
                  </a:schemeClr>
                </a:solidFill>
              </a:rPr>
              <a:t>các</a:t>
            </a:r>
            <a:r>
              <a:rPr lang="en-US" sz="1800" dirty="0">
                <a:solidFill>
                  <a:schemeClr val="bg2">
                    <a:lumMod val="50000"/>
                  </a:schemeClr>
                </a:solidFill>
              </a:rPr>
              <a:t> </a:t>
            </a:r>
            <a:r>
              <a:rPr lang="en-US" sz="1800" dirty="0" err="1">
                <a:solidFill>
                  <a:schemeClr val="bg2">
                    <a:lumMod val="50000"/>
                  </a:schemeClr>
                </a:solidFill>
              </a:rPr>
              <a:t>xã</a:t>
            </a:r>
            <a:endParaRPr lang="en-US" sz="1800" dirty="0">
              <a:solidFill>
                <a:schemeClr val="bg2">
                  <a:lumMod val="50000"/>
                </a:schemeClr>
              </a:solidFill>
            </a:endParaRPr>
          </a:p>
        </p:txBody>
      </p:sp>
      <p:graphicFrame>
        <p:nvGraphicFramePr>
          <p:cNvPr id="12" name="Table 11">
            <a:extLst>
              <a:ext uri="{FF2B5EF4-FFF2-40B4-BE49-F238E27FC236}">
                <a16:creationId xmlns:a16="http://schemas.microsoft.com/office/drawing/2014/main" id="{D8658807-04D2-4525-809C-273B8CBE9C1B}"/>
              </a:ext>
            </a:extLst>
          </p:cNvPr>
          <p:cNvGraphicFramePr>
            <a:graphicFrameLocks noGrp="1"/>
          </p:cNvGraphicFramePr>
          <p:nvPr>
            <p:extLst>
              <p:ext uri="{D42A27DB-BD31-4B8C-83A1-F6EECF244321}">
                <p14:modId xmlns:p14="http://schemas.microsoft.com/office/powerpoint/2010/main" val="1671637714"/>
              </p:ext>
            </p:extLst>
          </p:nvPr>
        </p:nvGraphicFramePr>
        <p:xfrm>
          <a:off x="887330" y="1398374"/>
          <a:ext cx="13743071" cy="5888690"/>
        </p:xfrm>
        <a:graphic>
          <a:graphicData uri="http://schemas.openxmlformats.org/drawingml/2006/table">
            <a:tbl>
              <a:tblPr firstRow="1" firstCol="1" bandRow="1">
                <a:tableStyleId>{F5AB1C69-6EDB-4FF4-983F-18BD219EF322}</a:tableStyleId>
              </a:tblPr>
              <a:tblGrid>
                <a:gridCol w="2098099">
                  <a:extLst>
                    <a:ext uri="{9D8B030D-6E8A-4147-A177-3AD203B41FA5}">
                      <a16:colId xmlns:a16="http://schemas.microsoft.com/office/drawing/2014/main" val="1732869622"/>
                    </a:ext>
                  </a:extLst>
                </a:gridCol>
                <a:gridCol w="3792688">
                  <a:extLst>
                    <a:ext uri="{9D8B030D-6E8A-4147-A177-3AD203B41FA5}">
                      <a16:colId xmlns:a16="http://schemas.microsoft.com/office/drawing/2014/main" val="3233973957"/>
                    </a:ext>
                  </a:extLst>
                </a:gridCol>
                <a:gridCol w="1308714">
                  <a:extLst>
                    <a:ext uri="{9D8B030D-6E8A-4147-A177-3AD203B41FA5}">
                      <a16:colId xmlns:a16="http://schemas.microsoft.com/office/drawing/2014/main" val="4096076822"/>
                    </a:ext>
                  </a:extLst>
                </a:gridCol>
                <a:gridCol w="1308714">
                  <a:extLst>
                    <a:ext uri="{9D8B030D-6E8A-4147-A177-3AD203B41FA5}">
                      <a16:colId xmlns:a16="http://schemas.microsoft.com/office/drawing/2014/main" val="2860494908"/>
                    </a:ext>
                  </a:extLst>
                </a:gridCol>
                <a:gridCol w="1308714">
                  <a:extLst>
                    <a:ext uri="{9D8B030D-6E8A-4147-A177-3AD203B41FA5}">
                      <a16:colId xmlns:a16="http://schemas.microsoft.com/office/drawing/2014/main" val="469566733"/>
                    </a:ext>
                  </a:extLst>
                </a:gridCol>
                <a:gridCol w="1308714">
                  <a:extLst>
                    <a:ext uri="{9D8B030D-6E8A-4147-A177-3AD203B41FA5}">
                      <a16:colId xmlns:a16="http://schemas.microsoft.com/office/drawing/2014/main" val="843851702"/>
                    </a:ext>
                  </a:extLst>
                </a:gridCol>
                <a:gridCol w="1308714">
                  <a:extLst>
                    <a:ext uri="{9D8B030D-6E8A-4147-A177-3AD203B41FA5}">
                      <a16:colId xmlns:a16="http://schemas.microsoft.com/office/drawing/2014/main" val="139052077"/>
                    </a:ext>
                  </a:extLst>
                </a:gridCol>
                <a:gridCol w="1308714">
                  <a:extLst>
                    <a:ext uri="{9D8B030D-6E8A-4147-A177-3AD203B41FA5}">
                      <a16:colId xmlns:a16="http://schemas.microsoft.com/office/drawing/2014/main" val="2713903645"/>
                    </a:ext>
                  </a:extLst>
                </a:gridCol>
              </a:tblGrid>
              <a:tr h="341982">
                <a:tc>
                  <a:txBody>
                    <a:bodyPr/>
                    <a:lstStyle/>
                    <a:p>
                      <a:pPr algn="ctr">
                        <a:lnSpc>
                          <a:spcPct val="100000"/>
                        </a:lnSpc>
                        <a:spcAft>
                          <a:spcPts val="800"/>
                        </a:spcAft>
                        <a:buNone/>
                      </a:pPr>
                      <a:r>
                        <a:rPr lang="vi-VN" sz="1200">
                          <a:effectLst/>
                          <a:latin typeface="Montserrat" pitchFamily="2" charset="0"/>
                        </a:rPr>
                        <a:t>Nội dung</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50000"/>
                      </a:schemeClr>
                    </a:solidFill>
                  </a:tcPr>
                </a:tc>
                <a:tc>
                  <a:txBody>
                    <a:bodyPr/>
                    <a:lstStyle/>
                    <a:p>
                      <a:pPr algn="ctr">
                        <a:lnSpc>
                          <a:spcPct val="100000"/>
                        </a:lnSpc>
                        <a:spcAft>
                          <a:spcPts val="800"/>
                        </a:spcAft>
                        <a:buNone/>
                      </a:pPr>
                      <a:r>
                        <a:rPr lang="vi-VN" sz="1200">
                          <a:effectLst/>
                          <a:latin typeface="Montserrat" pitchFamily="2" charset="0"/>
                        </a:rPr>
                        <a:t>Định hướng chung</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50000"/>
                      </a:schemeClr>
                    </a:solidFill>
                  </a:tcPr>
                </a:tc>
                <a:tc>
                  <a:txBody>
                    <a:bodyPr/>
                    <a:lstStyle/>
                    <a:p>
                      <a:pPr algn="ctr">
                        <a:lnSpc>
                          <a:spcPct val="100000"/>
                        </a:lnSpc>
                        <a:spcAft>
                          <a:spcPts val="800"/>
                        </a:spcAft>
                        <a:buNone/>
                      </a:pPr>
                      <a:r>
                        <a:rPr lang="vi-VN" sz="1200">
                          <a:effectLst/>
                          <a:latin typeface="Montserrat" pitchFamily="2" charset="0"/>
                        </a:rPr>
                        <a:t>Hương Sơn</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50000"/>
                      </a:schemeClr>
                    </a:solidFill>
                  </a:tcPr>
                </a:tc>
                <a:tc>
                  <a:txBody>
                    <a:bodyPr/>
                    <a:lstStyle/>
                    <a:p>
                      <a:pPr algn="ctr">
                        <a:lnSpc>
                          <a:spcPct val="100000"/>
                        </a:lnSpc>
                        <a:spcAft>
                          <a:spcPts val="800"/>
                        </a:spcAft>
                        <a:buNone/>
                      </a:pPr>
                      <a:r>
                        <a:rPr lang="vi-VN" sz="1200">
                          <a:effectLst/>
                          <a:latin typeface="Montserrat" pitchFamily="2" charset="0"/>
                        </a:rPr>
                        <a:t>Tứ Mỹ</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50000"/>
                      </a:schemeClr>
                    </a:solidFill>
                  </a:tcPr>
                </a:tc>
                <a:tc>
                  <a:txBody>
                    <a:bodyPr/>
                    <a:lstStyle/>
                    <a:p>
                      <a:pPr algn="ctr">
                        <a:lnSpc>
                          <a:spcPct val="100000"/>
                        </a:lnSpc>
                        <a:spcAft>
                          <a:spcPts val="800"/>
                        </a:spcAft>
                        <a:buNone/>
                      </a:pPr>
                      <a:r>
                        <a:rPr lang="vi-VN" sz="1200">
                          <a:effectLst/>
                          <a:latin typeface="Montserrat" pitchFamily="2" charset="0"/>
                        </a:rPr>
                        <a:t>Sơn Tiến</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50000"/>
                      </a:schemeClr>
                    </a:solidFill>
                  </a:tcPr>
                </a:tc>
                <a:tc>
                  <a:txBody>
                    <a:bodyPr/>
                    <a:lstStyle/>
                    <a:p>
                      <a:pPr algn="ctr">
                        <a:lnSpc>
                          <a:spcPct val="100000"/>
                        </a:lnSpc>
                        <a:spcAft>
                          <a:spcPts val="800"/>
                        </a:spcAft>
                        <a:buNone/>
                      </a:pPr>
                      <a:r>
                        <a:rPr lang="vi-VN" sz="1200">
                          <a:effectLst/>
                          <a:latin typeface="Montserrat" pitchFamily="2" charset="0"/>
                        </a:rPr>
                        <a:t>Kim Hoa</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50000"/>
                      </a:schemeClr>
                    </a:solidFill>
                  </a:tcPr>
                </a:tc>
                <a:tc>
                  <a:txBody>
                    <a:bodyPr/>
                    <a:lstStyle/>
                    <a:p>
                      <a:pPr algn="ctr">
                        <a:lnSpc>
                          <a:spcPct val="100000"/>
                        </a:lnSpc>
                        <a:spcAft>
                          <a:spcPts val="800"/>
                        </a:spcAft>
                        <a:buNone/>
                      </a:pPr>
                      <a:r>
                        <a:rPr lang="vi-VN" sz="1200">
                          <a:effectLst/>
                          <a:latin typeface="Montserrat" pitchFamily="2" charset="0"/>
                        </a:rPr>
                        <a:t>Sơn Giang</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50000"/>
                      </a:schemeClr>
                    </a:solidFill>
                  </a:tcPr>
                </a:tc>
                <a:tc>
                  <a:txBody>
                    <a:bodyPr/>
                    <a:lstStyle/>
                    <a:p>
                      <a:pPr algn="ctr">
                        <a:lnSpc>
                          <a:spcPct val="100000"/>
                        </a:lnSpc>
                        <a:spcAft>
                          <a:spcPts val="800"/>
                        </a:spcAft>
                        <a:buNone/>
                      </a:pPr>
                      <a:r>
                        <a:rPr lang="vi-VN" sz="1200" dirty="0">
                          <a:effectLst/>
                          <a:latin typeface="Montserrat" pitchFamily="2" charset="0"/>
                        </a:rPr>
                        <a:t>Sơn Hồng</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50000"/>
                      </a:schemeClr>
                    </a:solidFill>
                  </a:tcPr>
                </a:tc>
                <a:extLst>
                  <a:ext uri="{0D108BD9-81ED-4DB2-BD59-A6C34878D82A}">
                    <a16:rowId xmlns:a16="http://schemas.microsoft.com/office/drawing/2014/main" val="1555125151"/>
                  </a:ext>
                </a:extLst>
              </a:tr>
              <a:tr h="1012660">
                <a:tc>
                  <a:txBody>
                    <a:bodyPr/>
                    <a:lstStyle/>
                    <a:p>
                      <a:pPr algn="ctr">
                        <a:lnSpc>
                          <a:spcPct val="100000"/>
                        </a:lnSpc>
                        <a:spcAft>
                          <a:spcPts val="800"/>
                        </a:spcAft>
                        <a:buNone/>
                      </a:pPr>
                      <a:r>
                        <a:rPr lang="vi-VN" sz="1200" dirty="0">
                          <a:effectLst/>
                          <a:latin typeface="Montserrat" pitchFamily="2" charset="0"/>
                        </a:rPr>
                        <a:t>Vai trò trong Quy hoạch tỉnh</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50000"/>
                      </a:schemeClr>
                    </a:solidFill>
                  </a:tcPr>
                </a:tc>
                <a:tc>
                  <a:txBody>
                    <a:bodyPr/>
                    <a:lstStyle/>
                    <a:p>
                      <a:pPr algn="just">
                        <a:lnSpc>
                          <a:spcPct val="100000"/>
                        </a:lnSpc>
                        <a:spcAft>
                          <a:spcPts val="800"/>
                        </a:spcAft>
                        <a:buNone/>
                      </a:pPr>
                      <a:r>
                        <a:rPr lang="vi-VN" sz="1200" dirty="0">
                          <a:effectLst/>
                          <a:latin typeface="Montserrat" pitchFamily="2" charset="0"/>
                        </a:rPr>
                        <a:t>Thuộc Vùng kinh tế sinh thái - nông nghiệp - lâm nghiệp bền vững, nằm trên Hành lang sinh thái (lâm nghiệp - nông nghiệp bền vững - du lịch xanh) hình thành dọc đường Hồ Chí Minh.</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Đô thị Hương Sơn</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Vùng sinh thái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Vùng sinh thái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Vùng sinh thái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Vùng sinh thái</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Vùng sinh thái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extLst>
                  <a:ext uri="{0D108BD9-81ED-4DB2-BD59-A6C34878D82A}">
                    <a16:rowId xmlns:a16="http://schemas.microsoft.com/office/drawing/2014/main" val="3642139415"/>
                  </a:ext>
                </a:extLst>
              </a:tr>
              <a:tr h="824910">
                <a:tc>
                  <a:txBody>
                    <a:bodyPr/>
                    <a:lstStyle/>
                    <a:p>
                      <a:pPr algn="ctr">
                        <a:lnSpc>
                          <a:spcPct val="100000"/>
                        </a:lnSpc>
                        <a:spcAft>
                          <a:spcPts val="800"/>
                        </a:spcAft>
                        <a:buNone/>
                      </a:pPr>
                      <a:r>
                        <a:rPr lang="vi-VN" sz="1200" dirty="0">
                          <a:effectLst/>
                          <a:latin typeface="Montserrat" pitchFamily="2" charset="0"/>
                        </a:rPr>
                        <a:t>Không gian phát triển</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50000"/>
                      </a:schemeClr>
                    </a:solidFill>
                  </a:tcPr>
                </a:tc>
                <a:tc>
                  <a:txBody>
                    <a:bodyPr/>
                    <a:lstStyle/>
                    <a:p>
                      <a:pPr algn="just">
                        <a:lnSpc>
                          <a:spcPct val="100000"/>
                        </a:lnSpc>
                        <a:spcAft>
                          <a:spcPts val="800"/>
                        </a:spcAft>
                        <a:buNone/>
                      </a:pPr>
                      <a:r>
                        <a:rPr lang="vi-VN" sz="1200" dirty="0">
                          <a:effectLst/>
                          <a:latin typeface="Montserrat" pitchFamily="2" charset="0"/>
                        </a:rPr>
                        <a:t>Phát triển theo mô hình đa trung tâm, gắn hành lang sinh thái và hành lang kinh tế phía Tây.</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Đô thị</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Nông nghiệp</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Công nghiệp - nông nghiệp</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Nông nghiệp đặc sản</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Công nghiệp - du lịch</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Lâm nghiệp</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extLst>
                  <a:ext uri="{0D108BD9-81ED-4DB2-BD59-A6C34878D82A}">
                    <a16:rowId xmlns:a16="http://schemas.microsoft.com/office/drawing/2014/main" val="3674817637"/>
                  </a:ext>
                </a:extLst>
              </a:tr>
              <a:tr h="449413">
                <a:tc>
                  <a:txBody>
                    <a:bodyPr/>
                    <a:lstStyle/>
                    <a:p>
                      <a:pPr algn="ctr">
                        <a:lnSpc>
                          <a:spcPct val="100000"/>
                        </a:lnSpc>
                        <a:spcAft>
                          <a:spcPts val="800"/>
                        </a:spcAft>
                        <a:buNone/>
                      </a:pPr>
                      <a:r>
                        <a:rPr lang="vi-VN" sz="1200" dirty="0">
                          <a:effectLst/>
                          <a:latin typeface="Montserrat" pitchFamily="2" charset="0"/>
                        </a:rPr>
                        <a:t>Nông nghiệp</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50000"/>
                      </a:schemeClr>
                    </a:solidFill>
                  </a:tcPr>
                </a:tc>
                <a:tc>
                  <a:txBody>
                    <a:bodyPr/>
                    <a:lstStyle/>
                    <a:p>
                      <a:pPr algn="just">
                        <a:lnSpc>
                          <a:spcPct val="100000"/>
                        </a:lnSpc>
                        <a:spcAft>
                          <a:spcPts val="800"/>
                        </a:spcAft>
                        <a:buNone/>
                      </a:pPr>
                      <a:r>
                        <a:rPr lang="vi-VN" sz="1200">
                          <a:effectLst/>
                          <a:latin typeface="Montserrat" pitchFamily="2" charset="0"/>
                        </a:rPr>
                        <a:t>Nông nghiệp sinh thái; CNC; vùng nguyên liệu; thích ứng BĐKH.</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CNC</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effectLst/>
                          <a:latin typeface="Montserrat" pitchFamily="2" charset="0"/>
                        </a:rPr>
                        <a:t>CNC</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Nguyên liệu</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Đặc sản</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Sinh thái</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effectLst/>
                          <a:latin typeface="Montserrat" pitchFamily="2" charset="0"/>
                        </a:rPr>
                        <a:t>Sinh thái</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extLst>
                  <a:ext uri="{0D108BD9-81ED-4DB2-BD59-A6C34878D82A}">
                    <a16:rowId xmlns:a16="http://schemas.microsoft.com/office/drawing/2014/main" val="232822023"/>
                  </a:ext>
                </a:extLst>
              </a:tr>
              <a:tr h="449413">
                <a:tc>
                  <a:txBody>
                    <a:bodyPr/>
                    <a:lstStyle/>
                    <a:p>
                      <a:pPr algn="ctr">
                        <a:lnSpc>
                          <a:spcPct val="100000"/>
                        </a:lnSpc>
                        <a:spcAft>
                          <a:spcPts val="800"/>
                        </a:spcAft>
                        <a:buNone/>
                      </a:pPr>
                      <a:r>
                        <a:rPr lang="vi-VN" sz="1200" dirty="0">
                          <a:effectLst/>
                          <a:latin typeface="Montserrat" pitchFamily="2" charset="0"/>
                        </a:rPr>
                        <a:t>Lâm nghiệp</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50000"/>
                      </a:schemeClr>
                    </a:solidFill>
                  </a:tcPr>
                </a:tc>
                <a:tc>
                  <a:txBody>
                    <a:bodyPr/>
                    <a:lstStyle/>
                    <a:p>
                      <a:pPr algn="just">
                        <a:lnSpc>
                          <a:spcPct val="100000"/>
                        </a:lnSpc>
                        <a:spcAft>
                          <a:spcPts val="800"/>
                        </a:spcAft>
                        <a:buNone/>
                      </a:pPr>
                      <a:r>
                        <a:rPr lang="vi-VN" sz="1200">
                          <a:effectLst/>
                          <a:latin typeface="Montserrat" pitchFamily="2" charset="0"/>
                        </a:rPr>
                        <a:t>Bảo vệ và phát triển rừng; kinh tế rừng; tín chỉ carbon; PCCCR.</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20000"/>
                        <a:lumOff val="80000"/>
                      </a:schemeClr>
                    </a:solidFill>
                  </a:tcPr>
                </a:tc>
                <a:tc>
                  <a:txBody>
                    <a:bodyPr/>
                    <a:lstStyle/>
                    <a:p>
                      <a:pPr algn="ctr">
                        <a:lnSpc>
                          <a:spcPct val="100000"/>
                        </a:lnSpc>
                        <a:spcAft>
                          <a:spcPts val="800"/>
                        </a:spcAft>
                        <a:buNone/>
                      </a:pPr>
                      <a:r>
                        <a:rPr lang="vi-VN" sz="1200" dirty="0">
                          <a:solidFill>
                            <a:srgbClr val="FF2D2D"/>
                          </a:solidFill>
                          <a:effectLst/>
                          <a:latin typeface="Montserrat" pitchFamily="2" charset="0"/>
                        </a:rPr>
                        <a:t>✔</a:t>
                      </a:r>
                      <a:endParaRPr lang="vi-VN" sz="1200" dirty="0">
                        <a:solidFill>
                          <a:srgbClr val="FF2D2D"/>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20000"/>
                        <a:lumOff val="80000"/>
                      </a:schemeClr>
                    </a:solidFill>
                  </a:tcPr>
                </a:tc>
                <a:tc>
                  <a:txBody>
                    <a:bodyPr/>
                    <a:lstStyle/>
                    <a:p>
                      <a:pPr algn="ctr">
                        <a:lnSpc>
                          <a:spcPct val="100000"/>
                        </a:lnSpc>
                        <a:spcAft>
                          <a:spcPts val="800"/>
                        </a:spcAft>
                        <a:buNone/>
                      </a:pPr>
                      <a:r>
                        <a:rPr lang="vi-VN" sz="1200">
                          <a:solidFill>
                            <a:srgbClr val="FF2D2D"/>
                          </a:solidFill>
                          <a:effectLst/>
                          <a:latin typeface="Montserrat" pitchFamily="2" charset="0"/>
                        </a:rPr>
                        <a:t>✔</a:t>
                      </a:r>
                      <a:endParaRPr lang="vi-VN" sz="1200">
                        <a:solidFill>
                          <a:srgbClr val="FF2D2D"/>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20000"/>
                        <a:lumOff val="80000"/>
                      </a:schemeClr>
                    </a:solidFill>
                  </a:tcPr>
                </a:tc>
                <a:tc>
                  <a:txBody>
                    <a:bodyPr/>
                    <a:lstStyle/>
                    <a:p>
                      <a:pPr algn="ctr">
                        <a:lnSpc>
                          <a:spcPct val="100000"/>
                        </a:lnSpc>
                        <a:spcAft>
                          <a:spcPts val="800"/>
                        </a:spcAft>
                        <a:buNone/>
                      </a:pPr>
                      <a:r>
                        <a:rPr lang="vi-VN" sz="1200">
                          <a:solidFill>
                            <a:srgbClr val="FF2D2D"/>
                          </a:solidFill>
                          <a:effectLst/>
                          <a:latin typeface="Montserrat" pitchFamily="2" charset="0"/>
                        </a:rPr>
                        <a:t>✔</a:t>
                      </a:r>
                      <a:endParaRPr lang="vi-VN" sz="1200">
                        <a:solidFill>
                          <a:srgbClr val="FF2D2D"/>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20000"/>
                        <a:lumOff val="80000"/>
                      </a:schemeClr>
                    </a:solidFill>
                  </a:tcPr>
                </a:tc>
                <a:tc>
                  <a:txBody>
                    <a:bodyPr/>
                    <a:lstStyle/>
                    <a:p>
                      <a:pPr algn="ctr">
                        <a:lnSpc>
                          <a:spcPct val="100000"/>
                        </a:lnSpc>
                        <a:spcAft>
                          <a:spcPts val="800"/>
                        </a:spcAft>
                        <a:buNone/>
                      </a:pPr>
                      <a:r>
                        <a:rPr lang="vi-VN" sz="1200">
                          <a:solidFill>
                            <a:srgbClr val="FF2D2D"/>
                          </a:solidFill>
                          <a:effectLst/>
                          <a:latin typeface="Montserrat" pitchFamily="2" charset="0"/>
                        </a:rPr>
                        <a:t>✔</a:t>
                      </a:r>
                      <a:endParaRPr lang="vi-VN" sz="1200">
                        <a:solidFill>
                          <a:srgbClr val="FF2D2D"/>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nchor="ctr">
                    <a:solidFill>
                      <a:schemeClr val="accent6">
                        <a:lumMod val="20000"/>
                        <a:lumOff val="80000"/>
                      </a:schemeClr>
                    </a:solidFill>
                  </a:tcPr>
                </a:tc>
                <a:extLst>
                  <a:ext uri="{0D108BD9-81ED-4DB2-BD59-A6C34878D82A}">
                    <a16:rowId xmlns:a16="http://schemas.microsoft.com/office/drawing/2014/main" val="602103903"/>
                  </a:ext>
                </a:extLst>
              </a:tr>
              <a:tr h="1575904">
                <a:tc>
                  <a:txBody>
                    <a:bodyPr/>
                    <a:lstStyle/>
                    <a:p>
                      <a:pPr algn="ctr">
                        <a:lnSpc>
                          <a:spcPct val="100000"/>
                        </a:lnSpc>
                        <a:spcAft>
                          <a:spcPts val="800"/>
                        </a:spcAft>
                        <a:buNone/>
                      </a:pPr>
                      <a:r>
                        <a:rPr lang="vi-VN" sz="1200" dirty="0">
                          <a:effectLst/>
                          <a:latin typeface="Montserrat" pitchFamily="2" charset="0"/>
                        </a:rPr>
                        <a:t>Chăn nuôi</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50000"/>
                      </a:schemeClr>
                    </a:solidFill>
                  </a:tcPr>
                </a:tc>
                <a:tc>
                  <a:txBody>
                    <a:bodyPr/>
                    <a:lstStyle/>
                    <a:p>
                      <a:pPr algn="just">
                        <a:lnSpc>
                          <a:spcPct val="100000"/>
                        </a:lnSpc>
                        <a:spcAft>
                          <a:spcPts val="800"/>
                        </a:spcAft>
                        <a:buNone/>
                      </a:pPr>
                      <a:r>
                        <a:rPr lang="vi-VN" sz="1200">
                          <a:effectLst/>
                          <a:latin typeface="Montserrat" pitchFamily="2" charset="0"/>
                        </a:rPr>
                        <a:t>Phát triển chăn nuôi theo hướng hữu cơ, tuần hoàn, an toàn dịch bệnh; chăn nuôi đại gia súc theo hướng nâng cao năng suất; phát triển chăn nuôi tập trung quy mô lớn ứng dụng công nghệ cao; quy hoạch mạng lưới cơ sở giết mổ tập trung bảo đảm vệ sinh thú y, an toàn thực phẩm.</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Theo điều kiện phát triển</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Theo điều kiện phát triển</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effectLst/>
                          <a:latin typeface="Montserrat" pitchFamily="2" charset="0"/>
                        </a:rPr>
                        <a:t>Theo điều kiện phát triển</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effectLst/>
                          <a:latin typeface="Montserrat" pitchFamily="2" charset="0"/>
                        </a:rPr>
                        <a:t>Theo điều kiện phát triển</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Theo điều kiện phát triển</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Theo điều kiện phát triển</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extLst>
                  <a:ext uri="{0D108BD9-81ED-4DB2-BD59-A6C34878D82A}">
                    <a16:rowId xmlns:a16="http://schemas.microsoft.com/office/drawing/2014/main" val="1597139568"/>
                  </a:ext>
                </a:extLst>
              </a:tr>
              <a:tr h="449413">
                <a:tc>
                  <a:txBody>
                    <a:bodyPr/>
                    <a:lstStyle/>
                    <a:p>
                      <a:pPr algn="ctr">
                        <a:lnSpc>
                          <a:spcPct val="100000"/>
                        </a:lnSpc>
                        <a:spcAft>
                          <a:spcPts val="800"/>
                        </a:spcAft>
                        <a:buNone/>
                      </a:pPr>
                      <a:r>
                        <a:rPr lang="vi-VN" sz="1200" dirty="0">
                          <a:effectLst/>
                          <a:latin typeface="Montserrat" pitchFamily="2" charset="0"/>
                        </a:rPr>
                        <a:t>Công nghiệp</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50000"/>
                      </a:schemeClr>
                    </a:solidFill>
                  </a:tcPr>
                </a:tc>
                <a:tc>
                  <a:txBody>
                    <a:bodyPr/>
                    <a:lstStyle/>
                    <a:p>
                      <a:pPr algn="just">
                        <a:lnSpc>
                          <a:spcPct val="100000"/>
                        </a:lnSpc>
                        <a:spcAft>
                          <a:spcPts val="800"/>
                        </a:spcAft>
                        <a:buNone/>
                      </a:pPr>
                      <a:r>
                        <a:rPr lang="vi-VN" sz="1200">
                          <a:effectLst/>
                          <a:latin typeface="Montserrat" pitchFamily="2" charset="0"/>
                        </a:rPr>
                        <a:t>Công nghiệp chế biến gắn vùng nguyên liệu.</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b="1">
                          <a:effectLst/>
                          <a:latin typeface="Montserrat" pitchFamily="2" charset="0"/>
                        </a:rPr>
                        <a:t>CCN Đồng Hà</a:t>
                      </a:r>
                      <a:endParaRPr lang="vi-VN" sz="1200" b="1">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b="1">
                          <a:effectLst/>
                          <a:latin typeface="Montserrat" pitchFamily="2" charset="0"/>
                        </a:rPr>
                        <a:t>CCN Khe Cò, Sơn Lễ</a:t>
                      </a:r>
                      <a:endParaRPr lang="vi-VN" sz="1200" b="1">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b="1" dirty="0">
                          <a:effectLst/>
                          <a:latin typeface="Montserrat" pitchFamily="2" charset="0"/>
                        </a:rPr>
                        <a:t>CCN Sơn Trường</a:t>
                      </a:r>
                      <a:endParaRPr lang="vi-VN" sz="1200" b="1"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b="1" dirty="0">
                          <a:solidFill>
                            <a:schemeClr val="tx1"/>
                          </a:solidFill>
                          <a:effectLst/>
                          <a:latin typeface="Montserrat" pitchFamily="2" charset="0"/>
                        </a:rPr>
                        <a:t>CCN Quang Diệm</a:t>
                      </a:r>
                      <a:endParaRPr lang="vi-VN" sz="1200" b="1"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extLst>
                  <a:ext uri="{0D108BD9-81ED-4DB2-BD59-A6C34878D82A}">
                    <a16:rowId xmlns:a16="http://schemas.microsoft.com/office/drawing/2014/main" val="1686454705"/>
                  </a:ext>
                </a:extLst>
              </a:tr>
              <a:tr h="261665">
                <a:tc>
                  <a:txBody>
                    <a:bodyPr/>
                    <a:lstStyle/>
                    <a:p>
                      <a:pPr algn="ctr">
                        <a:lnSpc>
                          <a:spcPct val="100000"/>
                        </a:lnSpc>
                        <a:spcAft>
                          <a:spcPts val="800"/>
                        </a:spcAft>
                        <a:buNone/>
                      </a:pPr>
                      <a:r>
                        <a:rPr lang="vi-VN" sz="1200" dirty="0">
                          <a:effectLst/>
                          <a:latin typeface="Montserrat" pitchFamily="2" charset="0"/>
                        </a:rPr>
                        <a:t>Thương mại</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50000"/>
                      </a:schemeClr>
                    </a:solidFill>
                  </a:tcPr>
                </a:tc>
                <a:tc>
                  <a:txBody>
                    <a:bodyPr/>
                    <a:lstStyle/>
                    <a:p>
                      <a:pPr algn="just">
                        <a:lnSpc>
                          <a:spcPct val="100000"/>
                        </a:lnSpc>
                        <a:spcAft>
                          <a:spcPts val="800"/>
                        </a:spcAft>
                        <a:buNone/>
                      </a:pPr>
                      <a:r>
                        <a:rPr lang="vi-VN" sz="1200">
                          <a:effectLst/>
                          <a:latin typeface="Montserrat" pitchFamily="2" charset="0"/>
                        </a:rPr>
                        <a:t>Chợ, siêu thị, trung tâm thương mại.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Phố Châu</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Hạng III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Gôi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Hạng III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Hạng III</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Hạng III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extLst>
                  <a:ext uri="{0D108BD9-81ED-4DB2-BD59-A6C34878D82A}">
                    <a16:rowId xmlns:a16="http://schemas.microsoft.com/office/drawing/2014/main" val="3624547203"/>
                  </a:ext>
                </a:extLst>
              </a:tr>
              <a:tr h="261665">
                <a:tc>
                  <a:txBody>
                    <a:bodyPr/>
                    <a:lstStyle/>
                    <a:p>
                      <a:pPr algn="ctr">
                        <a:lnSpc>
                          <a:spcPct val="100000"/>
                        </a:lnSpc>
                        <a:spcAft>
                          <a:spcPts val="800"/>
                        </a:spcAft>
                        <a:buNone/>
                      </a:pPr>
                      <a:r>
                        <a:rPr lang="vi-VN" sz="1200" dirty="0">
                          <a:effectLst/>
                          <a:latin typeface="Montserrat" pitchFamily="2" charset="0"/>
                        </a:rPr>
                        <a:t>Du lịch</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50000"/>
                      </a:schemeClr>
                    </a:solidFill>
                  </a:tcPr>
                </a:tc>
                <a:tc>
                  <a:txBody>
                    <a:bodyPr/>
                    <a:lstStyle/>
                    <a:p>
                      <a:pPr algn="just">
                        <a:lnSpc>
                          <a:spcPct val="100000"/>
                        </a:lnSpc>
                        <a:spcAft>
                          <a:spcPts val="800"/>
                        </a:spcAft>
                        <a:buNone/>
                      </a:pPr>
                      <a:r>
                        <a:rPr lang="vi-VN" sz="1200">
                          <a:effectLst/>
                          <a:latin typeface="Montserrat" pitchFamily="2" charset="0"/>
                        </a:rPr>
                        <a:t>Sinh thái, cộng đồng, nghỉ dưỡng.</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Hải Thượng</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Cộng đồng</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Sinh thái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Hải Thượng</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Sinh thái</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extLst>
                  <a:ext uri="{0D108BD9-81ED-4DB2-BD59-A6C34878D82A}">
                    <a16:rowId xmlns:a16="http://schemas.microsoft.com/office/drawing/2014/main" val="1527060625"/>
                  </a:ext>
                </a:extLst>
              </a:tr>
              <a:tr h="261665">
                <a:tc>
                  <a:txBody>
                    <a:bodyPr/>
                    <a:lstStyle/>
                    <a:p>
                      <a:pPr algn="ctr">
                        <a:lnSpc>
                          <a:spcPct val="100000"/>
                        </a:lnSpc>
                        <a:spcAft>
                          <a:spcPts val="800"/>
                        </a:spcAft>
                        <a:buNone/>
                      </a:pPr>
                      <a:r>
                        <a:rPr lang="vi-VN" sz="1200" dirty="0">
                          <a:effectLst/>
                          <a:latin typeface="Montserrat" pitchFamily="2" charset="0"/>
                        </a:rPr>
                        <a:t>Khoáng sản</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50000"/>
                      </a:schemeClr>
                    </a:solidFill>
                  </a:tcPr>
                </a:tc>
                <a:tc>
                  <a:txBody>
                    <a:bodyPr/>
                    <a:lstStyle/>
                    <a:p>
                      <a:pPr algn="just">
                        <a:lnSpc>
                          <a:spcPct val="100000"/>
                        </a:lnSpc>
                        <a:spcAft>
                          <a:spcPts val="800"/>
                        </a:spcAft>
                        <a:buNone/>
                      </a:pPr>
                      <a:r>
                        <a:rPr lang="vi-VN" sz="1200">
                          <a:effectLst/>
                          <a:latin typeface="Montserrat" pitchFamily="2" charset="0"/>
                        </a:rPr>
                        <a:t>Theo Quy hoạch tỉnh.</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Đá, cát, đất</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Cát</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Đất</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a:effectLst/>
                          <a:latin typeface="Montserrat" pitchFamily="2" charset="0"/>
                        </a:rPr>
                        <a:t>Đá, đất</a:t>
                      </a:r>
                      <a:endParaRPr lang="vi-VN" sz="120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solidFill>
                            <a:schemeClr val="tx1"/>
                          </a:solidFill>
                          <a:effectLst/>
                          <a:latin typeface="Montserrat" pitchFamily="2" charset="0"/>
                        </a:rPr>
                        <a:t>Đá, đất</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tc>
                  <a:txBody>
                    <a:bodyPr/>
                    <a:lstStyle/>
                    <a:p>
                      <a:pPr algn="ctr">
                        <a:lnSpc>
                          <a:spcPct val="100000"/>
                        </a:lnSpc>
                        <a:spcAft>
                          <a:spcPts val="800"/>
                        </a:spcAft>
                        <a:buNone/>
                      </a:pPr>
                      <a:r>
                        <a:rPr lang="vi-VN" sz="1200" dirty="0">
                          <a:effectLst/>
                          <a:latin typeface="Montserrat" pitchFamily="2" charset="0"/>
                        </a:rPr>
                        <a:t>Đá, cát, đất</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919" marR="31919" marT="36000" marB="36000">
                    <a:solidFill>
                      <a:schemeClr val="accent6">
                        <a:lumMod val="20000"/>
                        <a:lumOff val="80000"/>
                      </a:schemeClr>
                    </a:solidFill>
                  </a:tcPr>
                </a:tc>
                <a:extLst>
                  <a:ext uri="{0D108BD9-81ED-4DB2-BD59-A6C34878D82A}">
                    <a16:rowId xmlns:a16="http://schemas.microsoft.com/office/drawing/2014/main" val="1119509388"/>
                  </a:ext>
                </a:extLst>
              </a:tr>
            </a:tbl>
          </a:graphicData>
        </a:graphic>
      </p:graphicFrame>
      <p:sp>
        <p:nvSpPr>
          <p:cNvPr id="13" name="TextBox 12">
            <a:extLst>
              <a:ext uri="{FF2B5EF4-FFF2-40B4-BE49-F238E27FC236}">
                <a16:creationId xmlns:a16="http://schemas.microsoft.com/office/drawing/2014/main" id="{4101A0DC-DCD7-495D-BB60-FCCE853630A9}"/>
              </a:ext>
            </a:extLst>
          </p:cNvPr>
          <p:cNvSpPr txBox="1"/>
          <p:nvPr/>
        </p:nvSpPr>
        <p:spPr>
          <a:xfrm>
            <a:off x="887331" y="1043285"/>
            <a:ext cx="6493862" cy="338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defPPr>
              <a:defRPr lang="en-US"/>
            </a:defPPr>
            <a:lvl1pPr>
              <a:defRPr sz="1600" b="1">
                <a:solidFill>
                  <a:schemeClr val="tx1">
                    <a:lumMod val="65000"/>
                    <a:lumOff val="35000"/>
                  </a:schemeClr>
                </a:solidFill>
                <a:latin typeface="Montserrat Medium"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vi-VN" dirty="0">
                <a:latin typeface="+mn-lt"/>
              </a:rPr>
              <a:t>BẢNG 1. ĐỊNH HƯỚNG PHÁT TRIỂN KHÔNG GIAN VÀ KINH TẾ</a:t>
            </a:r>
          </a:p>
        </p:txBody>
      </p:sp>
      <p:sp>
        <p:nvSpPr>
          <p:cNvPr id="15" name="Title 1">
            <a:extLst>
              <a:ext uri="{FF2B5EF4-FFF2-40B4-BE49-F238E27FC236}">
                <a16:creationId xmlns:a16="http://schemas.microsoft.com/office/drawing/2014/main" id="{00ECDA7A-3E5C-4E2F-9950-69166AE92879}"/>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2| ẢNH HƯỞNG CỦA QUY HOẠCH CẤP TRÊN</a:t>
            </a:r>
          </a:p>
          <a:p>
            <a:pPr marL="688975" algn="l"/>
            <a:endParaRPr lang="en-US" sz="1800" dirty="0"/>
          </a:p>
        </p:txBody>
      </p:sp>
    </p:spTree>
    <p:extLst>
      <p:ext uri="{BB962C8B-B14F-4D97-AF65-F5344CB8AC3E}">
        <p14:creationId xmlns:p14="http://schemas.microsoft.com/office/powerpoint/2010/main" val="2254129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Một</a:t>
            </a:r>
            <a:r>
              <a:rPr lang="en-US" sz="1800" dirty="0">
                <a:solidFill>
                  <a:schemeClr val="bg2">
                    <a:lumMod val="50000"/>
                  </a:schemeClr>
                </a:solidFill>
              </a:rPr>
              <a:t> </a:t>
            </a:r>
            <a:r>
              <a:rPr lang="en-US" sz="1800" dirty="0" err="1">
                <a:solidFill>
                  <a:schemeClr val="bg2">
                    <a:lumMod val="50000"/>
                  </a:schemeClr>
                </a:solidFill>
              </a:rPr>
              <a:t>số</a:t>
            </a:r>
            <a:r>
              <a:rPr lang="en-US" sz="1800" dirty="0">
                <a:solidFill>
                  <a:schemeClr val="bg2">
                    <a:lumMod val="50000"/>
                  </a:schemeClr>
                </a:solidFill>
              </a:rPr>
              <a:t> </a:t>
            </a:r>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của</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tỉnh</a:t>
            </a:r>
            <a:r>
              <a:rPr lang="en-US" sz="1800" dirty="0">
                <a:solidFill>
                  <a:schemeClr val="bg2">
                    <a:lumMod val="50000"/>
                  </a:schemeClr>
                </a:solidFill>
              </a:rPr>
              <a:t> </a:t>
            </a:r>
            <a:r>
              <a:rPr lang="en-US" sz="1800" dirty="0" err="1">
                <a:solidFill>
                  <a:schemeClr val="bg2">
                    <a:lumMod val="50000"/>
                  </a:schemeClr>
                </a:solidFill>
              </a:rPr>
              <a:t>Hà</a:t>
            </a:r>
            <a:r>
              <a:rPr lang="en-US" sz="1800" dirty="0">
                <a:solidFill>
                  <a:schemeClr val="bg2">
                    <a:lumMod val="50000"/>
                  </a:schemeClr>
                </a:solidFill>
              </a:rPr>
              <a:t> </a:t>
            </a:r>
            <a:r>
              <a:rPr lang="en-US" sz="1800" dirty="0" err="1">
                <a:solidFill>
                  <a:schemeClr val="bg2">
                    <a:lumMod val="50000"/>
                  </a:schemeClr>
                </a:solidFill>
              </a:rPr>
              <a:t>Tĩnh</a:t>
            </a:r>
            <a:r>
              <a:rPr lang="en-US" sz="1800" dirty="0">
                <a:solidFill>
                  <a:schemeClr val="bg2">
                    <a:lumMod val="50000"/>
                  </a:schemeClr>
                </a:solidFill>
              </a:rPr>
              <a:t> </a:t>
            </a:r>
            <a:r>
              <a:rPr lang="en-US" sz="1800" dirty="0" err="1">
                <a:solidFill>
                  <a:schemeClr val="bg2">
                    <a:lumMod val="50000"/>
                  </a:schemeClr>
                </a:solidFill>
              </a:rPr>
              <a:t>đến</a:t>
            </a:r>
            <a:r>
              <a:rPr lang="en-US" sz="1800" dirty="0">
                <a:solidFill>
                  <a:schemeClr val="bg2">
                    <a:lumMod val="50000"/>
                  </a:schemeClr>
                </a:solidFill>
              </a:rPr>
              <a:t> </a:t>
            </a:r>
            <a:r>
              <a:rPr lang="en-US" sz="1800" dirty="0" err="1">
                <a:solidFill>
                  <a:schemeClr val="bg2">
                    <a:lumMod val="50000"/>
                  </a:schemeClr>
                </a:solidFill>
              </a:rPr>
              <a:t>các</a:t>
            </a:r>
            <a:r>
              <a:rPr lang="en-US" sz="1800" dirty="0">
                <a:solidFill>
                  <a:schemeClr val="bg2">
                    <a:lumMod val="50000"/>
                  </a:schemeClr>
                </a:solidFill>
              </a:rPr>
              <a:t> </a:t>
            </a:r>
            <a:r>
              <a:rPr lang="en-US" sz="1800" dirty="0" err="1">
                <a:solidFill>
                  <a:schemeClr val="bg2">
                    <a:lumMod val="50000"/>
                  </a:schemeClr>
                </a:solidFill>
              </a:rPr>
              <a:t>xã</a:t>
            </a:r>
            <a:endParaRPr lang="en-US" sz="1800" dirty="0">
              <a:solidFill>
                <a:schemeClr val="bg2">
                  <a:lumMod val="50000"/>
                </a:schemeClr>
              </a:solidFill>
            </a:endParaRPr>
          </a:p>
        </p:txBody>
      </p:sp>
      <p:sp>
        <p:nvSpPr>
          <p:cNvPr id="8" name="TextBox 7">
            <a:extLst>
              <a:ext uri="{FF2B5EF4-FFF2-40B4-BE49-F238E27FC236}">
                <a16:creationId xmlns:a16="http://schemas.microsoft.com/office/drawing/2014/main" id="{48A4CBA1-BD70-4D10-BC6F-D67C008487CB}"/>
              </a:ext>
            </a:extLst>
          </p:cNvPr>
          <p:cNvSpPr txBox="1"/>
          <p:nvPr/>
        </p:nvSpPr>
        <p:spPr>
          <a:xfrm>
            <a:off x="887331" y="919148"/>
            <a:ext cx="7033899" cy="338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defPPr>
              <a:defRPr lang="en-US"/>
            </a:defPPr>
            <a:lvl1pPr>
              <a:defRPr sz="1600" b="1">
                <a:solidFill>
                  <a:schemeClr val="tx1">
                    <a:lumMod val="65000"/>
                    <a:lumOff val="35000"/>
                  </a:schemeClr>
                </a:solidFill>
                <a:latin typeface="Montserrat Medium"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vi-VN">
                <a:latin typeface="+mn-lt"/>
              </a:rPr>
              <a:t>BẢNG 2. ĐỊNH HƯỚNG PHÁT TRIỂN ĐÔ THỊ VÀ HẠ TẦNG XÃ HỘI</a:t>
            </a:r>
          </a:p>
        </p:txBody>
      </p:sp>
      <p:graphicFrame>
        <p:nvGraphicFramePr>
          <p:cNvPr id="10" name="Table 9">
            <a:extLst>
              <a:ext uri="{FF2B5EF4-FFF2-40B4-BE49-F238E27FC236}">
                <a16:creationId xmlns:a16="http://schemas.microsoft.com/office/drawing/2014/main" id="{D9EE3A4C-B736-41F8-A58B-E6B9A8C51231}"/>
              </a:ext>
            </a:extLst>
          </p:cNvPr>
          <p:cNvGraphicFramePr>
            <a:graphicFrameLocks noGrp="1"/>
          </p:cNvGraphicFramePr>
          <p:nvPr>
            <p:extLst>
              <p:ext uri="{D42A27DB-BD31-4B8C-83A1-F6EECF244321}">
                <p14:modId xmlns:p14="http://schemas.microsoft.com/office/powerpoint/2010/main" val="3368919404"/>
              </p:ext>
            </p:extLst>
          </p:nvPr>
        </p:nvGraphicFramePr>
        <p:xfrm>
          <a:off x="887331" y="1297589"/>
          <a:ext cx="13700869" cy="6528312"/>
        </p:xfrm>
        <a:graphic>
          <a:graphicData uri="http://schemas.openxmlformats.org/drawingml/2006/table">
            <a:tbl>
              <a:tblPr firstRow="1" firstCol="1" bandRow="1">
                <a:tableStyleId>{5C22544A-7EE6-4342-B048-85BDC9FD1C3A}</a:tableStyleId>
              </a:tblPr>
              <a:tblGrid>
                <a:gridCol w="1748074">
                  <a:extLst>
                    <a:ext uri="{9D8B030D-6E8A-4147-A177-3AD203B41FA5}">
                      <a16:colId xmlns:a16="http://schemas.microsoft.com/office/drawing/2014/main" val="261498989"/>
                    </a:ext>
                  </a:extLst>
                </a:gridCol>
                <a:gridCol w="3421431">
                  <a:extLst>
                    <a:ext uri="{9D8B030D-6E8A-4147-A177-3AD203B41FA5}">
                      <a16:colId xmlns:a16="http://schemas.microsoft.com/office/drawing/2014/main" val="3977628103"/>
                    </a:ext>
                  </a:extLst>
                </a:gridCol>
                <a:gridCol w="1421894">
                  <a:extLst>
                    <a:ext uri="{9D8B030D-6E8A-4147-A177-3AD203B41FA5}">
                      <a16:colId xmlns:a16="http://schemas.microsoft.com/office/drawing/2014/main" val="3575373990"/>
                    </a:ext>
                  </a:extLst>
                </a:gridCol>
                <a:gridCol w="1421894">
                  <a:extLst>
                    <a:ext uri="{9D8B030D-6E8A-4147-A177-3AD203B41FA5}">
                      <a16:colId xmlns:a16="http://schemas.microsoft.com/office/drawing/2014/main" val="1920444620"/>
                    </a:ext>
                  </a:extLst>
                </a:gridCol>
                <a:gridCol w="1421894">
                  <a:extLst>
                    <a:ext uri="{9D8B030D-6E8A-4147-A177-3AD203B41FA5}">
                      <a16:colId xmlns:a16="http://schemas.microsoft.com/office/drawing/2014/main" val="3530232773"/>
                    </a:ext>
                  </a:extLst>
                </a:gridCol>
                <a:gridCol w="1421894">
                  <a:extLst>
                    <a:ext uri="{9D8B030D-6E8A-4147-A177-3AD203B41FA5}">
                      <a16:colId xmlns:a16="http://schemas.microsoft.com/office/drawing/2014/main" val="3699212750"/>
                    </a:ext>
                  </a:extLst>
                </a:gridCol>
                <a:gridCol w="1421894">
                  <a:extLst>
                    <a:ext uri="{9D8B030D-6E8A-4147-A177-3AD203B41FA5}">
                      <a16:colId xmlns:a16="http://schemas.microsoft.com/office/drawing/2014/main" val="3316164636"/>
                    </a:ext>
                  </a:extLst>
                </a:gridCol>
                <a:gridCol w="1421894">
                  <a:extLst>
                    <a:ext uri="{9D8B030D-6E8A-4147-A177-3AD203B41FA5}">
                      <a16:colId xmlns:a16="http://schemas.microsoft.com/office/drawing/2014/main" val="2371195146"/>
                    </a:ext>
                  </a:extLst>
                </a:gridCol>
              </a:tblGrid>
              <a:tr h="0">
                <a:tc>
                  <a:txBody>
                    <a:bodyPr/>
                    <a:lstStyle/>
                    <a:p>
                      <a:pPr algn="ctr">
                        <a:lnSpc>
                          <a:spcPct val="120000"/>
                        </a:lnSpc>
                        <a:spcAft>
                          <a:spcPts val="800"/>
                        </a:spcAft>
                        <a:buNone/>
                      </a:pPr>
                      <a:r>
                        <a:rPr lang="vi-VN" sz="1200" dirty="0">
                          <a:effectLst/>
                          <a:latin typeface="Montserrat" pitchFamily="2" charset="0"/>
                        </a:rPr>
                        <a:t>Nội dung</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ctr">
                        <a:lnSpc>
                          <a:spcPct val="120000"/>
                        </a:lnSpc>
                        <a:spcAft>
                          <a:spcPts val="800"/>
                        </a:spcAft>
                        <a:buNone/>
                      </a:pPr>
                      <a:r>
                        <a:rPr lang="vi-VN" sz="1200">
                          <a:effectLst/>
                          <a:latin typeface="Montserrat" pitchFamily="2" charset="0"/>
                        </a:rPr>
                        <a:t>Chung</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ctr">
                        <a:lnSpc>
                          <a:spcPct val="120000"/>
                        </a:lnSpc>
                        <a:spcAft>
                          <a:spcPts val="800"/>
                        </a:spcAft>
                        <a:buNone/>
                      </a:pPr>
                      <a:r>
                        <a:rPr lang="vi-VN" sz="1200">
                          <a:effectLst/>
                          <a:latin typeface="Montserrat" pitchFamily="2" charset="0"/>
                        </a:rPr>
                        <a:t>Hương Sơn</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ctr">
                        <a:lnSpc>
                          <a:spcPct val="120000"/>
                        </a:lnSpc>
                        <a:spcAft>
                          <a:spcPts val="800"/>
                        </a:spcAft>
                        <a:buNone/>
                      </a:pPr>
                      <a:r>
                        <a:rPr lang="vi-VN" sz="1200">
                          <a:effectLst/>
                          <a:latin typeface="Montserrat" pitchFamily="2" charset="0"/>
                        </a:rPr>
                        <a:t>Tứ Mỹ</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ctr">
                        <a:lnSpc>
                          <a:spcPct val="120000"/>
                        </a:lnSpc>
                        <a:spcAft>
                          <a:spcPts val="800"/>
                        </a:spcAft>
                        <a:buNone/>
                      </a:pPr>
                      <a:r>
                        <a:rPr lang="vi-VN" sz="1200">
                          <a:effectLst/>
                          <a:latin typeface="Montserrat" pitchFamily="2" charset="0"/>
                        </a:rPr>
                        <a:t>Sơn Tiến</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ctr">
                        <a:lnSpc>
                          <a:spcPct val="120000"/>
                        </a:lnSpc>
                        <a:spcAft>
                          <a:spcPts val="800"/>
                        </a:spcAft>
                        <a:buNone/>
                      </a:pPr>
                      <a:r>
                        <a:rPr lang="vi-VN" sz="1200">
                          <a:effectLst/>
                          <a:latin typeface="Montserrat" pitchFamily="2" charset="0"/>
                        </a:rPr>
                        <a:t>Kim Hoa</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ctr">
                        <a:lnSpc>
                          <a:spcPct val="120000"/>
                        </a:lnSpc>
                        <a:spcAft>
                          <a:spcPts val="800"/>
                        </a:spcAft>
                        <a:buNone/>
                      </a:pPr>
                      <a:r>
                        <a:rPr lang="vi-VN" sz="1200">
                          <a:effectLst/>
                          <a:latin typeface="Montserrat" pitchFamily="2" charset="0"/>
                        </a:rPr>
                        <a:t>Sơn Giang</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ctr">
                        <a:lnSpc>
                          <a:spcPct val="120000"/>
                        </a:lnSpc>
                        <a:spcAft>
                          <a:spcPts val="800"/>
                        </a:spcAft>
                        <a:buNone/>
                      </a:pPr>
                      <a:r>
                        <a:rPr lang="vi-VN" sz="1200" dirty="0">
                          <a:effectLst/>
                          <a:latin typeface="Montserrat" pitchFamily="2" charset="0"/>
                        </a:rPr>
                        <a:t>Sơn Hồng</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extLst>
                  <a:ext uri="{0D108BD9-81ED-4DB2-BD59-A6C34878D82A}">
                    <a16:rowId xmlns:a16="http://schemas.microsoft.com/office/drawing/2014/main" val="3330964480"/>
                  </a:ext>
                </a:extLst>
              </a:tr>
              <a:tr h="0">
                <a:tc>
                  <a:txBody>
                    <a:bodyPr/>
                    <a:lstStyle/>
                    <a:p>
                      <a:pPr algn="ctr">
                        <a:lnSpc>
                          <a:spcPct val="120000"/>
                        </a:lnSpc>
                        <a:spcAft>
                          <a:spcPts val="800"/>
                        </a:spcAft>
                        <a:buNone/>
                      </a:pPr>
                      <a:r>
                        <a:rPr lang="vi-VN" sz="1200" dirty="0">
                          <a:effectLst/>
                          <a:latin typeface="Montserrat" pitchFamily="2" charset="0"/>
                        </a:rPr>
                        <a:t>Đô thị - Nông thôn</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just">
                        <a:lnSpc>
                          <a:spcPct val="120000"/>
                        </a:lnSpc>
                        <a:spcAft>
                          <a:spcPts val="800"/>
                        </a:spcAft>
                        <a:buNone/>
                      </a:pPr>
                      <a:r>
                        <a:rPr lang="vi-VN" sz="1200" dirty="0">
                          <a:effectLst/>
                          <a:latin typeface="Montserrat" pitchFamily="2" charset="0"/>
                        </a:rPr>
                        <a:t>Phát triển đồng bộ mạng lưới đô thị và nông thôn; hình thành hệ thống điểm dân cư phù hợp định hướng phát triển vùng.</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b="0" dirty="0">
                          <a:solidFill>
                            <a:schemeClr val="tx1"/>
                          </a:solidFill>
                          <a:effectLst/>
                          <a:latin typeface="Montserrat" pitchFamily="2" charset="0"/>
                        </a:rPr>
                        <a:t>Đô thị loại III, trung tâm vùng phía Tây tỉnh.</a:t>
                      </a:r>
                      <a:endParaRPr lang="vi-VN" sz="12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a:effectLst/>
                          <a:latin typeface="Montserrat" pitchFamily="2" charset="0"/>
                        </a:rPr>
                        <a:t>Trung tâm xã.</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a:effectLst/>
                          <a:latin typeface="Montserrat" pitchFamily="2" charset="0"/>
                        </a:rPr>
                        <a:t>Trung tâm xã.</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a:effectLst/>
                          <a:latin typeface="Montserrat" pitchFamily="2" charset="0"/>
                        </a:rPr>
                        <a:t>Trung tâm xã.</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dirty="0">
                          <a:solidFill>
                            <a:schemeClr val="tx1"/>
                          </a:solidFill>
                          <a:effectLst/>
                          <a:latin typeface="Montserrat" pitchFamily="2" charset="0"/>
                        </a:rPr>
                        <a:t>Trung tâm xã.</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a:effectLst/>
                          <a:latin typeface="Montserrat" pitchFamily="2" charset="0"/>
                        </a:rPr>
                        <a:t>Trung tâm xã.</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extLst>
                  <a:ext uri="{0D108BD9-81ED-4DB2-BD59-A6C34878D82A}">
                    <a16:rowId xmlns:a16="http://schemas.microsoft.com/office/drawing/2014/main" val="1768963034"/>
                  </a:ext>
                </a:extLst>
              </a:tr>
              <a:tr h="0">
                <a:tc>
                  <a:txBody>
                    <a:bodyPr/>
                    <a:lstStyle/>
                    <a:p>
                      <a:pPr algn="ctr">
                        <a:lnSpc>
                          <a:spcPct val="120000"/>
                        </a:lnSpc>
                        <a:spcAft>
                          <a:spcPts val="800"/>
                        </a:spcAft>
                        <a:buNone/>
                      </a:pPr>
                      <a:r>
                        <a:rPr lang="vi-VN" sz="1200" dirty="0">
                          <a:effectLst/>
                          <a:latin typeface="Montserrat" pitchFamily="2" charset="0"/>
                        </a:rPr>
                        <a:t>Y tế</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just">
                        <a:lnSpc>
                          <a:spcPct val="120000"/>
                        </a:lnSpc>
                        <a:spcAft>
                          <a:spcPts val="800"/>
                        </a:spcAft>
                        <a:buNone/>
                      </a:pPr>
                      <a:r>
                        <a:rPr lang="vi-VN" sz="1200" dirty="0">
                          <a:effectLst/>
                          <a:latin typeface="Montserrat" pitchFamily="2" charset="0"/>
                        </a:rPr>
                        <a:t>Phát triển hệ thống y tế hiện đại, ứng dụng công nghệ số, khám chữa bệnh chuyên sâu; 100% xã có trạm y tế đạt chuẩn; khuyến khích phát triển cơ sở y tế ngoài công lập và khu chức năng y tế.</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b="0" dirty="0">
                          <a:solidFill>
                            <a:schemeClr val="tx1"/>
                          </a:solidFill>
                          <a:effectLst/>
                          <a:latin typeface="Montserrat" pitchFamily="2" charset="0"/>
                        </a:rPr>
                        <a:t>TTYT Hương Sơn (Cơ sở 1); phát huy giá trị di sản y học Đại danh y Hải Thượng Lãn Ông Lê Hữu Trác.</a:t>
                      </a:r>
                      <a:endParaRPr lang="vi-VN" sz="12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dirty="0">
                          <a:effectLst/>
                          <a:latin typeface="Montserrat" pitchFamily="2" charset="0"/>
                        </a:rPr>
                        <a:t>Hoàn thiện trạm y tế.</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a:effectLst/>
                          <a:latin typeface="Montserrat" pitchFamily="2" charset="0"/>
                        </a:rPr>
                        <a:t>Hoàn thiện trạm y tế.</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a:effectLst/>
                          <a:latin typeface="Montserrat" pitchFamily="2" charset="0"/>
                        </a:rPr>
                        <a:t>Hoàn thiện trạm y tế.</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dirty="0">
                          <a:solidFill>
                            <a:schemeClr val="tx1"/>
                          </a:solidFill>
                          <a:effectLst/>
                          <a:latin typeface="Montserrat" pitchFamily="2" charset="0"/>
                        </a:rPr>
                        <a:t>Hoàn thiện trạm y tế.</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dirty="0">
                          <a:effectLst/>
                          <a:latin typeface="Montserrat" pitchFamily="2" charset="0"/>
                        </a:rPr>
                        <a:t>Hoàn thiện trạm y tế.</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extLst>
                  <a:ext uri="{0D108BD9-81ED-4DB2-BD59-A6C34878D82A}">
                    <a16:rowId xmlns:a16="http://schemas.microsoft.com/office/drawing/2014/main" val="3357924801"/>
                  </a:ext>
                </a:extLst>
              </a:tr>
              <a:tr h="0">
                <a:tc>
                  <a:txBody>
                    <a:bodyPr/>
                    <a:lstStyle/>
                    <a:p>
                      <a:pPr algn="ctr">
                        <a:lnSpc>
                          <a:spcPct val="120000"/>
                        </a:lnSpc>
                        <a:spcAft>
                          <a:spcPts val="800"/>
                        </a:spcAft>
                        <a:buNone/>
                      </a:pPr>
                      <a:r>
                        <a:rPr lang="vi-VN" sz="1200" dirty="0">
                          <a:effectLst/>
                          <a:latin typeface="Montserrat" pitchFamily="2" charset="0"/>
                        </a:rPr>
                        <a:t>Giáo dục</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just">
                        <a:lnSpc>
                          <a:spcPct val="120000"/>
                        </a:lnSpc>
                        <a:spcAft>
                          <a:spcPts val="800"/>
                        </a:spcAft>
                        <a:buNone/>
                      </a:pPr>
                      <a:r>
                        <a:rPr lang="vi-VN" sz="1200">
                          <a:effectLst/>
                          <a:latin typeface="Montserrat" pitchFamily="2" charset="0"/>
                        </a:rPr>
                        <a:t>Nâng cấp hệ thống giáo dục mầm non và phổ thông; phát triển giáo dục nghề nghiệp; khuyến khích thành lập trường trung học nghề khi đủ điều kiện.</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b="0" dirty="0">
                          <a:solidFill>
                            <a:schemeClr val="tx1"/>
                          </a:solidFill>
                          <a:effectLst/>
                          <a:latin typeface="Montserrat" pitchFamily="2" charset="0"/>
                        </a:rPr>
                        <a:t>Trung tâm GDNN-GDTX Hương Sơn.</a:t>
                      </a:r>
                      <a:endParaRPr lang="vi-VN" sz="12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a:effectLst/>
                          <a:latin typeface="Montserrat" pitchFamily="2" charset="0"/>
                        </a:rPr>
                        <a:t>Nâng cấp trường học.</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dirty="0">
                          <a:effectLst/>
                          <a:latin typeface="Montserrat" pitchFamily="2" charset="0"/>
                        </a:rPr>
                        <a:t>Nâng cấp trường học.</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a:effectLst/>
                          <a:latin typeface="Montserrat" pitchFamily="2" charset="0"/>
                        </a:rPr>
                        <a:t>Nâng cấp trường học.</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dirty="0">
                          <a:solidFill>
                            <a:schemeClr val="tx1"/>
                          </a:solidFill>
                          <a:effectLst/>
                          <a:latin typeface="Montserrat" pitchFamily="2" charset="0"/>
                        </a:rPr>
                        <a:t>Nâng cấp trường học.</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a:effectLst/>
                          <a:latin typeface="Montserrat" pitchFamily="2" charset="0"/>
                        </a:rPr>
                        <a:t>Nâng cấp trường học.</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extLst>
                  <a:ext uri="{0D108BD9-81ED-4DB2-BD59-A6C34878D82A}">
                    <a16:rowId xmlns:a16="http://schemas.microsoft.com/office/drawing/2014/main" val="4142115488"/>
                  </a:ext>
                </a:extLst>
              </a:tr>
              <a:tr h="0">
                <a:tc>
                  <a:txBody>
                    <a:bodyPr/>
                    <a:lstStyle/>
                    <a:p>
                      <a:pPr algn="ctr">
                        <a:lnSpc>
                          <a:spcPct val="120000"/>
                        </a:lnSpc>
                        <a:spcAft>
                          <a:spcPts val="800"/>
                        </a:spcAft>
                        <a:buNone/>
                      </a:pPr>
                      <a:r>
                        <a:rPr lang="vi-VN" sz="1200" dirty="0">
                          <a:effectLst/>
                          <a:latin typeface="Montserrat" pitchFamily="2" charset="0"/>
                        </a:rPr>
                        <a:t>Văn hóa</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just">
                        <a:lnSpc>
                          <a:spcPct val="120000"/>
                        </a:lnSpc>
                        <a:spcAft>
                          <a:spcPts val="800"/>
                        </a:spcAft>
                        <a:buNone/>
                      </a:pPr>
                      <a:r>
                        <a:rPr lang="vi-VN" sz="1200">
                          <a:effectLst/>
                          <a:latin typeface="Montserrat" pitchFamily="2" charset="0"/>
                        </a:rPr>
                        <a:t>Bảo tồn và phát huy giá trị văn hóa, lịch sử, danh nhân; phát triển thiết chế văn hóa cơ sở.</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b="0" dirty="0">
                          <a:solidFill>
                            <a:schemeClr val="tx1"/>
                          </a:solidFill>
                          <a:effectLst/>
                          <a:latin typeface="Montserrat" pitchFamily="2" charset="0"/>
                        </a:rPr>
                        <a:t>Phát huy giá trị di sản Hải Thượng Lãn Ông.</a:t>
                      </a:r>
                      <a:endParaRPr lang="vi-VN" sz="12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dirty="0">
                          <a:effectLst/>
                          <a:latin typeface="Montserrat" pitchFamily="2" charset="0"/>
                        </a:rPr>
                        <a:t>Bảo tồn di sản địa phương.</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a:effectLst/>
                          <a:latin typeface="Montserrat" pitchFamily="2" charset="0"/>
                        </a:rPr>
                        <a:t>Bảo tồn di sản địa phương.</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dirty="0">
                          <a:effectLst/>
                          <a:latin typeface="Montserrat" pitchFamily="2" charset="0"/>
                        </a:rPr>
                        <a:t>Bảo tồn di sản địa phương.</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en-US" sz="1200" b="1" dirty="0" err="1">
                          <a:solidFill>
                            <a:schemeClr val="tx1"/>
                          </a:solidFill>
                          <a:effectLst/>
                          <a:latin typeface="Montserrat" pitchFamily="2" charset="0"/>
                        </a:rPr>
                        <a:t>Sở</a:t>
                      </a:r>
                      <a:r>
                        <a:rPr lang="en-US" sz="1200" b="1" dirty="0">
                          <a:solidFill>
                            <a:schemeClr val="tx1"/>
                          </a:solidFill>
                          <a:effectLst/>
                          <a:latin typeface="Montserrat" pitchFamily="2" charset="0"/>
                        </a:rPr>
                        <a:t> </a:t>
                      </a:r>
                      <a:r>
                        <a:rPr lang="en-US" sz="1200" b="1" dirty="0" err="1">
                          <a:solidFill>
                            <a:schemeClr val="tx1"/>
                          </a:solidFill>
                          <a:effectLst/>
                          <a:latin typeface="Montserrat" pitchFamily="2" charset="0"/>
                        </a:rPr>
                        <a:t>hữu</a:t>
                      </a:r>
                      <a:r>
                        <a:rPr lang="en-US" sz="1200" b="1" dirty="0">
                          <a:solidFill>
                            <a:schemeClr val="tx1"/>
                          </a:solidFill>
                          <a:effectLst/>
                          <a:latin typeface="Montserrat" pitchFamily="2" charset="0"/>
                        </a:rPr>
                        <a:t> di </a:t>
                      </a:r>
                      <a:r>
                        <a:rPr lang="en-US" sz="1200" b="1" dirty="0" err="1">
                          <a:solidFill>
                            <a:schemeClr val="tx1"/>
                          </a:solidFill>
                          <a:effectLst/>
                          <a:latin typeface="Montserrat" pitchFamily="2" charset="0"/>
                        </a:rPr>
                        <a:t>tích</a:t>
                      </a:r>
                      <a:r>
                        <a:rPr lang="en-US" sz="1200" b="1" dirty="0">
                          <a:solidFill>
                            <a:schemeClr val="tx1"/>
                          </a:solidFill>
                          <a:effectLst/>
                          <a:latin typeface="Montserrat" pitchFamily="2" charset="0"/>
                        </a:rPr>
                        <a:t> Hải </a:t>
                      </a:r>
                      <a:r>
                        <a:rPr lang="en-US" sz="1200" b="1" dirty="0" err="1">
                          <a:solidFill>
                            <a:schemeClr val="tx1"/>
                          </a:solidFill>
                          <a:effectLst/>
                          <a:latin typeface="Montserrat" pitchFamily="2" charset="0"/>
                        </a:rPr>
                        <a:t>Thượng</a:t>
                      </a:r>
                      <a:r>
                        <a:rPr lang="en-US" sz="1200" b="1" dirty="0">
                          <a:solidFill>
                            <a:schemeClr val="tx1"/>
                          </a:solidFill>
                          <a:effectLst/>
                          <a:latin typeface="Montserrat" pitchFamily="2" charset="0"/>
                        </a:rPr>
                        <a:t> </a:t>
                      </a:r>
                      <a:r>
                        <a:rPr lang="en-US" sz="1200" b="1" dirty="0" err="1">
                          <a:solidFill>
                            <a:schemeClr val="tx1"/>
                          </a:solidFill>
                          <a:effectLst/>
                          <a:latin typeface="Montserrat" pitchFamily="2" charset="0"/>
                        </a:rPr>
                        <a:t>Lãn</a:t>
                      </a:r>
                      <a:r>
                        <a:rPr lang="en-US" sz="1200" b="1" dirty="0">
                          <a:solidFill>
                            <a:schemeClr val="tx1"/>
                          </a:solidFill>
                          <a:effectLst/>
                          <a:latin typeface="Montserrat" pitchFamily="2" charset="0"/>
                        </a:rPr>
                        <a:t> </a:t>
                      </a:r>
                      <a:r>
                        <a:rPr lang="en-US" sz="1200" b="1" dirty="0" err="1">
                          <a:solidFill>
                            <a:schemeClr val="tx1"/>
                          </a:solidFill>
                          <a:effectLst/>
                          <a:latin typeface="Montserrat" pitchFamily="2" charset="0"/>
                        </a:rPr>
                        <a:t>Ông</a:t>
                      </a:r>
                      <a:r>
                        <a:rPr lang="en-US" sz="1200" b="1" dirty="0">
                          <a:solidFill>
                            <a:schemeClr val="tx1"/>
                          </a:solidFill>
                          <a:effectLst/>
                          <a:latin typeface="Montserrat" pitchFamily="2" charset="0"/>
                        </a:rPr>
                        <a:t>; g</a:t>
                      </a:r>
                      <a:r>
                        <a:rPr lang="vi-VN" sz="1200" b="1" dirty="0">
                          <a:solidFill>
                            <a:schemeClr val="tx1"/>
                          </a:solidFill>
                          <a:effectLst/>
                          <a:latin typeface="Montserrat" pitchFamily="2" charset="0"/>
                        </a:rPr>
                        <a:t>ắn với Khu du lịch văn hóa sinh thái Hải Thượng</a:t>
                      </a:r>
                      <a:r>
                        <a:rPr lang="vi-VN" sz="1200" dirty="0">
                          <a:solidFill>
                            <a:schemeClr val="tx1"/>
                          </a:solidFill>
                          <a:effectLst/>
                          <a:latin typeface="Montserrat" pitchFamily="2" charset="0"/>
                        </a:rPr>
                        <a:t>.</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a:effectLst/>
                          <a:latin typeface="Montserrat" pitchFamily="2" charset="0"/>
                        </a:rPr>
                        <a:t>Bảo tồn văn hóa vùng núi.</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extLst>
                  <a:ext uri="{0D108BD9-81ED-4DB2-BD59-A6C34878D82A}">
                    <a16:rowId xmlns:a16="http://schemas.microsoft.com/office/drawing/2014/main" val="2656223279"/>
                  </a:ext>
                </a:extLst>
              </a:tr>
              <a:tr h="0">
                <a:tc>
                  <a:txBody>
                    <a:bodyPr/>
                    <a:lstStyle/>
                    <a:p>
                      <a:pPr algn="ctr">
                        <a:lnSpc>
                          <a:spcPct val="120000"/>
                        </a:lnSpc>
                        <a:spcAft>
                          <a:spcPts val="800"/>
                        </a:spcAft>
                        <a:buNone/>
                      </a:pPr>
                      <a:r>
                        <a:rPr lang="vi-VN" sz="1200" dirty="0">
                          <a:effectLst/>
                          <a:latin typeface="Montserrat" pitchFamily="2" charset="0"/>
                        </a:rPr>
                        <a:t>An sinh xã hội</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just">
                        <a:lnSpc>
                          <a:spcPct val="120000"/>
                        </a:lnSpc>
                        <a:spcAft>
                          <a:spcPts val="800"/>
                        </a:spcAft>
                        <a:buNone/>
                      </a:pPr>
                      <a:r>
                        <a:rPr lang="vi-VN" sz="1200">
                          <a:effectLst/>
                          <a:latin typeface="Montserrat" pitchFamily="2" charset="0"/>
                        </a:rPr>
                        <a:t>Khuyến khích đầu tư viện dưỡng lão, cơ sở phục hồi chức năng, giáo dục hòa nhập; nâng cao chất lượng chăm sóc người cao tuổi và đối tượng yếu thế.</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b="0" dirty="0">
                          <a:solidFill>
                            <a:schemeClr val="tx1"/>
                          </a:solidFill>
                          <a:effectLst/>
                          <a:latin typeface="Montserrat" pitchFamily="2" charset="0"/>
                        </a:rPr>
                        <a:t>Phát triển khi đủ điều kiện.</a:t>
                      </a:r>
                      <a:endParaRPr lang="vi-VN" sz="12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dirty="0">
                          <a:effectLst/>
                          <a:latin typeface="Montserrat" pitchFamily="2" charset="0"/>
                        </a:rPr>
                        <a:t>Theo nhu cầu.</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a:effectLst/>
                          <a:latin typeface="Montserrat" pitchFamily="2" charset="0"/>
                        </a:rPr>
                        <a:t>Theo nhu cầu.</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dirty="0">
                          <a:effectLst/>
                          <a:latin typeface="Montserrat" pitchFamily="2" charset="0"/>
                        </a:rPr>
                        <a:t>Theo nhu cầu.</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dirty="0">
                          <a:solidFill>
                            <a:schemeClr val="tx1"/>
                          </a:solidFill>
                          <a:effectLst/>
                          <a:latin typeface="Montserrat" pitchFamily="2" charset="0"/>
                        </a:rPr>
                        <a:t>Theo nhu cầu.</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a:effectLst/>
                          <a:latin typeface="Montserrat" pitchFamily="2" charset="0"/>
                        </a:rPr>
                        <a:t>Theo nhu cầu.</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extLst>
                  <a:ext uri="{0D108BD9-81ED-4DB2-BD59-A6C34878D82A}">
                    <a16:rowId xmlns:a16="http://schemas.microsoft.com/office/drawing/2014/main" val="1103981060"/>
                  </a:ext>
                </a:extLst>
              </a:tr>
              <a:tr h="0">
                <a:tc>
                  <a:txBody>
                    <a:bodyPr/>
                    <a:lstStyle/>
                    <a:p>
                      <a:pPr algn="ctr">
                        <a:lnSpc>
                          <a:spcPct val="120000"/>
                        </a:lnSpc>
                        <a:spcAft>
                          <a:spcPts val="800"/>
                        </a:spcAft>
                        <a:buNone/>
                      </a:pPr>
                      <a:r>
                        <a:rPr lang="vi-VN" sz="1200" dirty="0">
                          <a:effectLst/>
                          <a:latin typeface="Montserrat" pitchFamily="2" charset="0"/>
                        </a:rPr>
                        <a:t>Quốc phòng - An ninh</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50000"/>
                      </a:schemeClr>
                    </a:solidFill>
                  </a:tcPr>
                </a:tc>
                <a:tc>
                  <a:txBody>
                    <a:bodyPr/>
                    <a:lstStyle/>
                    <a:p>
                      <a:pPr algn="just">
                        <a:lnSpc>
                          <a:spcPct val="120000"/>
                        </a:lnSpc>
                        <a:spcAft>
                          <a:spcPts val="800"/>
                        </a:spcAft>
                        <a:buNone/>
                      </a:pPr>
                      <a:r>
                        <a:rPr lang="vi-VN" sz="1200">
                          <a:effectLst/>
                          <a:latin typeface="Montserrat" pitchFamily="2" charset="0"/>
                        </a:rPr>
                        <a:t>Kết hợp phát triển kinh tế - xã hội với quốc phòng, an ninh; quy hoạch khu quân sự, khu an ninh; bảo đảm quốc phòng toàn dân và an ninh nhân dân.</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b="0" dirty="0">
                          <a:solidFill>
                            <a:schemeClr val="tx1"/>
                          </a:solidFill>
                          <a:effectLst/>
                          <a:latin typeface="Montserrat" pitchFamily="2" charset="0"/>
                        </a:rPr>
                        <a:t>Trung tâm khu vực phía Tây.</a:t>
                      </a:r>
                      <a:endParaRPr lang="vi-VN" sz="12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dirty="0">
                          <a:effectLst/>
                          <a:latin typeface="Montserrat" pitchFamily="2" charset="0"/>
                        </a:rPr>
                        <a:t>Bảo đảm ANTT.</a:t>
                      </a:r>
                      <a:endParaRPr lang="vi-VN" sz="1200"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a:effectLst/>
                          <a:latin typeface="Montserrat" pitchFamily="2" charset="0"/>
                        </a:rPr>
                        <a:t>Bảo đảm ANTT.</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a:effectLst/>
                          <a:latin typeface="Montserrat" pitchFamily="2" charset="0"/>
                        </a:rPr>
                        <a:t>Bảo đảm ANTT.</a:t>
                      </a:r>
                      <a:endParaRPr lang="vi-VN" sz="120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ctr">
                        <a:lnSpc>
                          <a:spcPct val="120000"/>
                        </a:lnSpc>
                        <a:spcAft>
                          <a:spcPts val="800"/>
                        </a:spcAft>
                        <a:buNone/>
                      </a:pPr>
                      <a:r>
                        <a:rPr lang="vi-VN" sz="1200" dirty="0">
                          <a:solidFill>
                            <a:schemeClr val="tx1"/>
                          </a:solidFill>
                          <a:effectLst/>
                          <a:latin typeface="Montserrat" pitchFamily="2" charset="0"/>
                        </a:rPr>
                        <a:t>Bảo đảm ANTT.</a:t>
                      </a:r>
                      <a:endParaRPr lang="vi-VN" sz="12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tc>
                  <a:txBody>
                    <a:bodyPr/>
                    <a:lstStyle/>
                    <a:p>
                      <a:pPr algn="just">
                        <a:lnSpc>
                          <a:spcPct val="120000"/>
                        </a:lnSpc>
                        <a:spcAft>
                          <a:spcPts val="800"/>
                        </a:spcAft>
                        <a:buNone/>
                      </a:pPr>
                      <a:r>
                        <a:rPr lang="vi-VN" sz="1200" b="1" dirty="0">
                          <a:effectLst/>
                          <a:latin typeface="Montserrat" pitchFamily="2" charset="0"/>
                        </a:rPr>
                        <a:t>Bảo vệ rừng, quốc phòng khu vực miền núi.</a:t>
                      </a:r>
                      <a:endParaRPr lang="vi-VN" sz="1200" b="1" dirty="0">
                        <a:effectLst/>
                        <a:latin typeface="Montserrat" pitchFamily="2" charset="0"/>
                        <a:ea typeface="Arial" panose="020B0604020202020204" pitchFamily="34" charset="0"/>
                        <a:cs typeface="Times New Roman" panose="02020603050405020304" pitchFamily="18" charset="0"/>
                      </a:endParaRPr>
                    </a:p>
                  </a:txBody>
                  <a:tcPr marL="31808" marR="31808" marT="36000" marB="36000">
                    <a:solidFill>
                      <a:schemeClr val="accent2">
                        <a:lumMod val="40000"/>
                        <a:lumOff val="60000"/>
                      </a:schemeClr>
                    </a:solidFill>
                  </a:tcPr>
                </a:tc>
                <a:extLst>
                  <a:ext uri="{0D108BD9-81ED-4DB2-BD59-A6C34878D82A}">
                    <a16:rowId xmlns:a16="http://schemas.microsoft.com/office/drawing/2014/main" val="1554328491"/>
                  </a:ext>
                </a:extLst>
              </a:tr>
            </a:tbl>
          </a:graphicData>
        </a:graphic>
      </p:graphicFrame>
      <p:sp>
        <p:nvSpPr>
          <p:cNvPr id="11" name="Title 1">
            <a:extLst>
              <a:ext uri="{FF2B5EF4-FFF2-40B4-BE49-F238E27FC236}">
                <a16:creationId xmlns:a16="http://schemas.microsoft.com/office/drawing/2014/main" id="{B8CFE868-ED06-469F-B98D-6FAE81F1CD11}"/>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2| ẢNH HƯỞNG CỦA QUY HOẠCH CẤP TRÊN</a:t>
            </a:r>
          </a:p>
          <a:p>
            <a:pPr marL="688975" algn="l"/>
            <a:endParaRPr lang="en-US" sz="1800" dirty="0"/>
          </a:p>
        </p:txBody>
      </p:sp>
    </p:spTree>
    <p:extLst>
      <p:ext uri="{BB962C8B-B14F-4D97-AF65-F5344CB8AC3E}">
        <p14:creationId xmlns:p14="http://schemas.microsoft.com/office/powerpoint/2010/main" val="3386102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Một</a:t>
            </a:r>
            <a:r>
              <a:rPr lang="en-US" sz="1800" dirty="0">
                <a:solidFill>
                  <a:schemeClr val="bg2">
                    <a:lumMod val="50000"/>
                  </a:schemeClr>
                </a:solidFill>
              </a:rPr>
              <a:t> </a:t>
            </a:r>
            <a:r>
              <a:rPr lang="en-US" sz="1800" dirty="0" err="1">
                <a:solidFill>
                  <a:schemeClr val="bg2">
                    <a:lumMod val="50000"/>
                  </a:schemeClr>
                </a:solidFill>
              </a:rPr>
              <a:t>số</a:t>
            </a:r>
            <a:r>
              <a:rPr lang="en-US" sz="1800" dirty="0">
                <a:solidFill>
                  <a:schemeClr val="bg2">
                    <a:lumMod val="50000"/>
                  </a:schemeClr>
                </a:solidFill>
              </a:rPr>
              <a:t> </a:t>
            </a:r>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của</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tỉnh</a:t>
            </a:r>
            <a:r>
              <a:rPr lang="en-US" sz="1800" dirty="0">
                <a:solidFill>
                  <a:schemeClr val="bg2">
                    <a:lumMod val="50000"/>
                  </a:schemeClr>
                </a:solidFill>
              </a:rPr>
              <a:t> </a:t>
            </a:r>
            <a:r>
              <a:rPr lang="en-US" sz="1800" dirty="0" err="1">
                <a:solidFill>
                  <a:schemeClr val="bg2">
                    <a:lumMod val="50000"/>
                  </a:schemeClr>
                </a:solidFill>
              </a:rPr>
              <a:t>Hà</a:t>
            </a:r>
            <a:r>
              <a:rPr lang="en-US" sz="1800" dirty="0">
                <a:solidFill>
                  <a:schemeClr val="bg2">
                    <a:lumMod val="50000"/>
                  </a:schemeClr>
                </a:solidFill>
              </a:rPr>
              <a:t> </a:t>
            </a:r>
            <a:r>
              <a:rPr lang="en-US" sz="1800" dirty="0" err="1">
                <a:solidFill>
                  <a:schemeClr val="bg2">
                    <a:lumMod val="50000"/>
                  </a:schemeClr>
                </a:solidFill>
              </a:rPr>
              <a:t>Tĩnh</a:t>
            </a:r>
            <a:r>
              <a:rPr lang="en-US" sz="1800" dirty="0">
                <a:solidFill>
                  <a:schemeClr val="bg2">
                    <a:lumMod val="50000"/>
                  </a:schemeClr>
                </a:solidFill>
              </a:rPr>
              <a:t> </a:t>
            </a:r>
            <a:r>
              <a:rPr lang="en-US" sz="1800" dirty="0" err="1">
                <a:solidFill>
                  <a:schemeClr val="bg2">
                    <a:lumMod val="50000"/>
                  </a:schemeClr>
                </a:solidFill>
              </a:rPr>
              <a:t>đến</a:t>
            </a:r>
            <a:r>
              <a:rPr lang="en-US" sz="1800" dirty="0">
                <a:solidFill>
                  <a:schemeClr val="bg2">
                    <a:lumMod val="50000"/>
                  </a:schemeClr>
                </a:solidFill>
              </a:rPr>
              <a:t> </a:t>
            </a:r>
            <a:r>
              <a:rPr lang="en-US" sz="1800" dirty="0" err="1">
                <a:solidFill>
                  <a:schemeClr val="bg2">
                    <a:lumMod val="50000"/>
                  </a:schemeClr>
                </a:solidFill>
              </a:rPr>
              <a:t>các</a:t>
            </a:r>
            <a:r>
              <a:rPr lang="en-US" sz="1800" dirty="0">
                <a:solidFill>
                  <a:schemeClr val="bg2">
                    <a:lumMod val="50000"/>
                  </a:schemeClr>
                </a:solidFill>
              </a:rPr>
              <a:t> </a:t>
            </a:r>
            <a:r>
              <a:rPr lang="en-US" sz="1800" dirty="0" err="1">
                <a:solidFill>
                  <a:schemeClr val="bg2">
                    <a:lumMod val="50000"/>
                  </a:schemeClr>
                </a:solidFill>
              </a:rPr>
              <a:t>xã</a:t>
            </a:r>
            <a:endParaRPr lang="en-US" sz="1800" dirty="0">
              <a:solidFill>
                <a:schemeClr val="bg2">
                  <a:lumMod val="50000"/>
                </a:schemeClr>
              </a:solidFill>
            </a:endParaRPr>
          </a:p>
        </p:txBody>
      </p:sp>
      <p:sp>
        <p:nvSpPr>
          <p:cNvPr id="8" name="TextBox 7">
            <a:extLst>
              <a:ext uri="{FF2B5EF4-FFF2-40B4-BE49-F238E27FC236}">
                <a16:creationId xmlns:a16="http://schemas.microsoft.com/office/drawing/2014/main" id="{0B44BC39-DA0E-4C3F-A423-53084228D0D6}"/>
              </a:ext>
            </a:extLst>
          </p:cNvPr>
          <p:cNvSpPr txBox="1"/>
          <p:nvPr/>
        </p:nvSpPr>
        <p:spPr>
          <a:xfrm>
            <a:off x="887331" y="1636597"/>
            <a:ext cx="7033899" cy="338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defPPr>
              <a:defRPr lang="en-US"/>
            </a:defPPr>
            <a:lvl1pPr>
              <a:defRPr sz="1600" b="1">
                <a:solidFill>
                  <a:schemeClr val="tx1">
                    <a:lumMod val="65000"/>
                    <a:lumOff val="35000"/>
                  </a:schemeClr>
                </a:solidFill>
                <a:latin typeface="Montserrat Medium"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vi-VN" dirty="0">
                <a:latin typeface="+mn-lt"/>
              </a:rPr>
              <a:t>BẢNG 3. ĐỊNH HƯỚNG PHÁT TRIỂN HẠ TẦNG KỸ THUẬT</a:t>
            </a:r>
          </a:p>
        </p:txBody>
      </p:sp>
      <p:graphicFrame>
        <p:nvGraphicFramePr>
          <p:cNvPr id="10" name="Table 9">
            <a:extLst>
              <a:ext uri="{FF2B5EF4-FFF2-40B4-BE49-F238E27FC236}">
                <a16:creationId xmlns:a16="http://schemas.microsoft.com/office/drawing/2014/main" id="{BD8A7A5C-0559-4465-9ED3-6D4F212CF2E3}"/>
              </a:ext>
            </a:extLst>
          </p:cNvPr>
          <p:cNvGraphicFramePr>
            <a:graphicFrameLocks noGrp="1"/>
          </p:cNvGraphicFramePr>
          <p:nvPr>
            <p:extLst>
              <p:ext uri="{D42A27DB-BD31-4B8C-83A1-F6EECF244321}">
                <p14:modId xmlns:p14="http://schemas.microsoft.com/office/powerpoint/2010/main" val="919387169"/>
              </p:ext>
            </p:extLst>
          </p:nvPr>
        </p:nvGraphicFramePr>
        <p:xfrm>
          <a:off x="887330" y="2056602"/>
          <a:ext cx="13757139" cy="5920331"/>
        </p:xfrm>
        <a:graphic>
          <a:graphicData uri="http://schemas.openxmlformats.org/drawingml/2006/table">
            <a:tbl>
              <a:tblPr firstRow="1" firstCol="1" bandRow="1">
                <a:tableStyleId>{5C22544A-7EE6-4342-B048-85BDC9FD1C3A}</a:tableStyleId>
              </a:tblPr>
              <a:tblGrid>
                <a:gridCol w="1278708">
                  <a:extLst>
                    <a:ext uri="{9D8B030D-6E8A-4147-A177-3AD203B41FA5}">
                      <a16:colId xmlns:a16="http://schemas.microsoft.com/office/drawing/2014/main" val="1035465348"/>
                    </a:ext>
                  </a:extLst>
                </a:gridCol>
                <a:gridCol w="4541619">
                  <a:extLst>
                    <a:ext uri="{9D8B030D-6E8A-4147-A177-3AD203B41FA5}">
                      <a16:colId xmlns:a16="http://schemas.microsoft.com/office/drawing/2014/main" val="3092826099"/>
                    </a:ext>
                  </a:extLst>
                </a:gridCol>
                <a:gridCol w="1322802">
                  <a:extLst>
                    <a:ext uri="{9D8B030D-6E8A-4147-A177-3AD203B41FA5}">
                      <a16:colId xmlns:a16="http://schemas.microsoft.com/office/drawing/2014/main" val="1200306302"/>
                    </a:ext>
                  </a:extLst>
                </a:gridCol>
                <a:gridCol w="1322802">
                  <a:extLst>
                    <a:ext uri="{9D8B030D-6E8A-4147-A177-3AD203B41FA5}">
                      <a16:colId xmlns:a16="http://schemas.microsoft.com/office/drawing/2014/main" val="3252597208"/>
                    </a:ext>
                  </a:extLst>
                </a:gridCol>
                <a:gridCol w="1322802">
                  <a:extLst>
                    <a:ext uri="{9D8B030D-6E8A-4147-A177-3AD203B41FA5}">
                      <a16:colId xmlns:a16="http://schemas.microsoft.com/office/drawing/2014/main" val="3869244940"/>
                    </a:ext>
                  </a:extLst>
                </a:gridCol>
                <a:gridCol w="1322802">
                  <a:extLst>
                    <a:ext uri="{9D8B030D-6E8A-4147-A177-3AD203B41FA5}">
                      <a16:colId xmlns:a16="http://schemas.microsoft.com/office/drawing/2014/main" val="2903094849"/>
                    </a:ext>
                  </a:extLst>
                </a:gridCol>
                <a:gridCol w="1322802">
                  <a:extLst>
                    <a:ext uri="{9D8B030D-6E8A-4147-A177-3AD203B41FA5}">
                      <a16:colId xmlns:a16="http://schemas.microsoft.com/office/drawing/2014/main" val="3560143858"/>
                    </a:ext>
                  </a:extLst>
                </a:gridCol>
                <a:gridCol w="1322802">
                  <a:extLst>
                    <a:ext uri="{9D8B030D-6E8A-4147-A177-3AD203B41FA5}">
                      <a16:colId xmlns:a16="http://schemas.microsoft.com/office/drawing/2014/main" val="1308117472"/>
                    </a:ext>
                  </a:extLst>
                </a:gridCol>
              </a:tblGrid>
              <a:tr h="431641">
                <a:tc>
                  <a:txBody>
                    <a:bodyPr/>
                    <a:lstStyle/>
                    <a:p>
                      <a:pPr algn="ctr">
                        <a:lnSpc>
                          <a:spcPct val="120000"/>
                        </a:lnSpc>
                        <a:spcAft>
                          <a:spcPts val="800"/>
                        </a:spcAft>
                        <a:buNone/>
                      </a:pPr>
                      <a:r>
                        <a:rPr lang="vi-VN" sz="1100" dirty="0">
                          <a:effectLst/>
                          <a:latin typeface="Montserrat" pitchFamily="2" charset="0"/>
                        </a:rPr>
                        <a:t>Nội dung</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nchor="ctr">
                    <a:solidFill>
                      <a:srgbClr val="7030A0"/>
                    </a:solidFill>
                  </a:tcPr>
                </a:tc>
                <a:tc>
                  <a:txBody>
                    <a:bodyPr/>
                    <a:lstStyle/>
                    <a:p>
                      <a:pPr algn="ctr">
                        <a:lnSpc>
                          <a:spcPct val="120000"/>
                        </a:lnSpc>
                        <a:spcAft>
                          <a:spcPts val="800"/>
                        </a:spcAft>
                        <a:buNone/>
                      </a:pPr>
                      <a:r>
                        <a:rPr lang="vi-VN" sz="1100" dirty="0">
                          <a:effectLst/>
                          <a:latin typeface="Montserrat" pitchFamily="2" charset="0"/>
                        </a:rPr>
                        <a:t>Định hướng chung</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nchor="ctr">
                    <a:solidFill>
                      <a:srgbClr val="7030A0"/>
                    </a:solidFill>
                  </a:tcPr>
                </a:tc>
                <a:tc>
                  <a:txBody>
                    <a:bodyPr/>
                    <a:lstStyle/>
                    <a:p>
                      <a:pPr algn="ctr">
                        <a:lnSpc>
                          <a:spcPct val="120000"/>
                        </a:lnSpc>
                        <a:spcAft>
                          <a:spcPts val="800"/>
                        </a:spcAft>
                        <a:buNone/>
                      </a:pPr>
                      <a:r>
                        <a:rPr lang="vi-VN" sz="1100" dirty="0">
                          <a:effectLst/>
                          <a:latin typeface="Montserrat" pitchFamily="2" charset="0"/>
                        </a:rPr>
                        <a:t>Hương Sơn</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nchor="ctr">
                    <a:solidFill>
                      <a:srgbClr val="7030A0"/>
                    </a:solidFill>
                  </a:tcPr>
                </a:tc>
                <a:tc>
                  <a:txBody>
                    <a:bodyPr/>
                    <a:lstStyle/>
                    <a:p>
                      <a:pPr algn="ctr">
                        <a:lnSpc>
                          <a:spcPct val="120000"/>
                        </a:lnSpc>
                        <a:spcAft>
                          <a:spcPts val="800"/>
                        </a:spcAft>
                        <a:buNone/>
                      </a:pPr>
                      <a:r>
                        <a:rPr lang="vi-VN" sz="1100" dirty="0">
                          <a:effectLst/>
                          <a:latin typeface="Montserrat" pitchFamily="2" charset="0"/>
                        </a:rPr>
                        <a:t>Tứ Mỹ</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nchor="ctr">
                    <a:solidFill>
                      <a:srgbClr val="7030A0"/>
                    </a:solidFill>
                  </a:tcPr>
                </a:tc>
                <a:tc>
                  <a:txBody>
                    <a:bodyPr/>
                    <a:lstStyle/>
                    <a:p>
                      <a:pPr algn="ctr">
                        <a:lnSpc>
                          <a:spcPct val="120000"/>
                        </a:lnSpc>
                        <a:spcAft>
                          <a:spcPts val="800"/>
                        </a:spcAft>
                        <a:buNone/>
                      </a:pPr>
                      <a:r>
                        <a:rPr lang="vi-VN" sz="1100" dirty="0">
                          <a:effectLst/>
                          <a:latin typeface="Montserrat" pitchFamily="2" charset="0"/>
                        </a:rPr>
                        <a:t>Sơn Tiến</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nchor="ctr">
                    <a:solidFill>
                      <a:srgbClr val="7030A0"/>
                    </a:solidFill>
                  </a:tcPr>
                </a:tc>
                <a:tc>
                  <a:txBody>
                    <a:bodyPr/>
                    <a:lstStyle/>
                    <a:p>
                      <a:pPr algn="ctr">
                        <a:lnSpc>
                          <a:spcPct val="120000"/>
                        </a:lnSpc>
                        <a:spcAft>
                          <a:spcPts val="800"/>
                        </a:spcAft>
                        <a:buNone/>
                      </a:pPr>
                      <a:r>
                        <a:rPr lang="vi-VN" sz="1100" dirty="0">
                          <a:effectLst/>
                          <a:latin typeface="Montserrat" pitchFamily="2" charset="0"/>
                        </a:rPr>
                        <a:t>Kim Hoa</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nchor="ctr">
                    <a:solidFill>
                      <a:srgbClr val="7030A0"/>
                    </a:solidFill>
                  </a:tcPr>
                </a:tc>
                <a:tc>
                  <a:txBody>
                    <a:bodyPr/>
                    <a:lstStyle/>
                    <a:p>
                      <a:pPr algn="ctr">
                        <a:lnSpc>
                          <a:spcPct val="120000"/>
                        </a:lnSpc>
                        <a:spcAft>
                          <a:spcPts val="800"/>
                        </a:spcAft>
                        <a:buNone/>
                      </a:pPr>
                      <a:r>
                        <a:rPr lang="vi-VN" sz="1100" dirty="0">
                          <a:effectLst/>
                          <a:latin typeface="Montserrat" pitchFamily="2" charset="0"/>
                        </a:rPr>
                        <a:t>Sơn Giang</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nchor="ctr">
                    <a:solidFill>
                      <a:srgbClr val="7030A0"/>
                    </a:solidFill>
                  </a:tcPr>
                </a:tc>
                <a:tc>
                  <a:txBody>
                    <a:bodyPr/>
                    <a:lstStyle/>
                    <a:p>
                      <a:pPr algn="ctr">
                        <a:lnSpc>
                          <a:spcPct val="120000"/>
                        </a:lnSpc>
                        <a:spcAft>
                          <a:spcPts val="800"/>
                        </a:spcAft>
                        <a:buNone/>
                      </a:pPr>
                      <a:r>
                        <a:rPr lang="vi-VN" sz="1100" dirty="0">
                          <a:effectLst/>
                          <a:latin typeface="Montserrat" pitchFamily="2" charset="0"/>
                        </a:rPr>
                        <a:t>Sơn Hồng</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nchor="ctr">
                    <a:solidFill>
                      <a:srgbClr val="7030A0"/>
                    </a:solidFill>
                  </a:tcPr>
                </a:tc>
                <a:extLst>
                  <a:ext uri="{0D108BD9-81ED-4DB2-BD59-A6C34878D82A}">
                    <a16:rowId xmlns:a16="http://schemas.microsoft.com/office/drawing/2014/main" val="531674560"/>
                  </a:ext>
                </a:extLst>
              </a:tr>
              <a:tr h="0">
                <a:tc>
                  <a:txBody>
                    <a:bodyPr/>
                    <a:lstStyle/>
                    <a:p>
                      <a:pPr algn="ctr">
                        <a:lnSpc>
                          <a:spcPct val="120000"/>
                        </a:lnSpc>
                        <a:spcAft>
                          <a:spcPts val="800"/>
                        </a:spcAft>
                        <a:buNone/>
                      </a:pPr>
                      <a:r>
                        <a:rPr lang="vi-VN" sz="1100" dirty="0">
                          <a:effectLst/>
                          <a:latin typeface="Montserrat" pitchFamily="2" charset="0"/>
                        </a:rPr>
                        <a:t>Giao thông</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7030A0"/>
                    </a:solidFill>
                  </a:tcPr>
                </a:tc>
                <a:tc>
                  <a:txBody>
                    <a:bodyPr/>
                    <a:lstStyle/>
                    <a:p>
                      <a:pPr algn="just">
                        <a:lnSpc>
                          <a:spcPct val="120000"/>
                        </a:lnSpc>
                        <a:spcAft>
                          <a:spcPts val="800"/>
                        </a:spcAft>
                        <a:buNone/>
                      </a:pPr>
                      <a:r>
                        <a:rPr lang="vi-VN" sz="1200" dirty="0">
                          <a:effectLst/>
                          <a:latin typeface="Montserrat" pitchFamily="2" charset="0"/>
                        </a:rPr>
                        <a:t>Hoàn thiện mạng lưới giao thông quốc gia, tỉnh và khu vực; phát triển QL8, QL8C, QL281, đường Hồ Chí Minh, cao tốc Hà Tĩnh - Cửa khẩu quốc tế Cầu Treo; nâng cấp ĐT552B, ĐT554B, ĐT557.</a:t>
                      </a:r>
                      <a:endParaRPr lang="vi-VN" sz="12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dirty="0">
                          <a:solidFill>
                            <a:schemeClr val="tx1"/>
                          </a:solidFill>
                          <a:effectLst/>
                          <a:latin typeface="Montserrat" pitchFamily="2" charset="0"/>
                        </a:rPr>
                        <a:t>QL8; đường Hồ Chí Minh</a:t>
                      </a:r>
                      <a:endParaRPr lang="vi-VN" sz="11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QL8; QL8C; ĐT552B</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QL8C; đường Hồ Chí Minh; ĐT554B</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QL8; QL281; đường Hồ Chí Minh; ĐT552B; cao tốc (quy hoạch)</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QL8; QL8C; ĐT554B</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QL8C; ĐT557</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extLst>
                  <a:ext uri="{0D108BD9-81ED-4DB2-BD59-A6C34878D82A}">
                    <a16:rowId xmlns:a16="http://schemas.microsoft.com/office/drawing/2014/main" val="1889312029"/>
                  </a:ext>
                </a:extLst>
              </a:tr>
              <a:tr h="0">
                <a:tc>
                  <a:txBody>
                    <a:bodyPr/>
                    <a:lstStyle/>
                    <a:p>
                      <a:pPr algn="ctr">
                        <a:lnSpc>
                          <a:spcPct val="120000"/>
                        </a:lnSpc>
                        <a:spcAft>
                          <a:spcPts val="800"/>
                        </a:spcAft>
                        <a:buNone/>
                      </a:pPr>
                      <a:r>
                        <a:rPr lang="vi-VN" sz="1100" dirty="0">
                          <a:effectLst/>
                          <a:latin typeface="Montserrat" pitchFamily="2" charset="0"/>
                        </a:rPr>
                        <a:t>Thủy lợi</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7030A0"/>
                    </a:solidFill>
                  </a:tcPr>
                </a:tc>
                <a:tc>
                  <a:txBody>
                    <a:bodyPr/>
                    <a:lstStyle/>
                    <a:p>
                      <a:pPr algn="just">
                        <a:lnSpc>
                          <a:spcPct val="120000"/>
                        </a:lnSpc>
                        <a:spcAft>
                          <a:spcPts val="800"/>
                        </a:spcAft>
                        <a:buNone/>
                      </a:pPr>
                      <a:r>
                        <a:rPr lang="vi-VN" sz="1200" dirty="0">
                          <a:effectLst/>
                          <a:latin typeface="Montserrat" pitchFamily="2" charset="0"/>
                        </a:rPr>
                        <a:t>Phát triển hệ thống thủy lợi hiện đại, đồng bộ, đa mục tiêu; đầu tư hồ chứa, đập, kênh mương; nâng cao năng lực tưới, tiêu, phòng chống hạn, ngập úng; ứng dụng SCADA trong quản lý, vận hành công trình; khai thác hiệu quả nguồn nước.</a:t>
                      </a:r>
                      <a:endParaRPr lang="vi-VN" sz="12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dirty="0">
                          <a:solidFill>
                            <a:schemeClr val="tx1"/>
                          </a:solidFill>
                          <a:effectLst/>
                          <a:latin typeface="Montserrat" pitchFamily="2" charset="0"/>
                        </a:rPr>
                        <a:t>Hoàn thiện hệ thống thủy lợi</a:t>
                      </a:r>
                      <a:endParaRPr lang="vi-VN" sz="110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Hoàn thiện hệ thống thủy lợi</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Hoàn thiện hệ thống thủy lợi</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Hoàn thiện hệ thống thủy lợi</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Hoàn thiện hệ thống thủy lợi</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Hoàn thiện hệ thống thủy lợi</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extLst>
                  <a:ext uri="{0D108BD9-81ED-4DB2-BD59-A6C34878D82A}">
                    <a16:rowId xmlns:a16="http://schemas.microsoft.com/office/drawing/2014/main" val="2861412215"/>
                  </a:ext>
                </a:extLst>
              </a:tr>
              <a:tr h="0">
                <a:tc>
                  <a:txBody>
                    <a:bodyPr/>
                    <a:lstStyle/>
                    <a:p>
                      <a:pPr algn="ctr">
                        <a:lnSpc>
                          <a:spcPct val="120000"/>
                        </a:lnSpc>
                        <a:spcAft>
                          <a:spcPts val="800"/>
                        </a:spcAft>
                        <a:buNone/>
                      </a:pPr>
                      <a:r>
                        <a:rPr lang="vi-VN" sz="1100" dirty="0">
                          <a:effectLst/>
                          <a:latin typeface="Montserrat" pitchFamily="2" charset="0"/>
                        </a:rPr>
                        <a:t>Cấp nước</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7030A0"/>
                    </a:solidFill>
                  </a:tcPr>
                </a:tc>
                <a:tc>
                  <a:txBody>
                    <a:bodyPr/>
                    <a:lstStyle/>
                    <a:p>
                      <a:pPr algn="just">
                        <a:lnSpc>
                          <a:spcPct val="120000"/>
                        </a:lnSpc>
                        <a:spcAft>
                          <a:spcPts val="800"/>
                        </a:spcAft>
                        <a:buNone/>
                      </a:pPr>
                      <a:r>
                        <a:rPr lang="vi-VN" sz="1200">
                          <a:effectLst/>
                          <a:latin typeface="Montserrat" pitchFamily="2" charset="0"/>
                        </a:rPr>
                        <a:t>Phát triển đồng bộ hệ thống cấp nước; đầu tư mới, nâng cấp nhà máy nước và mạng lưới truyền tải, phân phối; ưu tiên cấp nước tập trung cho đô thị, khu dân cư và sản xuất.</a:t>
                      </a:r>
                      <a:endParaRPr lang="vi-VN" sz="12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Phát triển mạng cấp nước</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Phát triển mạng cấp nước</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Phát triển mạng cấp nước</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Phát triển mạng cấp nước</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Phát triển mạng cấp nước</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Phát triển mạng cấp nước</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extLst>
                  <a:ext uri="{0D108BD9-81ED-4DB2-BD59-A6C34878D82A}">
                    <a16:rowId xmlns:a16="http://schemas.microsoft.com/office/drawing/2014/main" val="487491538"/>
                  </a:ext>
                </a:extLst>
              </a:tr>
              <a:tr h="0">
                <a:tc>
                  <a:txBody>
                    <a:bodyPr/>
                    <a:lstStyle/>
                    <a:p>
                      <a:pPr algn="ctr">
                        <a:lnSpc>
                          <a:spcPct val="120000"/>
                        </a:lnSpc>
                        <a:spcAft>
                          <a:spcPts val="800"/>
                        </a:spcAft>
                        <a:buNone/>
                      </a:pPr>
                      <a:r>
                        <a:rPr lang="vi-VN" sz="1100" dirty="0">
                          <a:effectLst/>
                          <a:latin typeface="Montserrat" pitchFamily="2" charset="0"/>
                        </a:rPr>
                        <a:t>Cấp điện</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7030A0"/>
                    </a:solidFill>
                  </a:tcPr>
                </a:tc>
                <a:tc>
                  <a:txBody>
                    <a:bodyPr/>
                    <a:lstStyle/>
                    <a:p>
                      <a:pPr algn="just">
                        <a:lnSpc>
                          <a:spcPct val="120000"/>
                        </a:lnSpc>
                        <a:spcAft>
                          <a:spcPts val="800"/>
                        </a:spcAft>
                        <a:buNone/>
                      </a:pPr>
                      <a:r>
                        <a:rPr lang="vi-VN" sz="1200">
                          <a:effectLst/>
                          <a:latin typeface="Montserrat" pitchFamily="2" charset="0"/>
                        </a:rPr>
                        <a:t>Nâng cấp lưới điện truyền tải và phân phối; bảo đảm cấp điện ổn định; phát triển nguồn năng lượng tái tạo theo quy hoạch.</a:t>
                      </a:r>
                      <a:endParaRPr lang="vi-VN" sz="12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Nâng công suất TBA 110 kV Hương Sơn; cải tạo đường dây 110 kV</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dirty="0">
                          <a:effectLst/>
                          <a:latin typeface="Montserrat" pitchFamily="2" charset="0"/>
                        </a:rPr>
                        <a:t>Nâng cấp lưới điện</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dirty="0">
                          <a:effectLst/>
                          <a:latin typeface="Montserrat" pitchFamily="2" charset="0"/>
                        </a:rPr>
                        <a:t>Nâng cấp lưới điện</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Nâng cấp lưới điện</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Nhà máy điện mặt trời Sơn Quang (23,2 MW)</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Nâng cấp lưới điện</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extLst>
                  <a:ext uri="{0D108BD9-81ED-4DB2-BD59-A6C34878D82A}">
                    <a16:rowId xmlns:a16="http://schemas.microsoft.com/office/drawing/2014/main" val="4259216217"/>
                  </a:ext>
                </a:extLst>
              </a:tr>
              <a:tr h="0">
                <a:tc>
                  <a:txBody>
                    <a:bodyPr/>
                    <a:lstStyle/>
                    <a:p>
                      <a:pPr algn="ctr">
                        <a:lnSpc>
                          <a:spcPct val="120000"/>
                        </a:lnSpc>
                        <a:spcAft>
                          <a:spcPts val="800"/>
                        </a:spcAft>
                        <a:buNone/>
                      </a:pPr>
                      <a:r>
                        <a:rPr lang="vi-VN" sz="1100" dirty="0">
                          <a:effectLst/>
                          <a:latin typeface="Montserrat" pitchFamily="2" charset="0"/>
                        </a:rPr>
                        <a:t>Thông tin liên lạc</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7030A0"/>
                    </a:solidFill>
                  </a:tcPr>
                </a:tc>
                <a:tc>
                  <a:txBody>
                    <a:bodyPr/>
                    <a:lstStyle/>
                    <a:p>
                      <a:pPr algn="just">
                        <a:lnSpc>
                          <a:spcPct val="120000"/>
                        </a:lnSpc>
                        <a:spcAft>
                          <a:spcPts val="800"/>
                        </a:spcAft>
                        <a:buNone/>
                      </a:pPr>
                      <a:r>
                        <a:rPr lang="vi-VN" sz="1200">
                          <a:effectLst/>
                          <a:latin typeface="Montserrat" pitchFamily="2" charset="0"/>
                        </a:rPr>
                        <a:t>Phát triển hạ tầng số; triển khai 5G/6G, cáp quang, IoT, IOC; xây dựng cơ sở dữ liệu số và chính quyền số.</a:t>
                      </a:r>
                      <a:endParaRPr lang="vi-VN" sz="12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Phát triển đồng bộ</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Phát triển đồng bộ</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Phát triển đồng bộ</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dirty="0">
                          <a:effectLst/>
                          <a:latin typeface="Montserrat" pitchFamily="2" charset="0"/>
                        </a:rPr>
                        <a:t>Phát triển đồng bộ</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Phát triển đồng bộ</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Phát triển đồng bộ</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extLst>
                  <a:ext uri="{0D108BD9-81ED-4DB2-BD59-A6C34878D82A}">
                    <a16:rowId xmlns:a16="http://schemas.microsoft.com/office/drawing/2014/main" val="452184542"/>
                  </a:ext>
                </a:extLst>
              </a:tr>
              <a:tr h="0">
                <a:tc>
                  <a:txBody>
                    <a:bodyPr/>
                    <a:lstStyle/>
                    <a:p>
                      <a:pPr algn="ctr">
                        <a:lnSpc>
                          <a:spcPct val="120000"/>
                        </a:lnSpc>
                        <a:spcAft>
                          <a:spcPts val="800"/>
                        </a:spcAft>
                        <a:buNone/>
                      </a:pPr>
                      <a:r>
                        <a:rPr lang="vi-VN" sz="1100" dirty="0">
                          <a:effectLst/>
                          <a:latin typeface="Montserrat" pitchFamily="2" charset="0"/>
                        </a:rPr>
                        <a:t>Thoát nước</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7030A0"/>
                    </a:solidFill>
                  </a:tcPr>
                </a:tc>
                <a:tc>
                  <a:txBody>
                    <a:bodyPr/>
                    <a:lstStyle/>
                    <a:p>
                      <a:pPr algn="just">
                        <a:lnSpc>
                          <a:spcPct val="120000"/>
                        </a:lnSpc>
                        <a:spcAft>
                          <a:spcPts val="800"/>
                        </a:spcAft>
                        <a:buNone/>
                      </a:pPr>
                      <a:r>
                        <a:rPr lang="vi-VN" sz="1200">
                          <a:effectLst/>
                          <a:latin typeface="Montserrat" pitchFamily="2" charset="0"/>
                        </a:rPr>
                        <a:t>Nâng cấp hệ thống tiêu, thoát nước; xây dựng hệ thống thoát nước mặt; nâng cao khả năng chống ngập, thích ứng biến đổi khí hậu.</a:t>
                      </a:r>
                      <a:endParaRPr lang="vi-VN" sz="12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Hoàn thiện hệ thống</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Hoàn thiện hệ thống</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Hoàn thiện hệ thống</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Hoàn thiện hệ thống</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Hoàn thiện hệ thống</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Hoàn thiện hệ thống</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extLst>
                  <a:ext uri="{0D108BD9-81ED-4DB2-BD59-A6C34878D82A}">
                    <a16:rowId xmlns:a16="http://schemas.microsoft.com/office/drawing/2014/main" val="1124165865"/>
                  </a:ext>
                </a:extLst>
              </a:tr>
              <a:tr h="0">
                <a:tc>
                  <a:txBody>
                    <a:bodyPr/>
                    <a:lstStyle/>
                    <a:p>
                      <a:pPr algn="ctr">
                        <a:lnSpc>
                          <a:spcPct val="120000"/>
                        </a:lnSpc>
                        <a:spcAft>
                          <a:spcPts val="800"/>
                        </a:spcAft>
                        <a:buNone/>
                      </a:pPr>
                      <a:r>
                        <a:rPr lang="vi-VN" sz="1100" dirty="0">
                          <a:effectLst/>
                          <a:latin typeface="Montserrat" pitchFamily="2" charset="0"/>
                        </a:rPr>
                        <a:t>Xử lý chất thải rắn</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7030A0"/>
                    </a:solidFill>
                  </a:tcPr>
                </a:tc>
                <a:tc>
                  <a:txBody>
                    <a:bodyPr/>
                    <a:lstStyle/>
                    <a:p>
                      <a:pPr algn="just">
                        <a:lnSpc>
                          <a:spcPct val="120000"/>
                        </a:lnSpc>
                        <a:spcAft>
                          <a:spcPts val="800"/>
                        </a:spcAft>
                        <a:buNone/>
                      </a:pPr>
                      <a:r>
                        <a:rPr lang="vi-VN" sz="1200">
                          <a:effectLst/>
                          <a:latin typeface="Montserrat" pitchFamily="2" charset="0"/>
                        </a:rPr>
                        <a:t>Thu gom, vận chuyển và xử lý chất thải rắn bằng công nghệ hiện đại; tăng tái chế, giảm chôn lấp.</a:t>
                      </a:r>
                      <a:endParaRPr lang="vi-VN" sz="12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Lò đốt CTRSH Hương Sơn</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Thu gom, trung chuyển</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Thu gom, trung chuyển</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a:effectLst/>
                          <a:latin typeface="Montserrat" pitchFamily="2" charset="0"/>
                        </a:rPr>
                        <a:t>Thu gom, trung chuyển</a:t>
                      </a:r>
                      <a:endParaRPr lang="vi-VN" sz="110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b="0" dirty="0">
                          <a:solidFill>
                            <a:schemeClr val="tx1"/>
                          </a:solidFill>
                          <a:effectLst/>
                          <a:latin typeface="Montserrat" pitchFamily="2" charset="0"/>
                        </a:rPr>
                        <a:t>Thu gom, trung chuyển</a:t>
                      </a:r>
                      <a:endParaRPr lang="vi-VN" sz="1100" b="0" dirty="0">
                        <a:solidFill>
                          <a:schemeClr val="tx1"/>
                        </a:solidFill>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tc>
                  <a:txBody>
                    <a:bodyPr/>
                    <a:lstStyle/>
                    <a:p>
                      <a:pPr algn="ctr">
                        <a:lnSpc>
                          <a:spcPct val="120000"/>
                        </a:lnSpc>
                        <a:spcAft>
                          <a:spcPts val="800"/>
                        </a:spcAft>
                        <a:buNone/>
                      </a:pPr>
                      <a:r>
                        <a:rPr lang="vi-VN" sz="1100" dirty="0">
                          <a:effectLst/>
                          <a:latin typeface="Montserrat" pitchFamily="2" charset="0"/>
                        </a:rPr>
                        <a:t>Thu gom, trung chuyển</a:t>
                      </a:r>
                      <a:endParaRPr lang="vi-VN" sz="1100" dirty="0">
                        <a:effectLst/>
                        <a:latin typeface="Montserrat" pitchFamily="2" charset="0"/>
                        <a:ea typeface="Arial" panose="020B0604020202020204" pitchFamily="34" charset="0"/>
                        <a:cs typeface="Times New Roman" panose="02020603050405020304" pitchFamily="18" charset="0"/>
                      </a:endParaRPr>
                    </a:p>
                  </a:txBody>
                  <a:tcPr marL="24909" marR="24909" marT="36000" marB="36000">
                    <a:solidFill>
                      <a:srgbClr val="CCCCFF"/>
                    </a:solidFill>
                  </a:tcPr>
                </a:tc>
                <a:extLst>
                  <a:ext uri="{0D108BD9-81ED-4DB2-BD59-A6C34878D82A}">
                    <a16:rowId xmlns:a16="http://schemas.microsoft.com/office/drawing/2014/main" val="3050035414"/>
                  </a:ext>
                </a:extLst>
              </a:tr>
            </a:tbl>
          </a:graphicData>
        </a:graphic>
      </p:graphicFrame>
      <p:sp>
        <p:nvSpPr>
          <p:cNvPr id="11" name="Title 1">
            <a:extLst>
              <a:ext uri="{FF2B5EF4-FFF2-40B4-BE49-F238E27FC236}">
                <a16:creationId xmlns:a16="http://schemas.microsoft.com/office/drawing/2014/main" id="{36BC618E-4DB6-4034-A634-C363C135EE3D}"/>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2| ẢNH HƯỞNG CỦA QUY HOẠCH CẤP TRÊN</a:t>
            </a:r>
          </a:p>
          <a:p>
            <a:pPr marL="688975" algn="l"/>
            <a:endParaRPr lang="en-US" sz="1800" dirty="0"/>
          </a:p>
        </p:txBody>
      </p:sp>
    </p:spTree>
    <p:extLst>
      <p:ext uri="{BB962C8B-B14F-4D97-AF65-F5344CB8AC3E}">
        <p14:creationId xmlns:p14="http://schemas.microsoft.com/office/powerpoint/2010/main" val="1914373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Một</a:t>
            </a:r>
            <a:r>
              <a:rPr lang="en-US" sz="1800" dirty="0">
                <a:solidFill>
                  <a:schemeClr val="bg2">
                    <a:lumMod val="50000"/>
                  </a:schemeClr>
                </a:solidFill>
              </a:rPr>
              <a:t> </a:t>
            </a:r>
            <a:r>
              <a:rPr lang="en-US" sz="1800" dirty="0" err="1">
                <a:solidFill>
                  <a:schemeClr val="bg2">
                    <a:lumMod val="50000"/>
                  </a:schemeClr>
                </a:solidFill>
              </a:rPr>
              <a:t>số</a:t>
            </a:r>
            <a:r>
              <a:rPr lang="en-US" sz="1800" dirty="0">
                <a:solidFill>
                  <a:schemeClr val="bg2">
                    <a:lumMod val="50000"/>
                  </a:schemeClr>
                </a:solidFill>
              </a:rPr>
              <a:t> </a:t>
            </a:r>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của</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tỉnh</a:t>
            </a:r>
            <a:r>
              <a:rPr lang="en-US" sz="1800" dirty="0">
                <a:solidFill>
                  <a:schemeClr val="bg2">
                    <a:lumMod val="50000"/>
                  </a:schemeClr>
                </a:solidFill>
              </a:rPr>
              <a:t> </a:t>
            </a:r>
            <a:r>
              <a:rPr lang="en-US" sz="1800" dirty="0" err="1">
                <a:solidFill>
                  <a:schemeClr val="bg2">
                    <a:lumMod val="50000"/>
                  </a:schemeClr>
                </a:solidFill>
              </a:rPr>
              <a:t>Hà</a:t>
            </a:r>
            <a:r>
              <a:rPr lang="en-US" sz="1800" dirty="0">
                <a:solidFill>
                  <a:schemeClr val="bg2">
                    <a:lumMod val="50000"/>
                  </a:schemeClr>
                </a:solidFill>
              </a:rPr>
              <a:t> </a:t>
            </a:r>
            <a:r>
              <a:rPr lang="en-US" sz="1800" dirty="0" err="1">
                <a:solidFill>
                  <a:schemeClr val="bg2">
                    <a:lumMod val="50000"/>
                  </a:schemeClr>
                </a:solidFill>
              </a:rPr>
              <a:t>Tĩnh</a:t>
            </a:r>
            <a:r>
              <a:rPr lang="en-US" sz="1800" dirty="0">
                <a:solidFill>
                  <a:schemeClr val="bg2">
                    <a:lumMod val="50000"/>
                  </a:schemeClr>
                </a:solidFill>
              </a:rPr>
              <a:t> </a:t>
            </a:r>
            <a:r>
              <a:rPr lang="en-US" sz="1800" dirty="0" err="1">
                <a:solidFill>
                  <a:schemeClr val="bg2">
                    <a:lumMod val="50000"/>
                  </a:schemeClr>
                </a:solidFill>
              </a:rPr>
              <a:t>đến</a:t>
            </a:r>
            <a:r>
              <a:rPr lang="en-US" sz="1800" dirty="0">
                <a:solidFill>
                  <a:schemeClr val="bg2">
                    <a:lumMod val="50000"/>
                  </a:schemeClr>
                </a:solidFill>
              </a:rPr>
              <a:t> </a:t>
            </a:r>
            <a:r>
              <a:rPr lang="en-US" sz="1800" dirty="0" err="1">
                <a:solidFill>
                  <a:schemeClr val="bg2">
                    <a:lumMod val="50000"/>
                  </a:schemeClr>
                </a:solidFill>
              </a:rPr>
              <a:t>các</a:t>
            </a:r>
            <a:r>
              <a:rPr lang="en-US" sz="1800" dirty="0">
                <a:solidFill>
                  <a:schemeClr val="bg2">
                    <a:lumMod val="50000"/>
                  </a:schemeClr>
                </a:solidFill>
              </a:rPr>
              <a:t> </a:t>
            </a:r>
            <a:r>
              <a:rPr lang="en-US" sz="1800" dirty="0" err="1">
                <a:solidFill>
                  <a:schemeClr val="bg2">
                    <a:lumMod val="50000"/>
                  </a:schemeClr>
                </a:solidFill>
              </a:rPr>
              <a:t>xã</a:t>
            </a:r>
            <a:endParaRPr lang="en-US" sz="1800" dirty="0">
              <a:solidFill>
                <a:schemeClr val="bg2">
                  <a:lumMod val="50000"/>
                </a:schemeClr>
              </a:solidFill>
            </a:endParaRPr>
          </a:p>
        </p:txBody>
      </p:sp>
      <p:sp>
        <p:nvSpPr>
          <p:cNvPr id="11" name="TextBox 10">
            <a:extLst>
              <a:ext uri="{FF2B5EF4-FFF2-40B4-BE49-F238E27FC236}">
                <a16:creationId xmlns:a16="http://schemas.microsoft.com/office/drawing/2014/main" id="{8AB6D99B-0A94-4F06-8913-2BCC65FBF188}"/>
              </a:ext>
            </a:extLst>
          </p:cNvPr>
          <p:cNvSpPr txBox="1"/>
          <p:nvPr/>
        </p:nvSpPr>
        <p:spPr>
          <a:xfrm>
            <a:off x="915467" y="1144229"/>
            <a:ext cx="7033899" cy="338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defPPr>
              <a:defRPr lang="en-US"/>
            </a:defPPr>
            <a:lvl1pPr marL="900113" indent="-900113" algn="just">
              <a:defRPr sz="1600" b="1">
                <a:solidFill>
                  <a:schemeClr val="tx1">
                    <a:lumMod val="65000"/>
                    <a:lumOff val="35000"/>
                  </a:schemeClr>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vi-VN" dirty="0"/>
              <a:t>BẢNG 4. MÔI TRƯỜNG – NGHĨA TRANG – PCCC – THIÊN TAI</a:t>
            </a:r>
          </a:p>
        </p:txBody>
      </p:sp>
      <p:graphicFrame>
        <p:nvGraphicFramePr>
          <p:cNvPr id="12" name="Table 11">
            <a:extLst>
              <a:ext uri="{FF2B5EF4-FFF2-40B4-BE49-F238E27FC236}">
                <a16:creationId xmlns:a16="http://schemas.microsoft.com/office/drawing/2014/main" id="{31C5970D-73D7-42CA-A898-1B53F5BBD511}"/>
              </a:ext>
            </a:extLst>
          </p:cNvPr>
          <p:cNvGraphicFramePr>
            <a:graphicFrameLocks noGrp="1"/>
          </p:cNvGraphicFramePr>
          <p:nvPr>
            <p:extLst>
              <p:ext uri="{D42A27DB-BD31-4B8C-83A1-F6EECF244321}">
                <p14:modId xmlns:p14="http://schemas.microsoft.com/office/powerpoint/2010/main" val="1807573400"/>
              </p:ext>
            </p:extLst>
          </p:nvPr>
        </p:nvGraphicFramePr>
        <p:xfrm>
          <a:off x="918469" y="1478003"/>
          <a:ext cx="11042650" cy="1812370"/>
        </p:xfrm>
        <a:graphic>
          <a:graphicData uri="http://schemas.openxmlformats.org/drawingml/2006/table">
            <a:tbl>
              <a:tblPr firstRow="1" firstCol="1" bandRow="1">
                <a:tableStyleId>{69012ECD-51FC-41F1-AA8D-1B2483CD663E}</a:tableStyleId>
              </a:tblPr>
              <a:tblGrid>
                <a:gridCol w="2564067">
                  <a:extLst>
                    <a:ext uri="{9D8B030D-6E8A-4147-A177-3AD203B41FA5}">
                      <a16:colId xmlns:a16="http://schemas.microsoft.com/office/drawing/2014/main" val="2190523287"/>
                    </a:ext>
                  </a:extLst>
                </a:gridCol>
                <a:gridCol w="8478583">
                  <a:extLst>
                    <a:ext uri="{9D8B030D-6E8A-4147-A177-3AD203B41FA5}">
                      <a16:colId xmlns:a16="http://schemas.microsoft.com/office/drawing/2014/main" val="2671424622"/>
                    </a:ext>
                  </a:extLst>
                </a:gridCol>
              </a:tblGrid>
              <a:tr h="0">
                <a:tc>
                  <a:txBody>
                    <a:bodyPr/>
                    <a:lstStyle/>
                    <a:p>
                      <a:pPr algn="ctr">
                        <a:lnSpc>
                          <a:spcPct val="150000"/>
                        </a:lnSpc>
                        <a:spcAft>
                          <a:spcPts val="800"/>
                        </a:spcAft>
                        <a:buNone/>
                      </a:pPr>
                      <a:r>
                        <a:rPr lang="vi-VN" sz="1400">
                          <a:effectLst/>
                        </a:rPr>
                        <a:t>Nội dung</a:t>
                      </a:r>
                      <a:endParaRPr lang="vi-VN" sz="1400">
                        <a:effectLst/>
                        <a:latin typeface="Montserrat" pitchFamily="2" charset="0"/>
                        <a:ea typeface="Arial" panose="020B0604020202020204" pitchFamily="34" charset="0"/>
                        <a:cs typeface="Times New Roman" panose="02020603050405020304" pitchFamily="18" charset="0"/>
                      </a:endParaRPr>
                    </a:p>
                  </a:txBody>
                  <a:tcPr marL="68580" marR="68580" marT="0" marB="108000" anchor="ctr">
                    <a:solidFill>
                      <a:schemeClr val="tx1">
                        <a:lumMod val="50000"/>
                        <a:lumOff val="50000"/>
                      </a:schemeClr>
                    </a:solidFill>
                  </a:tcPr>
                </a:tc>
                <a:tc>
                  <a:txBody>
                    <a:bodyPr/>
                    <a:lstStyle/>
                    <a:p>
                      <a:pPr algn="ctr">
                        <a:lnSpc>
                          <a:spcPct val="150000"/>
                        </a:lnSpc>
                        <a:spcAft>
                          <a:spcPts val="800"/>
                        </a:spcAft>
                        <a:buNone/>
                      </a:pPr>
                      <a:r>
                        <a:rPr lang="vi-VN" sz="1400" dirty="0">
                          <a:effectLst/>
                        </a:rPr>
                        <a:t>Định hướng</a:t>
                      </a:r>
                      <a:endParaRPr lang="vi-VN" sz="1400" dirty="0">
                        <a:effectLst/>
                        <a:latin typeface="Montserrat" pitchFamily="2" charset="0"/>
                        <a:ea typeface="Arial" panose="020B0604020202020204" pitchFamily="34" charset="0"/>
                        <a:cs typeface="Times New Roman" panose="02020603050405020304" pitchFamily="18" charset="0"/>
                      </a:endParaRPr>
                    </a:p>
                  </a:txBody>
                  <a:tcPr marL="68580" marR="68580" marT="0" marB="108000" anchor="ctr">
                    <a:solidFill>
                      <a:schemeClr val="tx1">
                        <a:lumMod val="50000"/>
                        <a:lumOff val="50000"/>
                      </a:schemeClr>
                    </a:solidFill>
                  </a:tcPr>
                </a:tc>
                <a:extLst>
                  <a:ext uri="{0D108BD9-81ED-4DB2-BD59-A6C34878D82A}">
                    <a16:rowId xmlns:a16="http://schemas.microsoft.com/office/drawing/2014/main" val="3045918030"/>
                  </a:ext>
                </a:extLst>
              </a:tr>
              <a:tr h="0">
                <a:tc>
                  <a:txBody>
                    <a:bodyPr/>
                    <a:lstStyle/>
                    <a:p>
                      <a:pPr algn="ctr">
                        <a:lnSpc>
                          <a:spcPct val="150000"/>
                        </a:lnSpc>
                        <a:spcAft>
                          <a:spcPts val="800"/>
                        </a:spcAft>
                        <a:buNone/>
                      </a:pPr>
                      <a:r>
                        <a:rPr lang="vi-VN" sz="1400">
                          <a:effectLst/>
                        </a:rPr>
                        <a:t>Môi trường</a:t>
                      </a:r>
                      <a:endParaRPr lang="vi-VN" sz="1400">
                        <a:effectLst/>
                        <a:latin typeface="Montserrat" pitchFamily="2" charset="0"/>
                        <a:ea typeface="Arial" panose="020B0604020202020204" pitchFamily="34" charset="0"/>
                        <a:cs typeface="Times New Roman" panose="02020603050405020304" pitchFamily="18" charset="0"/>
                      </a:endParaRPr>
                    </a:p>
                  </a:txBody>
                  <a:tcPr marL="68580" marR="68580" marT="36000" marB="36000"/>
                </a:tc>
                <a:tc>
                  <a:txBody>
                    <a:bodyPr/>
                    <a:lstStyle/>
                    <a:p>
                      <a:pPr algn="just">
                        <a:lnSpc>
                          <a:spcPct val="150000"/>
                        </a:lnSpc>
                        <a:spcAft>
                          <a:spcPts val="800"/>
                        </a:spcAft>
                        <a:buNone/>
                      </a:pPr>
                      <a:r>
                        <a:rPr lang="vi-VN" sz="1400" dirty="0">
                          <a:effectLst/>
                        </a:rPr>
                        <a:t>Quản lý theo phân vùng môi trường; bảo vệ nguồn nước; bảo tồn đa dạng sinh học; hành lang sinh thái.</a:t>
                      </a:r>
                      <a:endParaRPr lang="vi-VN" sz="1400" dirty="0">
                        <a:effectLst/>
                        <a:latin typeface="Montserrat" pitchFamily="2" charset="0"/>
                        <a:ea typeface="Arial" panose="020B0604020202020204" pitchFamily="34" charset="0"/>
                        <a:cs typeface="Times New Roman" panose="02020603050405020304" pitchFamily="18" charset="0"/>
                      </a:endParaRPr>
                    </a:p>
                  </a:txBody>
                  <a:tcPr marL="68580" marR="68580" marT="36000" marB="36000"/>
                </a:tc>
                <a:extLst>
                  <a:ext uri="{0D108BD9-81ED-4DB2-BD59-A6C34878D82A}">
                    <a16:rowId xmlns:a16="http://schemas.microsoft.com/office/drawing/2014/main" val="2128130425"/>
                  </a:ext>
                </a:extLst>
              </a:tr>
              <a:tr h="0">
                <a:tc>
                  <a:txBody>
                    <a:bodyPr/>
                    <a:lstStyle/>
                    <a:p>
                      <a:pPr algn="ctr">
                        <a:lnSpc>
                          <a:spcPct val="150000"/>
                        </a:lnSpc>
                        <a:spcAft>
                          <a:spcPts val="800"/>
                        </a:spcAft>
                        <a:buNone/>
                      </a:pPr>
                      <a:r>
                        <a:rPr lang="vi-VN" sz="1400">
                          <a:effectLst/>
                        </a:rPr>
                        <a:t>Nghĩa trang</a:t>
                      </a:r>
                      <a:endParaRPr lang="vi-VN" sz="1400">
                        <a:effectLst/>
                        <a:latin typeface="Montserrat" pitchFamily="2" charset="0"/>
                        <a:ea typeface="Arial" panose="020B0604020202020204" pitchFamily="34" charset="0"/>
                        <a:cs typeface="Times New Roman" panose="02020603050405020304" pitchFamily="18" charset="0"/>
                      </a:endParaRPr>
                    </a:p>
                  </a:txBody>
                  <a:tcPr marL="68580" marR="68580" marT="36000" marB="36000"/>
                </a:tc>
                <a:tc>
                  <a:txBody>
                    <a:bodyPr/>
                    <a:lstStyle/>
                    <a:p>
                      <a:pPr algn="just">
                        <a:lnSpc>
                          <a:spcPct val="150000"/>
                        </a:lnSpc>
                        <a:spcAft>
                          <a:spcPts val="800"/>
                        </a:spcAft>
                        <a:buNone/>
                      </a:pPr>
                      <a:r>
                        <a:rPr lang="vi-VN" sz="1400">
                          <a:effectLst/>
                        </a:rPr>
                        <a:t>Nghĩa trang tập trung; đóng cửa nghĩa trang nhỏ lẻ; phát triển hỏa táng.</a:t>
                      </a:r>
                      <a:endParaRPr lang="vi-VN" sz="1400">
                        <a:effectLst/>
                        <a:latin typeface="Montserrat" pitchFamily="2" charset="0"/>
                        <a:ea typeface="Arial" panose="020B0604020202020204" pitchFamily="34" charset="0"/>
                        <a:cs typeface="Times New Roman" panose="02020603050405020304" pitchFamily="18" charset="0"/>
                      </a:endParaRPr>
                    </a:p>
                  </a:txBody>
                  <a:tcPr marL="68580" marR="68580" marT="36000" marB="36000"/>
                </a:tc>
                <a:extLst>
                  <a:ext uri="{0D108BD9-81ED-4DB2-BD59-A6C34878D82A}">
                    <a16:rowId xmlns:a16="http://schemas.microsoft.com/office/drawing/2014/main" val="3985124407"/>
                  </a:ext>
                </a:extLst>
              </a:tr>
              <a:tr h="0">
                <a:tc>
                  <a:txBody>
                    <a:bodyPr/>
                    <a:lstStyle/>
                    <a:p>
                      <a:pPr algn="ctr">
                        <a:lnSpc>
                          <a:spcPct val="150000"/>
                        </a:lnSpc>
                        <a:spcAft>
                          <a:spcPts val="800"/>
                        </a:spcAft>
                        <a:buNone/>
                      </a:pPr>
                      <a:r>
                        <a:rPr lang="vi-VN" sz="1400">
                          <a:effectLst/>
                        </a:rPr>
                        <a:t>PCCC</a:t>
                      </a:r>
                      <a:endParaRPr lang="vi-VN" sz="1400">
                        <a:effectLst/>
                        <a:latin typeface="Montserrat" pitchFamily="2" charset="0"/>
                        <a:ea typeface="Arial" panose="020B0604020202020204" pitchFamily="34" charset="0"/>
                        <a:cs typeface="Times New Roman" panose="02020603050405020304" pitchFamily="18" charset="0"/>
                      </a:endParaRPr>
                    </a:p>
                  </a:txBody>
                  <a:tcPr marL="68580" marR="68580" marT="36000" marB="36000"/>
                </a:tc>
                <a:tc>
                  <a:txBody>
                    <a:bodyPr/>
                    <a:lstStyle/>
                    <a:p>
                      <a:pPr algn="just">
                        <a:lnSpc>
                          <a:spcPct val="150000"/>
                        </a:lnSpc>
                        <a:spcAft>
                          <a:spcPts val="800"/>
                        </a:spcAft>
                        <a:buNone/>
                      </a:pPr>
                      <a:r>
                        <a:rPr lang="vi-VN" sz="1400">
                          <a:effectLst/>
                        </a:rPr>
                        <a:t>Hạ tầng PCCC và CNCH; nâng cao năng lực PCCCR tại các xã có rừng.</a:t>
                      </a:r>
                      <a:endParaRPr lang="vi-VN" sz="1400">
                        <a:effectLst/>
                        <a:latin typeface="Montserrat" pitchFamily="2" charset="0"/>
                        <a:ea typeface="Arial" panose="020B0604020202020204" pitchFamily="34" charset="0"/>
                        <a:cs typeface="Times New Roman" panose="02020603050405020304" pitchFamily="18" charset="0"/>
                      </a:endParaRPr>
                    </a:p>
                  </a:txBody>
                  <a:tcPr marL="68580" marR="68580" marT="36000" marB="36000"/>
                </a:tc>
                <a:extLst>
                  <a:ext uri="{0D108BD9-81ED-4DB2-BD59-A6C34878D82A}">
                    <a16:rowId xmlns:a16="http://schemas.microsoft.com/office/drawing/2014/main" val="1674806166"/>
                  </a:ext>
                </a:extLst>
              </a:tr>
              <a:tr h="0">
                <a:tc>
                  <a:txBody>
                    <a:bodyPr/>
                    <a:lstStyle/>
                    <a:p>
                      <a:pPr algn="ctr">
                        <a:lnSpc>
                          <a:spcPct val="150000"/>
                        </a:lnSpc>
                        <a:spcAft>
                          <a:spcPts val="800"/>
                        </a:spcAft>
                        <a:buNone/>
                      </a:pPr>
                      <a:r>
                        <a:rPr lang="vi-VN" sz="1400">
                          <a:effectLst/>
                        </a:rPr>
                        <a:t>Thiên tai</a:t>
                      </a:r>
                      <a:endParaRPr lang="vi-VN" sz="1400">
                        <a:effectLst/>
                        <a:latin typeface="Montserrat" pitchFamily="2" charset="0"/>
                        <a:ea typeface="Arial" panose="020B0604020202020204" pitchFamily="34" charset="0"/>
                        <a:cs typeface="Times New Roman" panose="02020603050405020304" pitchFamily="18" charset="0"/>
                      </a:endParaRPr>
                    </a:p>
                  </a:txBody>
                  <a:tcPr marL="68580" marR="68580" marT="36000" marB="36000"/>
                </a:tc>
                <a:tc>
                  <a:txBody>
                    <a:bodyPr/>
                    <a:lstStyle/>
                    <a:p>
                      <a:pPr algn="just">
                        <a:lnSpc>
                          <a:spcPct val="150000"/>
                        </a:lnSpc>
                        <a:spcAft>
                          <a:spcPts val="800"/>
                        </a:spcAft>
                        <a:buNone/>
                      </a:pPr>
                      <a:r>
                        <a:rPr lang="vi-VN" sz="1400" dirty="0">
                          <a:effectLst/>
                        </a:rPr>
                        <a:t>Phòng chống lũ; hạn; sạt lở; cháy rừng; thích ứng BĐKH.</a:t>
                      </a:r>
                      <a:endParaRPr lang="vi-VN" sz="1400" dirty="0">
                        <a:effectLst/>
                        <a:latin typeface="Montserrat" pitchFamily="2" charset="0"/>
                        <a:ea typeface="Arial" panose="020B0604020202020204" pitchFamily="34" charset="0"/>
                        <a:cs typeface="Times New Roman" panose="02020603050405020304" pitchFamily="18" charset="0"/>
                      </a:endParaRPr>
                    </a:p>
                  </a:txBody>
                  <a:tcPr marL="68580" marR="68580" marT="36000" marB="36000"/>
                </a:tc>
                <a:extLst>
                  <a:ext uri="{0D108BD9-81ED-4DB2-BD59-A6C34878D82A}">
                    <a16:rowId xmlns:a16="http://schemas.microsoft.com/office/drawing/2014/main" val="1432871571"/>
                  </a:ext>
                </a:extLst>
              </a:tr>
            </a:tbl>
          </a:graphicData>
        </a:graphic>
      </p:graphicFrame>
      <p:sp>
        <p:nvSpPr>
          <p:cNvPr id="13" name="TextBox 12">
            <a:extLst>
              <a:ext uri="{FF2B5EF4-FFF2-40B4-BE49-F238E27FC236}">
                <a16:creationId xmlns:a16="http://schemas.microsoft.com/office/drawing/2014/main" id="{91536855-2AFC-461F-BBBA-A7BBF9861A5B}"/>
              </a:ext>
            </a:extLst>
          </p:cNvPr>
          <p:cNvSpPr txBox="1"/>
          <p:nvPr/>
        </p:nvSpPr>
        <p:spPr>
          <a:xfrm>
            <a:off x="904072" y="3665575"/>
            <a:ext cx="13627853" cy="33855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spAutoFit/>
          </a:bodyPr>
          <a:lstStyle>
            <a:defPPr>
              <a:defRPr lang="en-US"/>
            </a:defPPr>
            <a:lvl1pPr>
              <a:defRPr sz="1600" b="1">
                <a:solidFill>
                  <a:schemeClr val="tx1">
                    <a:lumMod val="65000"/>
                    <a:lumOff val="35000"/>
                  </a:schemeClr>
                </a:solidFill>
                <a:latin typeface="Montserrat Medium"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900113" indent="-900113" algn="just"/>
            <a:r>
              <a:rPr lang="vi-VN" dirty="0">
                <a:latin typeface="+mn-lt"/>
              </a:rPr>
              <a:t>BẢNG 5. TỔNG HỢP CÁC ĐỊNH HƯỚNG, CÔNG TRÌNH VÀ DỰ ÁN THEO QUY HOẠCH TỈNH HÀ TĨNH TÁC ĐỘNG ĐẾN 06 XÃ</a:t>
            </a:r>
          </a:p>
        </p:txBody>
      </p:sp>
      <p:pic>
        <p:nvPicPr>
          <p:cNvPr id="14" name="Picture 13">
            <a:extLst>
              <a:ext uri="{FF2B5EF4-FFF2-40B4-BE49-F238E27FC236}">
                <a16:creationId xmlns:a16="http://schemas.microsoft.com/office/drawing/2014/main" id="{87A3D320-AA04-4A29-80BC-4CF3B5B172D5}"/>
              </a:ext>
            </a:extLst>
          </p:cNvPr>
          <p:cNvPicPr>
            <a:picLocks noChangeAspect="1"/>
          </p:cNvPicPr>
          <p:nvPr/>
        </p:nvPicPr>
        <p:blipFill>
          <a:blip r:embed="rId2"/>
          <a:srcRect t="10953"/>
          <a:stretch>
            <a:fillRect/>
          </a:stretch>
        </p:blipFill>
        <p:spPr>
          <a:xfrm>
            <a:off x="745588" y="4005046"/>
            <a:ext cx="14123963" cy="6132754"/>
          </a:xfrm>
          <a:prstGeom prst="rect">
            <a:avLst/>
          </a:prstGeom>
        </p:spPr>
      </p:pic>
      <p:sp>
        <p:nvSpPr>
          <p:cNvPr id="15" name="Title 1">
            <a:extLst>
              <a:ext uri="{FF2B5EF4-FFF2-40B4-BE49-F238E27FC236}">
                <a16:creationId xmlns:a16="http://schemas.microsoft.com/office/drawing/2014/main" id="{4880B54D-DF1B-43B1-921E-3E78D44AC181}"/>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2| ẢNH HƯỞNG CỦA QUY HOẠCH CẤP TRÊN</a:t>
            </a:r>
          </a:p>
          <a:p>
            <a:pPr marL="688975" algn="l"/>
            <a:endParaRPr lang="en-US" sz="1800" dirty="0"/>
          </a:p>
        </p:txBody>
      </p:sp>
    </p:spTree>
    <p:extLst>
      <p:ext uri="{BB962C8B-B14F-4D97-AF65-F5344CB8AC3E}">
        <p14:creationId xmlns:p14="http://schemas.microsoft.com/office/powerpoint/2010/main" val="1172085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Một</a:t>
            </a:r>
            <a:r>
              <a:rPr lang="en-US" sz="1800" dirty="0">
                <a:solidFill>
                  <a:schemeClr val="bg2">
                    <a:lumMod val="50000"/>
                  </a:schemeClr>
                </a:solidFill>
              </a:rPr>
              <a:t> </a:t>
            </a:r>
            <a:r>
              <a:rPr lang="en-US" sz="1800" dirty="0" err="1">
                <a:solidFill>
                  <a:schemeClr val="bg2">
                    <a:lumMod val="50000"/>
                  </a:schemeClr>
                </a:solidFill>
              </a:rPr>
              <a:t>số</a:t>
            </a:r>
            <a:r>
              <a:rPr lang="en-US" sz="1800" dirty="0">
                <a:solidFill>
                  <a:schemeClr val="bg2">
                    <a:lumMod val="50000"/>
                  </a:schemeClr>
                </a:solidFill>
              </a:rPr>
              <a:t> </a:t>
            </a:r>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của</a:t>
            </a:r>
            <a:r>
              <a:rPr lang="en-US" sz="1800" dirty="0">
                <a:solidFill>
                  <a:schemeClr val="bg2">
                    <a:lumMod val="50000"/>
                  </a:schemeClr>
                </a:solidFill>
              </a:rPr>
              <a:t> </a:t>
            </a:r>
            <a:r>
              <a:rPr lang="vi-VN" sz="1800" dirty="0">
                <a:solidFill>
                  <a:schemeClr val="bg2">
                    <a:lumMod val="50000"/>
                  </a:schemeClr>
                </a:solidFill>
              </a:rPr>
              <a:t>Đề án phát triển nông nghiệp hữu cơ tỉnh Hà Tĩnh giai đoạn 2024-2030</a:t>
            </a:r>
            <a:endParaRPr lang="en-US" sz="1800" dirty="0">
              <a:solidFill>
                <a:schemeClr val="bg2">
                  <a:lumMod val="50000"/>
                </a:schemeClr>
              </a:solidFill>
            </a:endParaRPr>
          </a:p>
        </p:txBody>
      </p:sp>
      <p:pic>
        <p:nvPicPr>
          <p:cNvPr id="12" name="Picture 11">
            <a:extLst>
              <a:ext uri="{FF2B5EF4-FFF2-40B4-BE49-F238E27FC236}">
                <a16:creationId xmlns:a16="http://schemas.microsoft.com/office/drawing/2014/main" id="{762DF8FC-53EE-4EEF-A50F-8ADE929DF5C5}"/>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66000"/>
                    </a14:imgEffect>
                  </a14:imgLayer>
                </a14:imgProps>
              </a:ext>
            </a:extLst>
          </a:blip>
          <a:srcRect t="14428"/>
          <a:stretch/>
        </p:blipFill>
        <p:spPr>
          <a:xfrm>
            <a:off x="801858" y="1539835"/>
            <a:ext cx="14001493" cy="7512148"/>
          </a:xfrm>
          <a:prstGeom prst="rect">
            <a:avLst/>
          </a:prstGeom>
        </p:spPr>
      </p:pic>
      <p:pic>
        <p:nvPicPr>
          <p:cNvPr id="13" name="Picture 12">
            <a:extLst>
              <a:ext uri="{FF2B5EF4-FFF2-40B4-BE49-F238E27FC236}">
                <a16:creationId xmlns:a16="http://schemas.microsoft.com/office/drawing/2014/main" id="{FB709FBF-ACB5-440D-9831-3261AE13FED0}"/>
              </a:ext>
            </a:extLst>
          </p:cNvPr>
          <p:cNvPicPr>
            <a:picLocks noChangeAspect="1"/>
          </p:cNvPicPr>
          <p:nvPr/>
        </p:nvPicPr>
        <p:blipFill>
          <a:blip r:embed="rId4">
            <a:duotone>
              <a:schemeClr val="accent3">
                <a:shade val="45000"/>
                <a:satMod val="135000"/>
              </a:schemeClr>
              <a:prstClr val="white"/>
            </a:duotone>
          </a:blip>
          <a:stretch>
            <a:fillRect/>
          </a:stretch>
        </p:blipFill>
        <p:spPr>
          <a:xfrm>
            <a:off x="5673264" y="2271356"/>
            <a:ext cx="4199232" cy="3938954"/>
          </a:xfrm>
          <a:prstGeom prst="ellipse">
            <a:avLst/>
          </a:prstGeom>
          <a:ln>
            <a:noFill/>
          </a:ln>
          <a:effectLst>
            <a:softEdge rad="112500"/>
          </a:effectLst>
        </p:spPr>
      </p:pic>
      <p:sp>
        <p:nvSpPr>
          <p:cNvPr id="14" name="Title 1">
            <a:extLst>
              <a:ext uri="{FF2B5EF4-FFF2-40B4-BE49-F238E27FC236}">
                <a16:creationId xmlns:a16="http://schemas.microsoft.com/office/drawing/2014/main" id="{307D5288-EE50-4806-888A-6F23D82FE4DC}"/>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2| ẢNH HƯỞNG CỦA QUY HOẠCH CẤP TRÊN</a:t>
            </a:r>
          </a:p>
          <a:p>
            <a:pPr marL="688975" algn="l"/>
            <a:endParaRPr lang="en-US" sz="1800" dirty="0"/>
          </a:p>
        </p:txBody>
      </p:sp>
    </p:spTree>
    <p:extLst>
      <p:ext uri="{BB962C8B-B14F-4D97-AF65-F5344CB8AC3E}">
        <p14:creationId xmlns:p14="http://schemas.microsoft.com/office/powerpoint/2010/main" val="2776507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41A42F-F506-43DB-B1B0-29056B3695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7836" y="1276350"/>
            <a:ext cx="14091024" cy="8591549"/>
          </a:xfrm>
          <a:prstGeom prst="rect">
            <a:avLst/>
          </a:prstGeom>
        </p:spPr>
      </p:pic>
      <p:cxnSp>
        <p:nvCxnSpPr>
          <p:cNvPr id="5" name="Straight Connector 4">
            <a:extLst>
              <a:ext uri="{FF2B5EF4-FFF2-40B4-BE49-F238E27FC236}">
                <a16:creationId xmlns:a16="http://schemas.microsoft.com/office/drawing/2014/main" id="{C3991BFD-A4AE-4FD1-AB57-B690503F91A1}"/>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5A49DA0F-3B92-4AC3-B13F-6ABD56CF2928}"/>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Khái</a:t>
            </a:r>
            <a:r>
              <a:rPr lang="en-US" sz="1800" dirty="0">
                <a:solidFill>
                  <a:schemeClr val="bg2">
                    <a:lumMod val="50000"/>
                  </a:schemeClr>
                </a:solidFill>
              </a:rPr>
              <a:t> </a:t>
            </a:r>
            <a:r>
              <a:rPr lang="en-US" sz="1800" dirty="0" err="1">
                <a:solidFill>
                  <a:schemeClr val="bg2">
                    <a:lumMod val="50000"/>
                  </a:schemeClr>
                </a:solidFill>
              </a:rPr>
              <a:t>quát</a:t>
            </a:r>
            <a:r>
              <a:rPr lang="en-US" sz="1800" dirty="0">
                <a:solidFill>
                  <a:schemeClr val="bg2">
                    <a:lumMod val="50000"/>
                  </a:schemeClr>
                </a:solidFill>
              </a:rPr>
              <a:t> </a:t>
            </a:r>
            <a:r>
              <a:rPr lang="en-US" sz="1800" dirty="0" err="1">
                <a:solidFill>
                  <a:schemeClr val="bg2">
                    <a:lumMod val="50000"/>
                  </a:schemeClr>
                </a:solidFill>
              </a:rPr>
              <a:t>tính</a:t>
            </a:r>
            <a:r>
              <a:rPr lang="en-US" sz="1800" dirty="0">
                <a:solidFill>
                  <a:schemeClr val="bg2">
                    <a:lumMod val="50000"/>
                  </a:schemeClr>
                </a:solidFill>
              </a:rPr>
              <a:t> </a:t>
            </a:r>
            <a:r>
              <a:rPr lang="en-US" sz="1800" dirty="0" err="1">
                <a:solidFill>
                  <a:schemeClr val="bg2">
                    <a:lumMod val="50000"/>
                  </a:schemeClr>
                </a:solidFill>
              </a:rPr>
              <a:t>chất</a:t>
            </a:r>
            <a:r>
              <a:rPr lang="en-US" sz="1800" dirty="0">
                <a:solidFill>
                  <a:schemeClr val="bg2">
                    <a:lumMod val="50000"/>
                  </a:schemeClr>
                </a:solidFill>
              </a:rPr>
              <a:t>, </a:t>
            </a:r>
            <a:r>
              <a:rPr lang="en-US" sz="1800" dirty="0" err="1">
                <a:solidFill>
                  <a:schemeClr val="bg2">
                    <a:lumMod val="50000"/>
                  </a:schemeClr>
                </a:solidFill>
              </a:rPr>
              <a:t>chức</a:t>
            </a:r>
            <a:r>
              <a:rPr lang="en-US" sz="1800" dirty="0">
                <a:solidFill>
                  <a:schemeClr val="bg2">
                    <a:lumMod val="50000"/>
                  </a:schemeClr>
                </a:solidFill>
              </a:rPr>
              <a:t> </a:t>
            </a:r>
            <a:r>
              <a:rPr lang="en-US" sz="1800" dirty="0" err="1">
                <a:solidFill>
                  <a:schemeClr val="bg2">
                    <a:lumMod val="50000"/>
                  </a:schemeClr>
                </a:solidFill>
              </a:rPr>
              <a:t>năng</a:t>
            </a:r>
            <a:r>
              <a:rPr lang="en-US" sz="1800" dirty="0">
                <a:solidFill>
                  <a:schemeClr val="bg2">
                    <a:lumMod val="50000"/>
                  </a:schemeClr>
                </a:solidFill>
              </a:rPr>
              <a:t>, </a:t>
            </a:r>
            <a:r>
              <a:rPr lang="en-US" sz="1800" dirty="0" err="1">
                <a:solidFill>
                  <a:schemeClr val="bg2">
                    <a:lumMod val="50000"/>
                  </a:schemeClr>
                </a:solidFill>
              </a:rPr>
              <a:t>động</a:t>
            </a:r>
            <a:r>
              <a:rPr lang="en-US" sz="1800" dirty="0">
                <a:solidFill>
                  <a:schemeClr val="bg2">
                    <a:lumMod val="50000"/>
                  </a:schemeClr>
                </a:solidFill>
              </a:rPr>
              <a:t> </a:t>
            </a:r>
            <a:r>
              <a:rPr lang="en-US" sz="1800" dirty="0" err="1">
                <a:solidFill>
                  <a:schemeClr val="bg2">
                    <a:lumMod val="50000"/>
                  </a:schemeClr>
                </a:solidFill>
              </a:rPr>
              <a:t>lực</a:t>
            </a:r>
            <a:r>
              <a:rPr lang="en-US" sz="1800" dirty="0">
                <a:solidFill>
                  <a:schemeClr val="bg2">
                    <a:lumMod val="50000"/>
                  </a:schemeClr>
                </a:solidFill>
              </a:rPr>
              <a:t> </a:t>
            </a:r>
            <a:r>
              <a:rPr lang="en-US" sz="1800" dirty="0" err="1">
                <a:solidFill>
                  <a:schemeClr val="bg2">
                    <a:lumMod val="50000"/>
                  </a:schemeClr>
                </a:solidFill>
              </a:rPr>
              <a:t>phát</a:t>
            </a:r>
            <a:r>
              <a:rPr lang="en-US" sz="1800" dirty="0">
                <a:solidFill>
                  <a:schemeClr val="bg2">
                    <a:lumMod val="50000"/>
                  </a:schemeClr>
                </a:solidFill>
              </a:rPr>
              <a:t> </a:t>
            </a:r>
            <a:r>
              <a:rPr lang="en-US" sz="1800" dirty="0" err="1">
                <a:solidFill>
                  <a:schemeClr val="bg2">
                    <a:lumMod val="50000"/>
                  </a:schemeClr>
                </a:solidFill>
              </a:rPr>
              <a:t>triển</a:t>
            </a:r>
            <a:r>
              <a:rPr lang="en-US" sz="1800" dirty="0">
                <a:solidFill>
                  <a:schemeClr val="bg2">
                    <a:lumMod val="50000"/>
                  </a:schemeClr>
                </a:solidFill>
              </a:rPr>
              <a:t> </a:t>
            </a:r>
            <a:r>
              <a:rPr lang="en-US" sz="1800" dirty="0" err="1">
                <a:solidFill>
                  <a:schemeClr val="bg2">
                    <a:lumMod val="50000"/>
                  </a:schemeClr>
                </a:solidFill>
              </a:rPr>
              <a:t>các</a:t>
            </a:r>
            <a:r>
              <a:rPr lang="en-US" sz="1800" dirty="0">
                <a:solidFill>
                  <a:schemeClr val="bg2">
                    <a:lumMod val="50000"/>
                  </a:schemeClr>
                </a:solidFill>
              </a:rPr>
              <a:t> </a:t>
            </a:r>
            <a:r>
              <a:rPr lang="en-US" sz="1800" dirty="0" err="1">
                <a:solidFill>
                  <a:schemeClr val="bg2">
                    <a:lumMod val="50000"/>
                  </a:schemeClr>
                </a:solidFill>
              </a:rPr>
              <a:t>xã</a:t>
            </a:r>
            <a:endParaRPr lang="en-US" sz="1800" dirty="0">
              <a:solidFill>
                <a:schemeClr val="bg2">
                  <a:lumMod val="50000"/>
                </a:schemeClr>
              </a:solidFill>
            </a:endParaRPr>
          </a:p>
        </p:txBody>
      </p:sp>
      <p:sp>
        <p:nvSpPr>
          <p:cNvPr id="7" name="Title 1">
            <a:extLst>
              <a:ext uri="{FF2B5EF4-FFF2-40B4-BE49-F238E27FC236}">
                <a16:creationId xmlns:a16="http://schemas.microsoft.com/office/drawing/2014/main" id="{FECCFC56-0429-4F4E-B5EA-52EEF95D1922}"/>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2| ẢNH HƯỞNG CỦA QUY HOẠCH CẤP TRÊN</a:t>
            </a:r>
          </a:p>
          <a:p>
            <a:pPr marL="688975" algn="l"/>
            <a:endParaRPr lang="en-US" sz="1800" dirty="0"/>
          </a:p>
        </p:txBody>
      </p:sp>
      <p:sp>
        <p:nvSpPr>
          <p:cNvPr id="2" name="Rectangle 1">
            <a:extLst>
              <a:ext uri="{FF2B5EF4-FFF2-40B4-BE49-F238E27FC236}">
                <a16:creationId xmlns:a16="http://schemas.microsoft.com/office/drawing/2014/main" id="{EB67A21C-F5BA-5AA8-CC7B-0B77DF0377D7}"/>
              </a:ext>
            </a:extLst>
          </p:cNvPr>
          <p:cNvSpPr/>
          <p:nvPr/>
        </p:nvSpPr>
        <p:spPr>
          <a:xfrm>
            <a:off x="8515447" y="1261360"/>
            <a:ext cx="2173574" cy="4884607"/>
          </a:xfrm>
          <a:prstGeom prst="rect">
            <a:avLst/>
          </a:prstGeom>
          <a:noFill/>
          <a:ln w="508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12793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8798415-E0B7-4612-8496-801180715E2F}"/>
              </a:ext>
            </a:extLst>
          </p:cNvPr>
          <p:cNvPicPr>
            <a:picLocks noChangeAspect="1"/>
          </p:cNvPicPr>
          <p:nvPr/>
        </p:nvPicPr>
        <p:blipFill>
          <a:blip r:embed="rId2">
            <a:grayscl/>
            <a:alphaModFix amt="35000"/>
            <a:extLst>
              <a:ext uri="{28A0092B-C50C-407E-A947-70E740481C1C}">
                <a14:useLocalDpi xmlns:a14="http://schemas.microsoft.com/office/drawing/2010/main" val="0"/>
              </a:ext>
            </a:extLst>
          </a:blip>
          <a:stretch>
            <a:fillRect/>
          </a:stretch>
        </p:blipFill>
        <p:spPr>
          <a:xfrm>
            <a:off x="0" y="0"/>
            <a:ext cx="15087600" cy="10698163"/>
          </a:xfrm>
          <a:prstGeom prst="rect">
            <a:avLst/>
          </a:prstGeom>
        </p:spPr>
      </p:pic>
      <p:sp>
        <p:nvSpPr>
          <p:cNvPr id="25" name="Title 1"/>
          <p:cNvSpPr txBox="1">
            <a:spLocks/>
          </p:cNvSpPr>
          <p:nvPr/>
        </p:nvSpPr>
        <p:spPr>
          <a:xfrm>
            <a:off x="0" y="5007362"/>
            <a:ext cx="15087600" cy="586724"/>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spTree>
    <p:extLst>
      <p:ext uri="{BB962C8B-B14F-4D97-AF65-F5344CB8AC3E}">
        <p14:creationId xmlns:p14="http://schemas.microsoft.com/office/powerpoint/2010/main" val="1342604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66BFD3-8DF3-4454-8FEC-BB8855CE7546}"/>
              </a:ext>
            </a:extLst>
          </p:cNvPr>
          <p:cNvPicPr>
            <a:picLocks noChangeAspect="1"/>
          </p:cNvPicPr>
          <p:nvPr/>
        </p:nvPicPr>
        <p:blipFill rotWithShape="1">
          <a:blip r:embed="rId2" cstate="print">
            <a:alphaModFix amt="70000"/>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l="2930" t="7758" r="2677" b="6769"/>
          <a:stretch/>
        </p:blipFill>
        <p:spPr>
          <a:xfrm>
            <a:off x="844062" y="734044"/>
            <a:ext cx="13856678" cy="9695200"/>
          </a:xfrm>
          <a:prstGeom prst="rect">
            <a:avLst/>
          </a:prstGeom>
        </p:spPr>
      </p:pic>
      <p:sp>
        <p:nvSpPr>
          <p:cNvPr id="17" name="Oval 16">
            <a:extLst>
              <a:ext uri="{FF2B5EF4-FFF2-40B4-BE49-F238E27FC236}">
                <a16:creationId xmlns:a16="http://schemas.microsoft.com/office/drawing/2014/main" id="{3E1753C2-1320-41E8-81BF-A612B507118C}"/>
              </a:ext>
            </a:extLst>
          </p:cNvPr>
          <p:cNvSpPr/>
          <p:nvPr/>
        </p:nvSpPr>
        <p:spPr>
          <a:xfrm>
            <a:off x="999398" y="1079559"/>
            <a:ext cx="337627" cy="339085"/>
          </a:xfrm>
          <a:prstGeom prst="ellipse">
            <a:avLst/>
          </a:prstGeom>
          <a:noFill/>
          <a:ln w="127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1" name="Oval 10">
            <a:extLst>
              <a:ext uri="{FF2B5EF4-FFF2-40B4-BE49-F238E27FC236}">
                <a16:creationId xmlns:a16="http://schemas.microsoft.com/office/drawing/2014/main" id="{085DE55C-AA81-4601-8C02-DC199EF72574}"/>
              </a:ext>
            </a:extLst>
          </p:cNvPr>
          <p:cNvSpPr/>
          <p:nvPr/>
        </p:nvSpPr>
        <p:spPr>
          <a:xfrm>
            <a:off x="1080185" y="1169660"/>
            <a:ext cx="158884" cy="158884"/>
          </a:xfrm>
          <a:prstGeom prst="ellipse">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2" name="Freeform 3">
            <a:extLst>
              <a:ext uri="{FF2B5EF4-FFF2-40B4-BE49-F238E27FC236}">
                <a16:creationId xmlns:a16="http://schemas.microsoft.com/office/drawing/2014/main" id="{6D749E62-F974-C66B-D035-398652C3D8A5}"/>
              </a:ext>
            </a:extLst>
          </p:cNvPr>
          <p:cNvSpPr/>
          <p:nvPr/>
        </p:nvSpPr>
        <p:spPr>
          <a:xfrm>
            <a:off x="2953062" y="3537679"/>
            <a:ext cx="3162925" cy="1736452"/>
          </a:xfrm>
          <a:custGeom>
            <a:avLst/>
            <a:gdLst>
              <a:gd name="connsiteX0" fmla="*/ 423582 w 4034118"/>
              <a:gd name="connsiteY0" fmla="*/ 94130 h 2057400"/>
              <a:gd name="connsiteX1" fmla="*/ 356347 w 4034118"/>
              <a:gd name="connsiteY1" fmla="*/ 168089 h 2057400"/>
              <a:gd name="connsiteX2" fmla="*/ 255494 w 4034118"/>
              <a:gd name="connsiteY2" fmla="*/ 242047 h 2057400"/>
              <a:gd name="connsiteX3" fmla="*/ 168088 w 4034118"/>
              <a:gd name="connsiteY3" fmla="*/ 282389 h 2057400"/>
              <a:gd name="connsiteX4" fmla="*/ 188259 w 4034118"/>
              <a:gd name="connsiteY4" fmla="*/ 376518 h 2057400"/>
              <a:gd name="connsiteX5" fmla="*/ 174812 w 4034118"/>
              <a:gd name="connsiteY5" fmla="*/ 517712 h 2057400"/>
              <a:gd name="connsiteX6" fmla="*/ 242047 w 4034118"/>
              <a:gd name="connsiteY6" fmla="*/ 584947 h 2057400"/>
              <a:gd name="connsiteX7" fmla="*/ 141194 w 4034118"/>
              <a:gd name="connsiteY7" fmla="*/ 625289 h 2057400"/>
              <a:gd name="connsiteX8" fmla="*/ 127747 w 4034118"/>
              <a:gd name="connsiteY8" fmla="*/ 679077 h 2057400"/>
              <a:gd name="connsiteX9" fmla="*/ 147918 w 4034118"/>
              <a:gd name="connsiteY9" fmla="*/ 732865 h 2057400"/>
              <a:gd name="connsiteX10" fmla="*/ 94130 w 4034118"/>
              <a:gd name="connsiteY10" fmla="*/ 793377 h 2057400"/>
              <a:gd name="connsiteX11" fmla="*/ 26894 w 4034118"/>
              <a:gd name="connsiteY11" fmla="*/ 806824 h 2057400"/>
              <a:gd name="connsiteX12" fmla="*/ 0 w 4034118"/>
              <a:gd name="connsiteY12" fmla="*/ 900953 h 2057400"/>
              <a:gd name="connsiteX13" fmla="*/ 53788 w 4034118"/>
              <a:gd name="connsiteY13" fmla="*/ 968189 h 2057400"/>
              <a:gd name="connsiteX14" fmla="*/ 20171 w 4034118"/>
              <a:gd name="connsiteY14" fmla="*/ 1008530 h 2057400"/>
              <a:gd name="connsiteX15" fmla="*/ 121024 w 4034118"/>
              <a:gd name="connsiteY15" fmla="*/ 988359 h 2057400"/>
              <a:gd name="connsiteX16" fmla="*/ 248771 w 4034118"/>
              <a:gd name="connsiteY16" fmla="*/ 995083 h 2057400"/>
              <a:gd name="connsiteX17" fmla="*/ 410135 w 4034118"/>
              <a:gd name="connsiteY17" fmla="*/ 934571 h 2057400"/>
              <a:gd name="connsiteX18" fmla="*/ 484094 w 4034118"/>
              <a:gd name="connsiteY18" fmla="*/ 968189 h 2057400"/>
              <a:gd name="connsiteX19" fmla="*/ 558053 w 4034118"/>
              <a:gd name="connsiteY19" fmla="*/ 927847 h 2057400"/>
              <a:gd name="connsiteX20" fmla="*/ 632012 w 4034118"/>
              <a:gd name="connsiteY20" fmla="*/ 927847 h 2057400"/>
              <a:gd name="connsiteX21" fmla="*/ 705971 w 4034118"/>
              <a:gd name="connsiteY21" fmla="*/ 894230 h 2057400"/>
              <a:gd name="connsiteX22" fmla="*/ 853888 w 4034118"/>
              <a:gd name="connsiteY22" fmla="*/ 934571 h 2057400"/>
              <a:gd name="connsiteX23" fmla="*/ 907677 w 4034118"/>
              <a:gd name="connsiteY23" fmla="*/ 921124 h 2057400"/>
              <a:gd name="connsiteX24" fmla="*/ 988359 w 4034118"/>
              <a:gd name="connsiteY24" fmla="*/ 860612 h 2057400"/>
              <a:gd name="connsiteX25" fmla="*/ 1062318 w 4034118"/>
              <a:gd name="connsiteY25" fmla="*/ 840442 h 2057400"/>
              <a:gd name="connsiteX26" fmla="*/ 1095935 w 4034118"/>
              <a:gd name="connsiteY26" fmla="*/ 907677 h 2057400"/>
              <a:gd name="connsiteX27" fmla="*/ 1163171 w 4034118"/>
              <a:gd name="connsiteY27" fmla="*/ 921124 h 2057400"/>
              <a:gd name="connsiteX28" fmla="*/ 1183341 w 4034118"/>
              <a:gd name="connsiteY28" fmla="*/ 880783 h 2057400"/>
              <a:gd name="connsiteX29" fmla="*/ 1216959 w 4034118"/>
              <a:gd name="connsiteY29" fmla="*/ 880783 h 2057400"/>
              <a:gd name="connsiteX30" fmla="*/ 1243853 w 4034118"/>
              <a:gd name="connsiteY30" fmla="*/ 907677 h 2057400"/>
              <a:gd name="connsiteX31" fmla="*/ 1290918 w 4034118"/>
              <a:gd name="connsiteY31" fmla="*/ 974912 h 2057400"/>
              <a:gd name="connsiteX32" fmla="*/ 1331259 w 4034118"/>
              <a:gd name="connsiteY32" fmla="*/ 974912 h 2057400"/>
              <a:gd name="connsiteX33" fmla="*/ 1411941 w 4034118"/>
              <a:gd name="connsiteY33" fmla="*/ 995083 h 2057400"/>
              <a:gd name="connsiteX34" fmla="*/ 1499347 w 4034118"/>
              <a:gd name="connsiteY34" fmla="*/ 1069042 h 2057400"/>
              <a:gd name="connsiteX35" fmla="*/ 1606924 w 4034118"/>
              <a:gd name="connsiteY35" fmla="*/ 1102659 h 2057400"/>
              <a:gd name="connsiteX36" fmla="*/ 1687606 w 4034118"/>
              <a:gd name="connsiteY36" fmla="*/ 1089212 h 2057400"/>
              <a:gd name="connsiteX37" fmla="*/ 1754841 w 4034118"/>
              <a:gd name="connsiteY37" fmla="*/ 1089212 h 2057400"/>
              <a:gd name="connsiteX38" fmla="*/ 1862418 w 4034118"/>
              <a:gd name="connsiteY38" fmla="*/ 1028700 h 2057400"/>
              <a:gd name="connsiteX39" fmla="*/ 1916206 w 4034118"/>
              <a:gd name="connsiteY39" fmla="*/ 1069042 h 2057400"/>
              <a:gd name="connsiteX40" fmla="*/ 1949824 w 4034118"/>
              <a:gd name="connsiteY40" fmla="*/ 1116106 h 2057400"/>
              <a:gd name="connsiteX41" fmla="*/ 2010335 w 4034118"/>
              <a:gd name="connsiteY41" fmla="*/ 1176618 h 2057400"/>
              <a:gd name="connsiteX42" fmla="*/ 2104465 w 4034118"/>
              <a:gd name="connsiteY42" fmla="*/ 1048871 h 2057400"/>
              <a:gd name="connsiteX43" fmla="*/ 2178424 w 4034118"/>
              <a:gd name="connsiteY43" fmla="*/ 1082489 h 2057400"/>
              <a:gd name="connsiteX44" fmla="*/ 2252382 w 4034118"/>
              <a:gd name="connsiteY44" fmla="*/ 1149724 h 2057400"/>
              <a:gd name="connsiteX45" fmla="*/ 2245659 w 4034118"/>
              <a:gd name="connsiteY45" fmla="*/ 1203512 h 2057400"/>
              <a:gd name="connsiteX46" fmla="*/ 2205318 w 4034118"/>
              <a:gd name="connsiteY46" fmla="*/ 1243853 h 2057400"/>
              <a:gd name="connsiteX47" fmla="*/ 2185147 w 4034118"/>
              <a:gd name="connsiteY47" fmla="*/ 1311089 h 2057400"/>
              <a:gd name="connsiteX48" fmla="*/ 2185147 w 4034118"/>
              <a:gd name="connsiteY48" fmla="*/ 1311089 h 2057400"/>
              <a:gd name="connsiteX49" fmla="*/ 2158253 w 4034118"/>
              <a:gd name="connsiteY49" fmla="*/ 1364877 h 2057400"/>
              <a:gd name="connsiteX50" fmla="*/ 2185147 w 4034118"/>
              <a:gd name="connsiteY50" fmla="*/ 1425389 h 2057400"/>
              <a:gd name="connsiteX51" fmla="*/ 2252382 w 4034118"/>
              <a:gd name="connsiteY51" fmla="*/ 1472453 h 2057400"/>
              <a:gd name="connsiteX52" fmla="*/ 2353235 w 4034118"/>
              <a:gd name="connsiteY52" fmla="*/ 1438836 h 2057400"/>
              <a:gd name="connsiteX53" fmla="*/ 2359959 w 4034118"/>
              <a:gd name="connsiteY53" fmla="*/ 1499347 h 2057400"/>
              <a:gd name="connsiteX54" fmla="*/ 2407024 w 4034118"/>
              <a:gd name="connsiteY54" fmla="*/ 1553136 h 2057400"/>
              <a:gd name="connsiteX55" fmla="*/ 2521324 w 4034118"/>
              <a:gd name="connsiteY55" fmla="*/ 1593477 h 2057400"/>
              <a:gd name="connsiteX56" fmla="*/ 2568388 w 4034118"/>
              <a:gd name="connsiteY56" fmla="*/ 1660712 h 2057400"/>
              <a:gd name="connsiteX57" fmla="*/ 2568388 w 4034118"/>
              <a:gd name="connsiteY57" fmla="*/ 1660712 h 2057400"/>
              <a:gd name="connsiteX58" fmla="*/ 2568388 w 4034118"/>
              <a:gd name="connsiteY58" fmla="*/ 1714500 h 2057400"/>
              <a:gd name="connsiteX59" fmla="*/ 2622177 w 4034118"/>
              <a:gd name="connsiteY59" fmla="*/ 1788459 h 2057400"/>
              <a:gd name="connsiteX60" fmla="*/ 2655794 w 4034118"/>
              <a:gd name="connsiteY60" fmla="*/ 1775012 h 2057400"/>
              <a:gd name="connsiteX61" fmla="*/ 2723030 w 4034118"/>
              <a:gd name="connsiteY61" fmla="*/ 1788459 h 2057400"/>
              <a:gd name="connsiteX62" fmla="*/ 2776818 w 4034118"/>
              <a:gd name="connsiteY62" fmla="*/ 1707777 h 2057400"/>
              <a:gd name="connsiteX63" fmla="*/ 2951630 w 4034118"/>
              <a:gd name="connsiteY63" fmla="*/ 1848971 h 2057400"/>
              <a:gd name="connsiteX64" fmla="*/ 3045759 w 4034118"/>
              <a:gd name="connsiteY64" fmla="*/ 1848971 h 2057400"/>
              <a:gd name="connsiteX65" fmla="*/ 3099547 w 4034118"/>
              <a:gd name="connsiteY65" fmla="*/ 1848971 h 2057400"/>
              <a:gd name="connsiteX66" fmla="*/ 3227294 w 4034118"/>
              <a:gd name="connsiteY66" fmla="*/ 1936377 h 2057400"/>
              <a:gd name="connsiteX67" fmla="*/ 3274359 w 4034118"/>
              <a:gd name="connsiteY67" fmla="*/ 1976718 h 2057400"/>
              <a:gd name="connsiteX68" fmla="*/ 3375212 w 4034118"/>
              <a:gd name="connsiteY68" fmla="*/ 2057400 h 2057400"/>
              <a:gd name="connsiteX69" fmla="*/ 3435724 w 4034118"/>
              <a:gd name="connsiteY69" fmla="*/ 1949824 h 2057400"/>
              <a:gd name="connsiteX70" fmla="*/ 3341594 w 4034118"/>
              <a:gd name="connsiteY70" fmla="*/ 1842247 h 2057400"/>
              <a:gd name="connsiteX71" fmla="*/ 3415553 w 4034118"/>
              <a:gd name="connsiteY71" fmla="*/ 1748118 h 2057400"/>
              <a:gd name="connsiteX72" fmla="*/ 3570194 w 4034118"/>
              <a:gd name="connsiteY72" fmla="*/ 1627094 h 2057400"/>
              <a:gd name="connsiteX73" fmla="*/ 3583641 w 4034118"/>
              <a:gd name="connsiteY73" fmla="*/ 1600200 h 2057400"/>
              <a:gd name="connsiteX74" fmla="*/ 3556747 w 4034118"/>
              <a:gd name="connsiteY74" fmla="*/ 1559859 h 2057400"/>
              <a:gd name="connsiteX75" fmla="*/ 3610535 w 4034118"/>
              <a:gd name="connsiteY75" fmla="*/ 1519518 h 2057400"/>
              <a:gd name="connsiteX76" fmla="*/ 3583641 w 4034118"/>
              <a:gd name="connsiteY76" fmla="*/ 1472453 h 2057400"/>
              <a:gd name="connsiteX77" fmla="*/ 3617259 w 4034118"/>
              <a:gd name="connsiteY77" fmla="*/ 1391771 h 2057400"/>
              <a:gd name="connsiteX78" fmla="*/ 3617259 w 4034118"/>
              <a:gd name="connsiteY78" fmla="*/ 1317812 h 2057400"/>
              <a:gd name="connsiteX79" fmla="*/ 3617259 w 4034118"/>
              <a:gd name="connsiteY79" fmla="*/ 1317812 h 2057400"/>
              <a:gd name="connsiteX80" fmla="*/ 3644153 w 4034118"/>
              <a:gd name="connsiteY80" fmla="*/ 1297642 h 2057400"/>
              <a:gd name="connsiteX81" fmla="*/ 3677771 w 4034118"/>
              <a:gd name="connsiteY81" fmla="*/ 1344706 h 2057400"/>
              <a:gd name="connsiteX82" fmla="*/ 3724835 w 4034118"/>
              <a:gd name="connsiteY82" fmla="*/ 1311089 h 2057400"/>
              <a:gd name="connsiteX83" fmla="*/ 3745006 w 4034118"/>
              <a:gd name="connsiteY83" fmla="*/ 1371600 h 2057400"/>
              <a:gd name="connsiteX84" fmla="*/ 3866030 w 4034118"/>
              <a:gd name="connsiteY84" fmla="*/ 1297642 h 2057400"/>
              <a:gd name="connsiteX85" fmla="*/ 3866030 w 4034118"/>
              <a:gd name="connsiteY85" fmla="*/ 1223683 h 2057400"/>
              <a:gd name="connsiteX86" fmla="*/ 3987053 w 4034118"/>
              <a:gd name="connsiteY86" fmla="*/ 1149724 h 2057400"/>
              <a:gd name="connsiteX87" fmla="*/ 4034118 w 4034118"/>
              <a:gd name="connsiteY87" fmla="*/ 941294 h 2057400"/>
              <a:gd name="connsiteX88" fmla="*/ 4013947 w 4034118"/>
              <a:gd name="connsiteY88" fmla="*/ 759759 h 2057400"/>
              <a:gd name="connsiteX89" fmla="*/ 3966882 w 4034118"/>
              <a:gd name="connsiteY89" fmla="*/ 672353 h 2057400"/>
              <a:gd name="connsiteX90" fmla="*/ 3832412 w 4034118"/>
              <a:gd name="connsiteY90" fmla="*/ 598394 h 2057400"/>
              <a:gd name="connsiteX91" fmla="*/ 3778624 w 4034118"/>
              <a:gd name="connsiteY91" fmla="*/ 410136 h 2057400"/>
              <a:gd name="connsiteX92" fmla="*/ 3718112 w 4034118"/>
              <a:gd name="connsiteY92" fmla="*/ 363071 h 2057400"/>
              <a:gd name="connsiteX93" fmla="*/ 3691218 w 4034118"/>
              <a:gd name="connsiteY93" fmla="*/ 235324 h 2057400"/>
              <a:gd name="connsiteX94" fmla="*/ 3590365 w 4034118"/>
              <a:gd name="connsiteY94" fmla="*/ 141194 h 2057400"/>
              <a:gd name="connsiteX95" fmla="*/ 3516406 w 4034118"/>
              <a:gd name="connsiteY95" fmla="*/ 107577 h 2057400"/>
              <a:gd name="connsiteX96" fmla="*/ 3476065 w 4034118"/>
              <a:gd name="connsiteY96" fmla="*/ 127747 h 2057400"/>
              <a:gd name="connsiteX97" fmla="*/ 3341594 w 4034118"/>
              <a:gd name="connsiteY97" fmla="*/ 80683 h 2057400"/>
              <a:gd name="connsiteX98" fmla="*/ 3307977 w 4034118"/>
              <a:gd name="connsiteY98" fmla="*/ 154642 h 2057400"/>
              <a:gd name="connsiteX99" fmla="*/ 3207124 w 4034118"/>
              <a:gd name="connsiteY99" fmla="*/ 154642 h 2057400"/>
              <a:gd name="connsiteX100" fmla="*/ 2931459 w 4034118"/>
              <a:gd name="connsiteY100" fmla="*/ 268942 h 2057400"/>
              <a:gd name="connsiteX101" fmla="*/ 2931459 w 4034118"/>
              <a:gd name="connsiteY101" fmla="*/ 342900 h 2057400"/>
              <a:gd name="connsiteX102" fmla="*/ 2783541 w 4034118"/>
              <a:gd name="connsiteY102" fmla="*/ 329453 h 2057400"/>
              <a:gd name="connsiteX103" fmla="*/ 2568388 w 4034118"/>
              <a:gd name="connsiteY103" fmla="*/ 423583 h 2057400"/>
              <a:gd name="connsiteX104" fmla="*/ 2427194 w 4034118"/>
              <a:gd name="connsiteY104" fmla="*/ 423583 h 2057400"/>
              <a:gd name="connsiteX105" fmla="*/ 2252382 w 4034118"/>
              <a:gd name="connsiteY105" fmla="*/ 389965 h 2057400"/>
              <a:gd name="connsiteX106" fmla="*/ 2064124 w 4034118"/>
              <a:gd name="connsiteY106" fmla="*/ 295836 h 2057400"/>
              <a:gd name="connsiteX107" fmla="*/ 2003612 w 4034118"/>
              <a:gd name="connsiteY107" fmla="*/ 215153 h 2057400"/>
              <a:gd name="connsiteX108" fmla="*/ 1748118 w 4034118"/>
              <a:gd name="connsiteY108" fmla="*/ 154642 h 2057400"/>
              <a:gd name="connsiteX109" fmla="*/ 1647265 w 4034118"/>
              <a:gd name="connsiteY109" fmla="*/ 6724 h 2057400"/>
              <a:gd name="connsiteX110" fmla="*/ 1647265 w 4034118"/>
              <a:gd name="connsiteY110" fmla="*/ 6724 h 2057400"/>
              <a:gd name="connsiteX111" fmla="*/ 1553135 w 4034118"/>
              <a:gd name="connsiteY111" fmla="*/ 0 h 2057400"/>
              <a:gd name="connsiteX112" fmla="*/ 1452282 w 4034118"/>
              <a:gd name="connsiteY112" fmla="*/ 13447 h 2057400"/>
              <a:gd name="connsiteX113" fmla="*/ 1418665 w 4034118"/>
              <a:gd name="connsiteY113" fmla="*/ 60512 h 2057400"/>
              <a:gd name="connsiteX114" fmla="*/ 1358153 w 4034118"/>
              <a:gd name="connsiteY114" fmla="*/ 47065 h 2057400"/>
              <a:gd name="connsiteX115" fmla="*/ 1156447 w 4034118"/>
              <a:gd name="connsiteY115" fmla="*/ 194983 h 2057400"/>
              <a:gd name="connsiteX116" fmla="*/ 1102659 w 4034118"/>
              <a:gd name="connsiteY116" fmla="*/ 289112 h 2057400"/>
              <a:gd name="connsiteX117" fmla="*/ 1042147 w 4034118"/>
              <a:gd name="connsiteY117" fmla="*/ 295836 h 2057400"/>
              <a:gd name="connsiteX118" fmla="*/ 954741 w 4034118"/>
              <a:gd name="connsiteY118" fmla="*/ 242047 h 2057400"/>
              <a:gd name="connsiteX119" fmla="*/ 887506 w 4034118"/>
              <a:gd name="connsiteY119" fmla="*/ 242047 h 2057400"/>
              <a:gd name="connsiteX120" fmla="*/ 806824 w 4034118"/>
              <a:gd name="connsiteY120" fmla="*/ 228600 h 2057400"/>
              <a:gd name="connsiteX121" fmla="*/ 806824 w 4034118"/>
              <a:gd name="connsiteY121" fmla="*/ 228600 h 2057400"/>
              <a:gd name="connsiteX122" fmla="*/ 705971 w 4034118"/>
              <a:gd name="connsiteY122" fmla="*/ 235324 h 2057400"/>
              <a:gd name="connsiteX123" fmla="*/ 699247 w 4034118"/>
              <a:gd name="connsiteY123" fmla="*/ 194983 h 2057400"/>
              <a:gd name="connsiteX124" fmla="*/ 632012 w 4034118"/>
              <a:gd name="connsiteY124" fmla="*/ 208430 h 2057400"/>
              <a:gd name="connsiteX125" fmla="*/ 551330 w 4034118"/>
              <a:gd name="connsiteY125" fmla="*/ 168089 h 2057400"/>
              <a:gd name="connsiteX126" fmla="*/ 510988 w 4034118"/>
              <a:gd name="connsiteY126" fmla="*/ 127747 h 2057400"/>
              <a:gd name="connsiteX127" fmla="*/ 423582 w 4034118"/>
              <a:gd name="connsiteY127" fmla="*/ 9413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034118" h="2057400">
                <a:moveTo>
                  <a:pt x="423582" y="94130"/>
                </a:moveTo>
                <a:lnTo>
                  <a:pt x="356347" y="168089"/>
                </a:lnTo>
                <a:lnTo>
                  <a:pt x="255494" y="242047"/>
                </a:lnTo>
                <a:lnTo>
                  <a:pt x="168088" y="282389"/>
                </a:lnTo>
                <a:lnTo>
                  <a:pt x="188259" y="376518"/>
                </a:lnTo>
                <a:lnTo>
                  <a:pt x="174812" y="517712"/>
                </a:lnTo>
                <a:lnTo>
                  <a:pt x="242047" y="584947"/>
                </a:lnTo>
                <a:lnTo>
                  <a:pt x="141194" y="625289"/>
                </a:lnTo>
                <a:lnTo>
                  <a:pt x="127747" y="679077"/>
                </a:lnTo>
                <a:lnTo>
                  <a:pt x="147918" y="732865"/>
                </a:lnTo>
                <a:lnTo>
                  <a:pt x="94130" y="793377"/>
                </a:lnTo>
                <a:lnTo>
                  <a:pt x="26894" y="806824"/>
                </a:lnTo>
                <a:lnTo>
                  <a:pt x="0" y="900953"/>
                </a:lnTo>
                <a:lnTo>
                  <a:pt x="53788" y="968189"/>
                </a:lnTo>
                <a:lnTo>
                  <a:pt x="20171" y="1008530"/>
                </a:lnTo>
                <a:lnTo>
                  <a:pt x="121024" y="988359"/>
                </a:lnTo>
                <a:lnTo>
                  <a:pt x="248771" y="995083"/>
                </a:lnTo>
                <a:lnTo>
                  <a:pt x="410135" y="934571"/>
                </a:lnTo>
                <a:lnTo>
                  <a:pt x="484094" y="968189"/>
                </a:lnTo>
                <a:lnTo>
                  <a:pt x="558053" y="927847"/>
                </a:lnTo>
                <a:lnTo>
                  <a:pt x="632012" y="927847"/>
                </a:lnTo>
                <a:lnTo>
                  <a:pt x="705971" y="894230"/>
                </a:lnTo>
                <a:lnTo>
                  <a:pt x="853888" y="934571"/>
                </a:lnTo>
                <a:lnTo>
                  <a:pt x="907677" y="921124"/>
                </a:lnTo>
                <a:lnTo>
                  <a:pt x="988359" y="860612"/>
                </a:lnTo>
                <a:lnTo>
                  <a:pt x="1062318" y="840442"/>
                </a:lnTo>
                <a:lnTo>
                  <a:pt x="1095935" y="907677"/>
                </a:lnTo>
                <a:lnTo>
                  <a:pt x="1163171" y="921124"/>
                </a:lnTo>
                <a:lnTo>
                  <a:pt x="1183341" y="880783"/>
                </a:lnTo>
                <a:lnTo>
                  <a:pt x="1216959" y="880783"/>
                </a:lnTo>
                <a:lnTo>
                  <a:pt x="1243853" y="907677"/>
                </a:lnTo>
                <a:lnTo>
                  <a:pt x="1290918" y="974912"/>
                </a:lnTo>
                <a:lnTo>
                  <a:pt x="1331259" y="974912"/>
                </a:lnTo>
                <a:lnTo>
                  <a:pt x="1411941" y="995083"/>
                </a:lnTo>
                <a:lnTo>
                  <a:pt x="1499347" y="1069042"/>
                </a:lnTo>
                <a:lnTo>
                  <a:pt x="1606924" y="1102659"/>
                </a:lnTo>
                <a:lnTo>
                  <a:pt x="1687606" y="1089212"/>
                </a:lnTo>
                <a:lnTo>
                  <a:pt x="1754841" y="1089212"/>
                </a:lnTo>
                <a:lnTo>
                  <a:pt x="1862418" y="1028700"/>
                </a:lnTo>
                <a:lnTo>
                  <a:pt x="1916206" y="1069042"/>
                </a:lnTo>
                <a:lnTo>
                  <a:pt x="1949824" y="1116106"/>
                </a:lnTo>
                <a:lnTo>
                  <a:pt x="2010335" y="1176618"/>
                </a:lnTo>
                <a:lnTo>
                  <a:pt x="2104465" y="1048871"/>
                </a:lnTo>
                <a:lnTo>
                  <a:pt x="2178424" y="1082489"/>
                </a:lnTo>
                <a:lnTo>
                  <a:pt x="2252382" y="1149724"/>
                </a:lnTo>
                <a:lnTo>
                  <a:pt x="2245659" y="1203512"/>
                </a:lnTo>
                <a:lnTo>
                  <a:pt x="2205318" y="1243853"/>
                </a:lnTo>
                <a:lnTo>
                  <a:pt x="2185147" y="1311089"/>
                </a:lnTo>
                <a:lnTo>
                  <a:pt x="2185147" y="1311089"/>
                </a:lnTo>
                <a:lnTo>
                  <a:pt x="2158253" y="1364877"/>
                </a:lnTo>
                <a:lnTo>
                  <a:pt x="2185147" y="1425389"/>
                </a:lnTo>
                <a:lnTo>
                  <a:pt x="2252382" y="1472453"/>
                </a:lnTo>
                <a:lnTo>
                  <a:pt x="2353235" y="1438836"/>
                </a:lnTo>
                <a:lnTo>
                  <a:pt x="2359959" y="1499347"/>
                </a:lnTo>
                <a:lnTo>
                  <a:pt x="2407024" y="1553136"/>
                </a:lnTo>
                <a:lnTo>
                  <a:pt x="2521324" y="1593477"/>
                </a:lnTo>
                <a:lnTo>
                  <a:pt x="2568388" y="1660712"/>
                </a:lnTo>
                <a:lnTo>
                  <a:pt x="2568388" y="1660712"/>
                </a:lnTo>
                <a:lnTo>
                  <a:pt x="2568388" y="1714500"/>
                </a:lnTo>
                <a:lnTo>
                  <a:pt x="2622177" y="1788459"/>
                </a:lnTo>
                <a:lnTo>
                  <a:pt x="2655794" y="1775012"/>
                </a:lnTo>
                <a:lnTo>
                  <a:pt x="2723030" y="1788459"/>
                </a:lnTo>
                <a:lnTo>
                  <a:pt x="2776818" y="1707777"/>
                </a:lnTo>
                <a:lnTo>
                  <a:pt x="2951630" y="1848971"/>
                </a:lnTo>
                <a:lnTo>
                  <a:pt x="3045759" y="1848971"/>
                </a:lnTo>
                <a:lnTo>
                  <a:pt x="3099547" y="1848971"/>
                </a:lnTo>
                <a:lnTo>
                  <a:pt x="3227294" y="1936377"/>
                </a:lnTo>
                <a:lnTo>
                  <a:pt x="3274359" y="1976718"/>
                </a:lnTo>
                <a:lnTo>
                  <a:pt x="3375212" y="2057400"/>
                </a:lnTo>
                <a:lnTo>
                  <a:pt x="3435724" y="1949824"/>
                </a:lnTo>
                <a:lnTo>
                  <a:pt x="3341594" y="1842247"/>
                </a:lnTo>
                <a:lnTo>
                  <a:pt x="3415553" y="1748118"/>
                </a:lnTo>
                <a:lnTo>
                  <a:pt x="3570194" y="1627094"/>
                </a:lnTo>
                <a:lnTo>
                  <a:pt x="3583641" y="1600200"/>
                </a:lnTo>
                <a:lnTo>
                  <a:pt x="3556747" y="1559859"/>
                </a:lnTo>
                <a:lnTo>
                  <a:pt x="3610535" y="1519518"/>
                </a:lnTo>
                <a:lnTo>
                  <a:pt x="3583641" y="1472453"/>
                </a:lnTo>
                <a:lnTo>
                  <a:pt x="3617259" y="1391771"/>
                </a:lnTo>
                <a:lnTo>
                  <a:pt x="3617259" y="1317812"/>
                </a:lnTo>
                <a:lnTo>
                  <a:pt x="3617259" y="1317812"/>
                </a:lnTo>
                <a:lnTo>
                  <a:pt x="3644153" y="1297642"/>
                </a:lnTo>
                <a:lnTo>
                  <a:pt x="3677771" y="1344706"/>
                </a:lnTo>
                <a:lnTo>
                  <a:pt x="3724835" y="1311089"/>
                </a:lnTo>
                <a:lnTo>
                  <a:pt x="3745006" y="1371600"/>
                </a:lnTo>
                <a:lnTo>
                  <a:pt x="3866030" y="1297642"/>
                </a:lnTo>
                <a:lnTo>
                  <a:pt x="3866030" y="1223683"/>
                </a:lnTo>
                <a:lnTo>
                  <a:pt x="3987053" y="1149724"/>
                </a:lnTo>
                <a:lnTo>
                  <a:pt x="4034118" y="941294"/>
                </a:lnTo>
                <a:lnTo>
                  <a:pt x="4013947" y="759759"/>
                </a:lnTo>
                <a:lnTo>
                  <a:pt x="3966882" y="672353"/>
                </a:lnTo>
                <a:lnTo>
                  <a:pt x="3832412" y="598394"/>
                </a:lnTo>
                <a:lnTo>
                  <a:pt x="3778624" y="410136"/>
                </a:lnTo>
                <a:lnTo>
                  <a:pt x="3718112" y="363071"/>
                </a:lnTo>
                <a:lnTo>
                  <a:pt x="3691218" y="235324"/>
                </a:lnTo>
                <a:lnTo>
                  <a:pt x="3590365" y="141194"/>
                </a:lnTo>
                <a:lnTo>
                  <a:pt x="3516406" y="107577"/>
                </a:lnTo>
                <a:lnTo>
                  <a:pt x="3476065" y="127747"/>
                </a:lnTo>
                <a:lnTo>
                  <a:pt x="3341594" y="80683"/>
                </a:lnTo>
                <a:lnTo>
                  <a:pt x="3307977" y="154642"/>
                </a:lnTo>
                <a:lnTo>
                  <a:pt x="3207124" y="154642"/>
                </a:lnTo>
                <a:lnTo>
                  <a:pt x="2931459" y="268942"/>
                </a:lnTo>
                <a:lnTo>
                  <a:pt x="2931459" y="342900"/>
                </a:lnTo>
                <a:lnTo>
                  <a:pt x="2783541" y="329453"/>
                </a:lnTo>
                <a:lnTo>
                  <a:pt x="2568388" y="423583"/>
                </a:lnTo>
                <a:lnTo>
                  <a:pt x="2427194" y="423583"/>
                </a:lnTo>
                <a:lnTo>
                  <a:pt x="2252382" y="389965"/>
                </a:lnTo>
                <a:lnTo>
                  <a:pt x="2064124" y="295836"/>
                </a:lnTo>
                <a:lnTo>
                  <a:pt x="2003612" y="215153"/>
                </a:lnTo>
                <a:lnTo>
                  <a:pt x="1748118" y="154642"/>
                </a:lnTo>
                <a:lnTo>
                  <a:pt x="1647265" y="6724"/>
                </a:lnTo>
                <a:lnTo>
                  <a:pt x="1647265" y="6724"/>
                </a:lnTo>
                <a:lnTo>
                  <a:pt x="1553135" y="0"/>
                </a:lnTo>
                <a:lnTo>
                  <a:pt x="1452282" y="13447"/>
                </a:lnTo>
                <a:lnTo>
                  <a:pt x="1418665" y="60512"/>
                </a:lnTo>
                <a:lnTo>
                  <a:pt x="1358153" y="47065"/>
                </a:lnTo>
                <a:lnTo>
                  <a:pt x="1156447" y="194983"/>
                </a:lnTo>
                <a:lnTo>
                  <a:pt x="1102659" y="289112"/>
                </a:lnTo>
                <a:lnTo>
                  <a:pt x="1042147" y="295836"/>
                </a:lnTo>
                <a:lnTo>
                  <a:pt x="954741" y="242047"/>
                </a:lnTo>
                <a:lnTo>
                  <a:pt x="887506" y="242047"/>
                </a:lnTo>
                <a:lnTo>
                  <a:pt x="806824" y="228600"/>
                </a:lnTo>
                <a:lnTo>
                  <a:pt x="806824" y="228600"/>
                </a:lnTo>
                <a:lnTo>
                  <a:pt x="705971" y="235324"/>
                </a:lnTo>
                <a:lnTo>
                  <a:pt x="699247" y="194983"/>
                </a:lnTo>
                <a:lnTo>
                  <a:pt x="632012" y="208430"/>
                </a:lnTo>
                <a:lnTo>
                  <a:pt x="551330" y="168089"/>
                </a:lnTo>
                <a:lnTo>
                  <a:pt x="510988" y="127747"/>
                </a:lnTo>
                <a:lnTo>
                  <a:pt x="423582" y="94130"/>
                </a:lnTo>
                <a:close/>
              </a:path>
            </a:pathLst>
          </a:custGeom>
          <a:solidFill>
            <a:srgbClr val="FF0000">
              <a:alpha val="27000"/>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4" name="TextBox 13">
            <a:extLst>
              <a:ext uri="{FF2B5EF4-FFF2-40B4-BE49-F238E27FC236}">
                <a16:creationId xmlns:a16="http://schemas.microsoft.com/office/drawing/2014/main" id="{25D6E1A4-7F2A-2D46-D51E-CAC721C3E8F2}"/>
              </a:ext>
            </a:extLst>
          </p:cNvPr>
          <p:cNvSpPr txBox="1"/>
          <p:nvPr/>
        </p:nvSpPr>
        <p:spPr>
          <a:xfrm>
            <a:off x="5027821" y="4052137"/>
            <a:ext cx="669594" cy="435247"/>
          </a:xfrm>
          <a:prstGeom prst="rect">
            <a:avLst/>
          </a:prstGeom>
          <a:solidFill>
            <a:schemeClr val="bg1">
              <a:alpha val="65000"/>
            </a:schemeClr>
          </a:solidFill>
        </p:spPr>
        <p:txBody>
          <a:bodyPr wrap="square" rtlCol="0">
            <a:spAutoFit/>
          </a:bodyPr>
          <a:lstStyle/>
          <a:p>
            <a:pPr algn="ctr"/>
            <a:r>
              <a:rPr lang="en-US" sz="1114" b="1" dirty="0"/>
              <a:t>535,89 KM2</a:t>
            </a:r>
          </a:p>
        </p:txBody>
      </p:sp>
      <p:sp>
        <p:nvSpPr>
          <p:cNvPr id="16" name="TextBox 15">
            <a:extLst>
              <a:ext uri="{FF2B5EF4-FFF2-40B4-BE49-F238E27FC236}">
                <a16:creationId xmlns:a16="http://schemas.microsoft.com/office/drawing/2014/main" id="{0EFAED6C-E30A-860D-676C-CDAF6F908C6D}"/>
              </a:ext>
            </a:extLst>
          </p:cNvPr>
          <p:cNvSpPr txBox="1"/>
          <p:nvPr/>
        </p:nvSpPr>
        <p:spPr>
          <a:xfrm>
            <a:off x="765135" y="9691091"/>
            <a:ext cx="6043630" cy="769441"/>
          </a:xfrm>
          <a:prstGeom prst="rect">
            <a:avLst/>
          </a:prstGeom>
          <a:solidFill>
            <a:schemeClr val="bg1"/>
          </a:solidFill>
        </p:spPr>
        <p:txBody>
          <a:bodyPr wrap="square">
            <a:spAutoFit/>
          </a:bodyPr>
          <a:lstStyle/>
          <a:p>
            <a:pPr marL="191047" indent="-191047" algn="just">
              <a:buFont typeface="Wingdings" panose="05000000000000000000" pitchFamily="2" charset="2"/>
              <a:buChar char="Ø"/>
            </a:pPr>
            <a:r>
              <a:rPr lang="en-US" sz="1100" kern="100" dirty="0" err="1">
                <a:latin typeface="Arial" panose="020B0604020202020204" pitchFamily="34" charset="0"/>
                <a:ea typeface="Calibri" panose="020F0502020204030204" pitchFamily="34" charset="0"/>
                <a:cs typeface="Arial" panose="020B0604020202020204" pitchFamily="34" charset="0"/>
              </a:rPr>
              <a:t>Giao</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điểm</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của</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Hành</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lang</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kinh</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tế</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Đông</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Tây</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và</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Hành</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lang</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kinh</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tế</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sinh</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thái</a:t>
            </a:r>
            <a:endParaRPr lang="en-US" sz="1100" kern="100" dirty="0">
              <a:latin typeface="Arial" panose="020B0604020202020204" pitchFamily="34" charset="0"/>
              <a:ea typeface="Calibri" panose="020F0502020204030204" pitchFamily="34" charset="0"/>
              <a:cs typeface="Arial" panose="020B0604020202020204" pitchFamily="34" charset="0"/>
            </a:endParaRPr>
          </a:p>
          <a:p>
            <a:pPr marL="191047" indent="-191047" algn="just">
              <a:buFont typeface="Wingdings" panose="05000000000000000000" pitchFamily="2" charset="2"/>
              <a:buChar char="Ø"/>
            </a:pPr>
            <a:r>
              <a:rPr lang="en-US" sz="1100" kern="100" dirty="0" err="1">
                <a:latin typeface="Arial" panose="020B0604020202020204" pitchFamily="34" charset="0"/>
                <a:ea typeface="Calibri" panose="020F0502020204030204" pitchFamily="34" charset="0"/>
                <a:cs typeface="Arial" panose="020B0604020202020204" pitchFamily="34" charset="0"/>
              </a:rPr>
              <a:t>Thuộc</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vùng</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kinh</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tế</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sinh</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thái</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nông</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lâm</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nghiệp</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bền</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vững</a:t>
            </a:r>
            <a:endParaRPr lang="en-US" sz="1100" kern="100" dirty="0">
              <a:latin typeface="Arial" panose="020B0604020202020204" pitchFamily="34" charset="0"/>
              <a:ea typeface="Calibri" panose="020F0502020204030204" pitchFamily="34" charset="0"/>
              <a:cs typeface="Arial" panose="020B0604020202020204" pitchFamily="34" charset="0"/>
            </a:endParaRPr>
          </a:p>
          <a:p>
            <a:pPr marL="191047" indent="-191047" algn="just">
              <a:buFont typeface="Wingdings" panose="05000000000000000000" pitchFamily="2" charset="2"/>
              <a:buChar char="Ø"/>
            </a:pPr>
            <a:r>
              <a:rPr lang="en-US" sz="1100" kern="100" dirty="0" err="1">
                <a:latin typeface="Arial" panose="020B0604020202020204" pitchFamily="34" charset="0"/>
                <a:ea typeface="Calibri" panose="020F0502020204030204" pitchFamily="34" charset="0"/>
                <a:cs typeface="Arial" panose="020B0604020202020204" pitchFamily="34" charset="0"/>
              </a:rPr>
              <a:t>Vùng</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đệm</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giữa</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các</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điểm</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dân</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cư</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đô</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thị</a:t>
            </a:r>
            <a:endParaRPr lang="en-US" sz="1100" kern="100" dirty="0">
              <a:latin typeface="Arial" panose="020B0604020202020204" pitchFamily="34" charset="0"/>
              <a:ea typeface="Calibri" panose="020F0502020204030204" pitchFamily="34" charset="0"/>
              <a:cs typeface="Arial" panose="020B0604020202020204" pitchFamily="34" charset="0"/>
            </a:endParaRPr>
          </a:p>
          <a:p>
            <a:pPr marL="191047" indent="-191047" algn="just">
              <a:buFont typeface="Wingdings" panose="05000000000000000000" pitchFamily="2" charset="2"/>
              <a:buChar char="Ø"/>
            </a:pPr>
            <a:r>
              <a:rPr lang="en-US" sz="1100" kern="100" dirty="0">
                <a:latin typeface="Arial" panose="020B0604020202020204" pitchFamily="34" charset="0"/>
                <a:ea typeface="Calibri" panose="020F0502020204030204" pitchFamily="34" charset="0"/>
                <a:cs typeface="Arial" panose="020B0604020202020204" pitchFamily="34" charset="0"/>
              </a:rPr>
              <a:t>Giao </a:t>
            </a:r>
            <a:r>
              <a:rPr lang="en-US" sz="1100" kern="100" dirty="0" err="1">
                <a:latin typeface="Arial" panose="020B0604020202020204" pitchFamily="34" charset="0"/>
                <a:ea typeface="Calibri" panose="020F0502020204030204" pitchFamily="34" charset="0"/>
                <a:cs typeface="Arial" panose="020B0604020202020204" pitchFamily="34" charset="0"/>
              </a:rPr>
              <a:t>thông</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liên</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kết</a:t>
            </a:r>
            <a:r>
              <a:rPr lang="en-US" sz="1100" kern="100" dirty="0">
                <a:latin typeface="Arial" panose="020B0604020202020204" pitchFamily="34" charset="0"/>
                <a:ea typeface="Calibri" panose="020F0502020204030204" pitchFamily="34" charset="0"/>
                <a:cs typeface="Arial" panose="020B0604020202020204" pitchFamily="34" charset="0"/>
              </a:rPr>
              <a:t>: QL8, QL8C, QL281 </a:t>
            </a:r>
            <a:r>
              <a:rPr lang="en-US" sz="1100" kern="100" dirty="0" err="1">
                <a:latin typeface="Arial" panose="020B0604020202020204" pitchFamily="34" charset="0"/>
                <a:ea typeface="Calibri" panose="020F0502020204030204" pitchFamily="34" charset="0"/>
                <a:cs typeface="Arial" panose="020B0604020202020204" pitchFamily="34" charset="0"/>
              </a:rPr>
              <a:t>Đường</a:t>
            </a:r>
            <a:r>
              <a:rPr lang="en-US" sz="1100" kern="100" dirty="0">
                <a:latin typeface="Arial" panose="020B0604020202020204" pitchFamily="34" charset="0"/>
                <a:ea typeface="Calibri" panose="020F0502020204030204" pitchFamily="34" charset="0"/>
                <a:cs typeface="Arial" panose="020B0604020202020204" pitchFamily="34" charset="0"/>
              </a:rPr>
              <a:t> HCM, </a:t>
            </a:r>
            <a:r>
              <a:rPr lang="en-US" sz="1100" kern="100" dirty="0" err="1">
                <a:latin typeface="Arial" panose="020B0604020202020204" pitchFamily="34" charset="0"/>
                <a:ea typeface="Calibri" panose="020F0502020204030204" pitchFamily="34" charset="0"/>
                <a:cs typeface="Arial" panose="020B0604020202020204" pitchFamily="34" charset="0"/>
              </a:rPr>
              <a:t>Đường</a:t>
            </a:r>
            <a:r>
              <a:rPr lang="en-US" sz="1100" kern="100" dirty="0">
                <a:latin typeface="Arial" panose="020B0604020202020204" pitchFamily="34" charset="0"/>
                <a:ea typeface="Calibri" panose="020F0502020204030204" pitchFamily="34" charset="0"/>
                <a:cs typeface="Arial" panose="020B0604020202020204" pitchFamily="34" charset="0"/>
              </a:rPr>
              <a:t> CT </a:t>
            </a:r>
            <a:r>
              <a:rPr lang="en-US" sz="1100" kern="100" dirty="0" err="1">
                <a:latin typeface="Arial" panose="020B0604020202020204" pitchFamily="34" charset="0"/>
                <a:ea typeface="Calibri" panose="020F0502020204030204" pitchFamily="34" charset="0"/>
                <a:cs typeface="Arial" panose="020B0604020202020204" pitchFamily="34" charset="0"/>
              </a:rPr>
              <a:t>Cầu</a:t>
            </a:r>
            <a:r>
              <a:rPr lang="en-US" sz="1100" kern="100" dirty="0">
                <a:latin typeface="Arial" panose="020B0604020202020204" pitchFamily="34" charset="0"/>
                <a:ea typeface="Calibri" panose="020F0502020204030204" pitchFamily="34" charset="0"/>
                <a:cs typeface="Arial" panose="020B0604020202020204" pitchFamily="34" charset="0"/>
              </a:rPr>
              <a:t> Treo – </a:t>
            </a:r>
            <a:r>
              <a:rPr lang="en-US" sz="1100" kern="100" dirty="0" err="1">
                <a:latin typeface="Arial" panose="020B0604020202020204" pitchFamily="34" charset="0"/>
                <a:ea typeface="Calibri" panose="020F0502020204030204" pitchFamily="34" charset="0"/>
                <a:cs typeface="Arial" panose="020B0604020202020204" pitchFamily="34" charset="0"/>
              </a:rPr>
              <a:t>Hà</a:t>
            </a:r>
            <a:r>
              <a:rPr lang="en-US" sz="1100" kern="100" dirty="0">
                <a:latin typeface="Arial" panose="020B0604020202020204" pitchFamily="34" charset="0"/>
                <a:ea typeface="Calibri" panose="020F0502020204030204" pitchFamily="34" charset="0"/>
                <a:cs typeface="Arial" panose="020B0604020202020204" pitchFamily="34" charset="0"/>
              </a:rPr>
              <a:t> </a:t>
            </a:r>
            <a:r>
              <a:rPr lang="en-US" sz="1100" kern="100" dirty="0" err="1">
                <a:latin typeface="Arial" panose="020B0604020202020204" pitchFamily="34" charset="0"/>
                <a:ea typeface="Calibri" panose="020F0502020204030204" pitchFamily="34" charset="0"/>
                <a:cs typeface="Arial" panose="020B0604020202020204" pitchFamily="34" charset="0"/>
              </a:rPr>
              <a:t>Tĩnh</a:t>
            </a:r>
            <a:endParaRPr lang="en-US" sz="1100" kern="100" dirty="0">
              <a:latin typeface="Arial" panose="020B0604020202020204" pitchFamily="34" charset="0"/>
              <a:ea typeface="Calibri" panose="020F0502020204030204" pitchFamily="34" charset="0"/>
              <a:cs typeface="Arial" panose="020B0604020202020204" pitchFamily="34" charset="0"/>
            </a:endParaRPr>
          </a:p>
        </p:txBody>
      </p:sp>
      <p:sp>
        <p:nvSpPr>
          <p:cNvPr id="13" name="Title 1">
            <a:extLst>
              <a:ext uri="{FF2B5EF4-FFF2-40B4-BE49-F238E27FC236}">
                <a16:creationId xmlns:a16="http://schemas.microsoft.com/office/drawing/2014/main" id="{AC737345-F284-4434-90FB-128A7EA1CAEE}"/>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3| ĐỊNH HƯỚNG QUY HOẠCH TỔNG THỂ </a:t>
            </a:r>
          </a:p>
          <a:p>
            <a:pPr marL="688975" algn="l"/>
            <a:endParaRPr lang="en-US" sz="1800" dirty="0"/>
          </a:p>
        </p:txBody>
      </p:sp>
      <p:cxnSp>
        <p:nvCxnSpPr>
          <p:cNvPr id="15" name="Straight Connector 14">
            <a:extLst>
              <a:ext uri="{FF2B5EF4-FFF2-40B4-BE49-F238E27FC236}">
                <a16:creationId xmlns:a16="http://schemas.microsoft.com/office/drawing/2014/main" id="{8CC21072-BD6A-4F78-B11A-A1402B84F5D8}"/>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10701FDA-B6DF-46D9-B8E1-0EA5333C29B1}"/>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Tổng</a:t>
            </a:r>
            <a:r>
              <a:rPr lang="en-US" sz="1800" dirty="0">
                <a:solidFill>
                  <a:schemeClr val="bg2">
                    <a:lumMod val="50000"/>
                  </a:schemeClr>
                </a:solidFill>
              </a:rPr>
              <a:t> </a:t>
            </a:r>
            <a:r>
              <a:rPr lang="en-US" sz="1800" dirty="0" err="1">
                <a:solidFill>
                  <a:schemeClr val="bg2">
                    <a:lumMod val="50000"/>
                  </a:schemeClr>
                </a:solidFill>
              </a:rPr>
              <a:t>hợp</a:t>
            </a:r>
            <a:r>
              <a:rPr lang="en-US" sz="1800" dirty="0">
                <a:solidFill>
                  <a:schemeClr val="bg2">
                    <a:lumMod val="50000"/>
                  </a:schemeClr>
                </a:solidFill>
              </a:rPr>
              <a:t> </a:t>
            </a:r>
            <a:r>
              <a:rPr lang="en-US" sz="1800" dirty="0" err="1">
                <a:solidFill>
                  <a:schemeClr val="bg2">
                    <a:lumMod val="50000"/>
                  </a:schemeClr>
                </a:solidFill>
              </a:rPr>
              <a:t>đặc</a:t>
            </a:r>
            <a:r>
              <a:rPr lang="en-US" sz="1800" dirty="0">
                <a:solidFill>
                  <a:schemeClr val="bg2">
                    <a:lumMod val="50000"/>
                  </a:schemeClr>
                </a:solidFill>
              </a:rPr>
              <a:t> </a:t>
            </a:r>
            <a:r>
              <a:rPr lang="en-US" sz="1800" dirty="0" err="1">
                <a:solidFill>
                  <a:schemeClr val="bg2">
                    <a:lumMod val="50000"/>
                  </a:schemeClr>
                </a:solidFill>
              </a:rPr>
              <a:t>điểm</a:t>
            </a:r>
            <a:r>
              <a:rPr lang="en-US" sz="1800" dirty="0">
                <a:solidFill>
                  <a:schemeClr val="bg2">
                    <a:lumMod val="50000"/>
                  </a:schemeClr>
                </a:solidFill>
              </a:rPr>
              <a:t> </a:t>
            </a:r>
            <a:r>
              <a:rPr lang="en-US" sz="1800" dirty="0" err="1">
                <a:solidFill>
                  <a:schemeClr val="bg2">
                    <a:lumMod val="50000"/>
                  </a:schemeClr>
                </a:solidFill>
              </a:rPr>
              <a:t>điều</a:t>
            </a:r>
            <a:r>
              <a:rPr lang="en-US" sz="1800" dirty="0">
                <a:solidFill>
                  <a:schemeClr val="bg2">
                    <a:lumMod val="50000"/>
                  </a:schemeClr>
                </a:solidFill>
              </a:rPr>
              <a:t> </a:t>
            </a:r>
            <a:r>
              <a:rPr lang="en-US" sz="1800" dirty="0" err="1">
                <a:solidFill>
                  <a:schemeClr val="bg2">
                    <a:lumMod val="50000"/>
                  </a:schemeClr>
                </a:solidFill>
              </a:rPr>
              <a:t>kiện</a:t>
            </a:r>
            <a:r>
              <a:rPr lang="en-US" sz="1800" dirty="0">
                <a:solidFill>
                  <a:schemeClr val="bg2">
                    <a:lumMod val="50000"/>
                  </a:schemeClr>
                </a:solidFill>
              </a:rPr>
              <a:t> </a:t>
            </a:r>
            <a:r>
              <a:rPr lang="en-US" sz="1800" dirty="0" err="1">
                <a:solidFill>
                  <a:schemeClr val="bg2">
                    <a:lumMod val="50000"/>
                  </a:schemeClr>
                </a:solidFill>
              </a:rPr>
              <a:t>tự</a:t>
            </a:r>
            <a:r>
              <a:rPr lang="en-US" sz="1800" dirty="0">
                <a:solidFill>
                  <a:schemeClr val="bg2">
                    <a:lumMod val="50000"/>
                  </a:schemeClr>
                </a:solidFill>
              </a:rPr>
              <a:t> </a:t>
            </a:r>
            <a:r>
              <a:rPr lang="en-US" sz="1800" dirty="0" err="1">
                <a:solidFill>
                  <a:schemeClr val="bg2">
                    <a:lumMod val="50000"/>
                  </a:schemeClr>
                </a:solidFill>
              </a:rPr>
              <a:t>nhiến</a:t>
            </a:r>
            <a:endParaRPr lang="en-US" sz="1800" dirty="0">
              <a:solidFill>
                <a:schemeClr val="bg2">
                  <a:lumMod val="50000"/>
                </a:schemeClr>
              </a:solidFill>
            </a:endParaRPr>
          </a:p>
        </p:txBody>
      </p:sp>
    </p:spTree>
    <p:extLst>
      <p:ext uri="{BB962C8B-B14F-4D97-AF65-F5344CB8AC3E}">
        <p14:creationId xmlns:p14="http://schemas.microsoft.com/office/powerpoint/2010/main" val="3321264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extLst>
              <a:ext uri="{FF2B5EF4-FFF2-40B4-BE49-F238E27FC236}">
                <a16:creationId xmlns:a16="http://schemas.microsoft.com/office/drawing/2014/main" id="{25B44FEC-693F-4ADB-8CD1-0106627A0C32}"/>
              </a:ext>
            </a:extLst>
          </p:cNvPr>
          <p:cNvPicPr>
            <a:picLocks noChangeAspect="1"/>
          </p:cNvPicPr>
          <p:nvPr/>
        </p:nvPicPr>
        <p:blipFill rotWithShape="1">
          <a:blip r:embed="rId2">
            <a:extLst>
              <a:ext uri="{28A0092B-C50C-407E-A947-70E740481C1C}">
                <a14:useLocalDpi xmlns:a14="http://schemas.microsoft.com/office/drawing/2010/main" val="0"/>
              </a:ext>
            </a:extLst>
          </a:blip>
          <a:srcRect r="3213"/>
          <a:stretch/>
        </p:blipFill>
        <p:spPr>
          <a:xfrm>
            <a:off x="639599" y="5154589"/>
            <a:ext cx="7412784" cy="3793220"/>
          </a:xfrm>
          <a:prstGeom prst="rect">
            <a:avLst/>
          </a:prstGeom>
        </p:spPr>
      </p:pic>
      <p:pic>
        <p:nvPicPr>
          <p:cNvPr id="4" name="Picture 3">
            <a:extLst>
              <a:ext uri="{FF2B5EF4-FFF2-40B4-BE49-F238E27FC236}">
                <a16:creationId xmlns:a16="http://schemas.microsoft.com/office/drawing/2014/main" id="{12077242-DCE5-2149-91D6-B1E9A9C21C50}"/>
              </a:ext>
            </a:extLst>
          </p:cNvPr>
          <p:cNvPicPr>
            <a:picLocks noChangeAspect="1"/>
          </p:cNvPicPr>
          <p:nvPr/>
        </p:nvPicPr>
        <p:blipFill>
          <a:blip r:embed="rId3" cstate="print">
            <a:alphaModFix amt="7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t="4712" b="5701"/>
          <a:stretch>
            <a:fillRect/>
          </a:stretch>
        </p:blipFill>
        <p:spPr>
          <a:xfrm>
            <a:off x="8012645" y="5186298"/>
            <a:ext cx="6628272" cy="3651416"/>
          </a:xfrm>
          <a:prstGeom prst="rect">
            <a:avLst/>
          </a:prstGeom>
        </p:spPr>
      </p:pic>
      <p:pic>
        <p:nvPicPr>
          <p:cNvPr id="3" name="Picture 2">
            <a:extLst>
              <a:ext uri="{FF2B5EF4-FFF2-40B4-BE49-F238E27FC236}">
                <a16:creationId xmlns:a16="http://schemas.microsoft.com/office/drawing/2014/main" id="{2D33E509-3F18-425F-8A3E-A94E8E36AD6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295" t="2589" r="1509"/>
          <a:stretch>
            <a:fillRect/>
          </a:stretch>
        </p:blipFill>
        <p:spPr>
          <a:xfrm>
            <a:off x="8066582" y="1166532"/>
            <a:ext cx="6628272" cy="3765478"/>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rcRect l="1120" t="4531" r="3193"/>
          <a:stretch>
            <a:fillRect/>
          </a:stretch>
        </p:blipFill>
        <p:spPr>
          <a:xfrm>
            <a:off x="784513" y="1277654"/>
            <a:ext cx="6628272" cy="3641318"/>
          </a:xfrm>
          <a:prstGeom prst="rect">
            <a:avLst/>
          </a:prstGeom>
        </p:spPr>
      </p:pic>
      <p:pic>
        <p:nvPicPr>
          <p:cNvPr id="6" name="Picture 5" descr="Screen Clippi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47245" y="3269664"/>
            <a:ext cx="813468" cy="1605149"/>
          </a:xfrm>
          <a:prstGeom prst="rect">
            <a:avLst/>
          </a:prstGeom>
        </p:spPr>
      </p:pic>
      <p:sp>
        <p:nvSpPr>
          <p:cNvPr id="9" name="TextBox 8">
            <a:extLst>
              <a:ext uri="{FF2B5EF4-FFF2-40B4-BE49-F238E27FC236}">
                <a16:creationId xmlns:a16="http://schemas.microsoft.com/office/drawing/2014/main" id="{AC5C398B-5C11-49FD-9E44-6FE0BFCDCB62}"/>
              </a:ext>
            </a:extLst>
          </p:cNvPr>
          <p:cNvSpPr txBox="1"/>
          <p:nvPr/>
        </p:nvSpPr>
        <p:spPr>
          <a:xfrm>
            <a:off x="7858649" y="8837714"/>
            <a:ext cx="6782267" cy="1121076"/>
          </a:xfrm>
          <a:prstGeom prst="rect">
            <a:avLst/>
          </a:prstGeom>
          <a:noFill/>
        </p:spPr>
        <p:txBody>
          <a:bodyPr wrap="square">
            <a:spAutoFit/>
          </a:bodyPr>
          <a:lstStyle/>
          <a:p>
            <a:pPr marL="191047" indent="-191047" algn="just">
              <a:buFont typeface="Wingdings" panose="05000000000000000000" pitchFamily="2" charset="2"/>
              <a:buChar char="Ø"/>
            </a:pP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Khu</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vực</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nghiên</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cứu</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có</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địa</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hình</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chủ</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yếu</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là</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đồi</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núi</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cao</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bán</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sơn</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địa</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phân</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bố</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ở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phía</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Bắc</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và</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phía</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Nam,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quỹ</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đất</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đồng</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bằng</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ven</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sông</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ở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trung</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tâm</a:t>
            </a:r>
            <a:endPar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191047" indent="-191047" algn="just">
              <a:buFont typeface="Wingdings" panose="05000000000000000000" pitchFamily="2" charset="2"/>
              <a:buChar char="Ø"/>
            </a:pP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Địa</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hình</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bị</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chia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cắt</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mạnh</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tạo</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nên</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đặc</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điểm</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quần</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cư</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và</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canh</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tác</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đặc</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trưng</a:t>
            </a:r>
            <a:endPar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191047" indent="-191047" algn="just">
              <a:buFont typeface="Wingdings" panose="05000000000000000000" pitchFamily="2" charset="2"/>
              <a:buChar char="Ø"/>
            </a:pP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Gặp</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khó</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khăn</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trong</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đầu</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tư</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phát</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triển</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cơ</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sở</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hạ</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tầng</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và</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kinh</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tế</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xã</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hội</a:t>
            </a:r>
            <a:r>
              <a:rPr lang="en-US" sz="1114"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p>
          <a:p>
            <a:pPr marL="191047" indent="-191047" algn="just">
              <a:buFont typeface="Wingdings" panose="05000000000000000000" pitchFamily="2" charset="2"/>
              <a:buChar char="Ø"/>
            </a:pPr>
            <a:r>
              <a:rPr lang="en-US" sz="1114" kern="100" dirty="0">
                <a:solidFill>
                  <a:srgbClr val="FF0000"/>
                </a:solidFill>
                <a:latin typeface="Calibri" panose="020F0502020204030204" pitchFamily="34" charset="0"/>
                <a:cs typeface="Calibri" panose="020F0502020204030204" pitchFamily="34" charset="0"/>
              </a:rPr>
              <a:t>Theo </a:t>
            </a:r>
            <a:r>
              <a:rPr lang="en-US" sz="1114" kern="100" dirty="0" err="1">
                <a:solidFill>
                  <a:srgbClr val="FF0000"/>
                </a:solidFill>
                <a:latin typeface="Calibri" panose="020F0502020204030204" pitchFamily="34" charset="0"/>
                <a:cs typeface="Calibri" panose="020F0502020204030204" pitchFamily="34" charset="0"/>
              </a:rPr>
              <a:t>phân</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tích</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địa</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hình</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và</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ngập</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lụt</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các</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xã</a:t>
            </a:r>
            <a:r>
              <a:rPr lang="en-US" sz="1114" kern="100" dirty="0">
                <a:solidFill>
                  <a:srgbClr val="FF0000"/>
                </a:solidFill>
                <a:latin typeface="Calibri" panose="020F0502020204030204" pitchFamily="34" charset="0"/>
                <a:cs typeface="Calibri" panose="020F0502020204030204" pitchFamily="34" charset="0"/>
              </a:rPr>
              <a:t> Hương Sơn, </a:t>
            </a:r>
            <a:r>
              <a:rPr lang="en-US" sz="1114" kern="100" dirty="0" err="1">
                <a:solidFill>
                  <a:srgbClr val="FF0000"/>
                </a:solidFill>
                <a:latin typeface="Calibri" panose="020F0502020204030204" pitchFamily="34" charset="0"/>
                <a:cs typeface="Calibri" panose="020F0502020204030204" pitchFamily="34" charset="0"/>
              </a:rPr>
              <a:t>Tứ</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Mỹ</a:t>
            </a:r>
            <a:r>
              <a:rPr lang="en-US" sz="1114" kern="100" dirty="0">
                <a:solidFill>
                  <a:srgbClr val="FF0000"/>
                </a:solidFill>
                <a:latin typeface="Calibri" panose="020F0502020204030204" pitchFamily="34" charset="0"/>
                <a:cs typeface="Calibri" panose="020F0502020204030204" pitchFamily="34" charset="0"/>
              </a:rPr>
              <a:t>, Sơn Tiến </a:t>
            </a:r>
            <a:r>
              <a:rPr lang="en-US" sz="1114" kern="100" dirty="0" err="1">
                <a:solidFill>
                  <a:srgbClr val="FF0000"/>
                </a:solidFill>
                <a:latin typeface="Calibri" panose="020F0502020204030204" pitchFamily="34" charset="0"/>
                <a:cs typeface="Calibri" panose="020F0502020204030204" pitchFamily="34" charset="0"/>
              </a:rPr>
              <a:t>có</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nguy</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cơ</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ngập</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cao</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Đặc</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biệt</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với</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các</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khu</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vực</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cao</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độ</a:t>
            </a:r>
            <a:r>
              <a:rPr lang="en-US" sz="1114" kern="100" dirty="0">
                <a:solidFill>
                  <a:srgbClr val="FF0000"/>
                </a:solidFill>
                <a:latin typeface="Calibri" panose="020F0502020204030204" pitchFamily="34" charset="0"/>
                <a:cs typeface="Calibri" panose="020F0502020204030204" pitchFamily="34" charset="0"/>
              </a:rPr>
              <a:t> </a:t>
            </a:r>
            <a:r>
              <a:rPr lang="en-US" sz="1114" b="1" kern="100" dirty="0">
                <a:solidFill>
                  <a:srgbClr val="FF0000"/>
                </a:solidFill>
                <a:latin typeface="Calibri" panose="020F0502020204030204" pitchFamily="34" charset="0"/>
                <a:cs typeface="Calibri" panose="020F0502020204030204" pitchFamily="34" charset="0"/>
              </a:rPr>
              <a:t>&lt;10m, </a:t>
            </a:r>
            <a:r>
              <a:rPr lang="en-US" sz="1114" kern="100" dirty="0" err="1">
                <a:solidFill>
                  <a:srgbClr val="FF0000"/>
                </a:solidFill>
                <a:latin typeface="Calibri" panose="020F0502020204030204" pitchFamily="34" charset="0"/>
                <a:cs typeface="Calibri" panose="020F0502020204030204" pitchFamily="34" charset="0"/>
              </a:rPr>
              <a:t>khu</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vực</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ven</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sông</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Ngàn</a:t>
            </a:r>
            <a:r>
              <a:rPr lang="en-US" sz="1114" kern="100" dirty="0">
                <a:solidFill>
                  <a:srgbClr val="FF0000"/>
                </a:solidFill>
                <a:latin typeface="Calibri" panose="020F0502020204030204" pitchFamily="34" charset="0"/>
                <a:cs typeface="Calibri" panose="020F0502020204030204" pitchFamily="34" charset="0"/>
              </a:rPr>
              <a:t> </a:t>
            </a:r>
            <a:r>
              <a:rPr lang="en-US" sz="1114" kern="100" dirty="0" err="1">
                <a:solidFill>
                  <a:srgbClr val="FF0000"/>
                </a:solidFill>
                <a:latin typeface="Calibri" panose="020F0502020204030204" pitchFamily="34" charset="0"/>
                <a:cs typeface="Calibri" panose="020F0502020204030204" pitchFamily="34" charset="0"/>
              </a:rPr>
              <a:t>Phố</a:t>
            </a:r>
            <a:r>
              <a:rPr lang="en-US" sz="1114" kern="100" dirty="0">
                <a:solidFill>
                  <a:srgbClr val="FF0000"/>
                </a:solidFill>
                <a:latin typeface="Calibri" panose="020F0502020204030204" pitchFamily="34" charset="0"/>
                <a:cs typeface="Calibri" panose="020F0502020204030204" pitchFamily="34" charset="0"/>
              </a:rPr>
              <a:t>.</a:t>
            </a:r>
            <a:endParaRPr lang="en-US" sz="1114" kern="10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F14C261C-DC50-4F5D-B588-71077D128D75}"/>
              </a:ext>
            </a:extLst>
          </p:cNvPr>
          <p:cNvSpPr txBox="1"/>
          <p:nvPr/>
        </p:nvSpPr>
        <p:spPr>
          <a:xfrm>
            <a:off x="2786090" y="3723918"/>
            <a:ext cx="1861821" cy="709681"/>
          </a:xfrm>
          <a:prstGeom prst="rect">
            <a:avLst/>
          </a:prstGeom>
          <a:solidFill>
            <a:schemeClr val="bg1">
              <a:alpha val="59000"/>
            </a:schemeClr>
          </a:solid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Địa</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hình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địa</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mạo</a:t>
            </a:r>
            <a:r>
              <a:rPr lang="en-US" sz="1003" b="1" kern="100" dirty="0">
                <a:latin typeface="Calibri" panose="020F0502020204030204" pitchFamily="34" charset="0"/>
                <a:ea typeface="Calibri" panose="020F0502020204030204" pitchFamily="34" charset="0"/>
                <a:cs typeface="Calibri" panose="020F0502020204030204" pitchFamily="34" charset="0"/>
              </a:rPr>
              <a:t>: </a:t>
            </a:r>
          </a:p>
          <a:p>
            <a:pPr marL="191047" indent="-191047" algn="just">
              <a:buFont typeface="Wingdings" panose="05000000000000000000" pitchFamily="2" charset="2"/>
              <a:buChar char="Ø"/>
            </a:pPr>
            <a:r>
              <a:rPr lang="en-US" sz="1003" kern="100" dirty="0" err="1">
                <a:latin typeface="Calibri" panose="020F0502020204030204" pitchFamily="34" charset="0"/>
                <a:ea typeface="Calibri" panose="020F0502020204030204" pitchFamily="34" charset="0"/>
                <a:cs typeface="Calibri" panose="020F0502020204030204" pitchFamily="34" charset="0"/>
              </a:rPr>
              <a:t>Núi</a:t>
            </a:r>
            <a:r>
              <a:rPr lang="en-US" sz="1003" kern="100" dirty="0">
                <a:latin typeface="Calibri" panose="020F0502020204030204" pitchFamily="34" charset="0"/>
                <a:ea typeface="Calibri" panose="020F0502020204030204" pitchFamily="34" charset="0"/>
                <a:cs typeface="Calibri" panose="020F0502020204030204" pitchFamily="34" charset="0"/>
              </a:rPr>
              <a:t> </a:t>
            </a:r>
            <a:r>
              <a:rPr lang="en-US" sz="1003" kern="100" dirty="0" err="1">
                <a:latin typeface="Calibri" panose="020F0502020204030204" pitchFamily="34" charset="0"/>
                <a:ea typeface="Calibri" panose="020F0502020204030204" pitchFamily="34" charset="0"/>
                <a:cs typeface="Calibri" panose="020F0502020204030204" pitchFamily="34" charset="0"/>
              </a:rPr>
              <a:t>cao</a:t>
            </a:r>
            <a:endParaRPr lang="en-US" sz="1003" kern="100" dirty="0">
              <a:latin typeface="Calibri" panose="020F0502020204030204" pitchFamily="34" charset="0"/>
              <a:ea typeface="Calibri" panose="020F0502020204030204" pitchFamily="34" charset="0"/>
              <a:cs typeface="Calibri" panose="020F0502020204030204" pitchFamily="34" charset="0"/>
            </a:endParaRPr>
          </a:p>
          <a:p>
            <a:pPr marL="191047" indent="-191047" algn="just">
              <a:buFont typeface="Wingdings" panose="05000000000000000000" pitchFamily="2" charset="2"/>
              <a:buChar char="Ø"/>
            </a:pPr>
            <a:r>
              <a:rPr lang="en-US" sz="1003" kern="100" dirty="0" err="1">
                <a:latin typeface="Calibri" panose="020F0502020204030204" pitchFamily="34" charset="0"/>
                <a:ea typeface="Calibri" panose="020F0502020204030204" pitchFamily="34" charset="0"/>
                <a:cs typeface="Calibri" panose="020F0502020204030204" pitchFamily="34" charset="0"/>
              </a:rPr>
              <a:t>Bán</a:t>
            </a:r>
            <a:r>
              <a:rPr lang="en-US" sz="1003" kern="100" dirty="0">
                <a:latin typeface="Calibri" panose="020F0502020204030204" pitchFamily="34" charset="0"/>
                <a:ea typeface="Calibri" panose="020F0502020204030204" pitchFamily="34" charset="0"/>
                <a:cs typeface="Calibri" panose="020F0502020204030204" pitchFamily="34" charset="0"/>
              </a:rPr>
              <a:t> </a:t>
            </a:r>
            <a:r>
              <a:rPr lang="en-US" sz="1003" kern="100" dirty="0" err="1">
                <a:latin typeface="Calibri" panose="020F0502020204030204" pitchFamily="34" charset="0"/>
                <a:ea typeface="Calibri" panose="020F0502020204030204" pitchFamily="34" charset="0"/>
                <a:cs typeface="Calibri" panose="020F0502020204030204" pitchFamily="34" charset="0"/>
              </a:rPr>
              <a:t>Sơn</a:t>
            </a:r>
            <a:r>
              <a:rPr lang="en-US" sz="1003" kern="100" dirty="0">
                <a:latin typeface="Calibri" panose="020F0502020204030204" pitchFamily="34" charset="0"/>
                <a:ea typeface="Calibri" panose="020F0502020204030204" pitchFamily="34" charset="0"/>
                <a:cs typeface="Calibri" panose="020F0502020204030204" pitchFamily="34" charset="0"/>
              </a:rPr>
              <a:t> </a:t>
            </a:r>
            <a:r>
              <a:rPr lang="en-US" sz="1003" kern="100" dirty="0" err="1">
                <a:latin typeface="Calibri" panose="020F0502020204030204" pitchFamily="34" charset="0"/>
                <a:ea typeface="Calibri" panose="020F0502020204030204" pitchFamily="34" charset="0"/>
                <a:cs typeface="Calibri" panose="020F0502020204030204" pitchFamily="34" charset="0"/>
              </a:rPr>
              <a:t>địa</a:t>
            </a:r>
            <a:r>
              <a:rPr lang="en-US" sz="1003" kern="100" dirty="0">
                <a:latin typeface="Calibri" panose="020F0502020204030204" pitchFamily="34" charset="0"/>
                <a:ea typeface="Calibri" panose="020F0502020204030204" pitchFamily="34" charset="0"/>
                <a:cs typeface="Calibri" panose="020F0502020204030204" pitchFamily="34" charset="0"/>
              </a:rPr>
              <a:t> </a:t>
            </a:r>
          </a:p>
          <a:p>
            <a:pPr marL="191047" indent="-191047" algn="just">
              <a:buFont typeface="Wingdings" panose="05000000000000000000" pitchFamily="2" charset="2"/>
              <a:buChar char="Ø"/>
            </a:pPr>
            <a:r>
              <a:rPr lang="en-US" sz="1003" kern="100" dirty="0" err="1">
                <a:latin typeface="Calibri" panose="020F0502020204030204" pitchFamily="34" charset="0"/>
                <a:ea typeface="Calibri" panose="020F0502020204030204" pitchFamily="34" charset="0"/>
                <a:cs typeface="Calibri" panose="020F0502020204030204" pitchFamily="34" charset="0"/>
              </a:rPr>
              <a:t>Đồng</a:t>
            </a:r>
            <a:r>
              <a:rPr lang="en-US" sz="1003" kern="100" dirty="0">
                <a:latin typeface="Calibri" panose="020F0502020204030204" pitchFamily="34" charset="0"/>
                <a:ea typeface="Calibri" panose="020F0502020204030204" pitchFamily="34" charset="0"/>
                <a:cs typeface="Calibri" panose="020F0502020204030204" pitchFamily="34" charset="0"/>
              </a:rPr>
              <a:t> </a:t>
            </a:r>
            <a:r>
              <a:rPr lang="en-US" sz="1003" kern="100" dirty="0" err="1">
                <a:latin typeface="Calibri" panose="020F0502020204030204" pitchFamily="34" charset="0"/>
                <a:ea typeface="Calibri" panose="020F0502020204030204" pitchFamily="34" charset="0"/>
                <a:cs typeface="Calibri" panose="020F0502020204030204" pitchFamily="34" charset="0"/>
              </a:rPr>
              <a:t>bằng</a:t>
            </a:r>
            <a:endParaRPr lang="en-US" sz="1003" kern="100" dirty="0">
              <a:latin typeface="Calibri" panose="020F0502020204030204" pitchFamily="34" charset="0"/>
              <a:ea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69BB3DE8-893A-45C2-9EDE-1F5CFF6842CA}"/>
              </a:ext>
            </a:extLst>
          </p:cNvPr>
          <p:cNvSpPr txBox="1"/>
          <p:nvPr/>
        </p:nvSpPr>
        <p:spPr>
          <a:xfrm>
            <a:off x="8174048" y="3995866"/>
            <a:ext cx="1974731" cy="709681"/>
          </a:xfrm>
          <a:prstGeom prst="rect">
            <a:avLst/>
          </a:prstGeom>
          <a:solidFill>
            <a:schemeClr val="bg1">
              <a:alpha val="86000"/>
            </a:schemeClr>
          </a:solid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Thủy</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văn</a:t>
            </a:r>
            <a:r>
              <a:rPr lang="en-US" sz="1003" b="1" kern="100" dirty="0">
                <a:latin typeface="Calibri" panose="020F0502020204030204" pitchFamily="34" charset="0"/>
                <a:ea typeface="Calibri" panose="020F0502020204030204" pitchFamily="34" charset="0"/>
                <a:cs typeface="Calibri" panose="020F0502020204030204" pitchFamily="34" charset="0"/>
              </a:rPr>
              <a:t>:</a:t>
            </a:r>
          </a:p>
          <a:p>
            <a:pPr marL="191047" indent="-191047" algn="just">
              <a:buFont typeface="Wingdings" panose="05000000000000000000" pitchFamily="2" charset="2"/>
              <a:buChar char="Ø"/>
            </a:pPr>
            <a:r>
              <a:rPr lang="en-US" sz="1003" kern="100" dirty="0" err="1">
                <a:latin typeface="Calibri" panose="020F0502020204030204" pitchFamily="34" charset="0"/>
                <a:ea typeface="Calibri" panose="020F0502020204030204" pitchFamily="34" charset="0"/>
                <a:cs typeface="Calibri" panose="020F0502020204030204" pitchFamily="34" charset="0"/>
              </a:rPr>
              <a:t>Sông</a:t>
            </a:r>
            <a:r>
              <a:rPr lang="en-US" sz="1003" kern="100" dirty="0">
                <a:latin typeface="Calibri" panose="020F0502020204030204" pitchFamily="34" charset="0"/>
                <a:ea typeface="Calibri" panose="020F0502020204030204" pitchFamily="34" charset="0"/>
                <a:cs typeface="Calibri" panose="020F0502020204030204" pitchFamily="34" charset="0"/>
              </a:rPr>
              <a:t> </a:t>
            </a:r>
            <a:r>
              <a:rPr lang="en-US" sz="1003" kern="100" dirty="0" err="1">
                <a:latin typeface="Calibri" panose="020F0502020204030204" pitchFamily="34" charset="0"/>
                <a:ea typeface="Calibri" panose="020F0502020204030204" pitchFamily="34" charset="0"/>
                <a:cs typeface="Calibri" panose="020F0502020204030204" pitchFamily="34" charset="0"/>
              </a:rPr>
              <a:t>Ngàn</a:t>
            </a:r>
            <a:r>
              <a:rPr lang="en-US" sz="1003" kern="100" dirty="0">
                <a:latin typeface="Calibri" panose="020F0502020204030204" pitchFamily="34" charset="0"/>
                <a:ea typeface="Calibri" panose="020F0502020204030204" pitchFamily="34" charset="0"/>
                <a:cs typeface="Calibri" panose="020F0502020204030204" pitchFamily="34" charset="0"/>
              </a:rPr>
              <a:t> </a:t>
            </a:r>
            <a:r>
              <a:rPr lang="en-US" sz="1003" kern="100" dirty="0" err="1">
                <a:latin typeface="Calibri" panose="020F0502020204030204" pitchFamily="34" charset="0"/>
                <a:ea typeface="Calibri" panose="020F0502020204030204" pitchFamily="34" charset="0"/>
                <a:cs typeface="Calibri" panose="020F0502020204030204" pitchFamily="34" charset="0"/>
              </a:rPr>
              <a:t>Phố</a:t>
            </a:r>
            <a:endParaRPr lang="en-US" sz="1003" kern="100" dirty="0">
              <a:latin typeface="Calibri" panose="020F0502020204030204" pitchFamily="34" charset="0"/>
              <a:ea typeface="Calibri" panose="020F0502020204030204" pitchFamily="34" charset="0"/>
              <a:cs typeface="Calibri" panose="020F0502020204030204" pitchFamily="34" charset="0"/>
            </a:endParaRPr>
          </a:p>
          <a:p>
            <a:pPr marL="191047" indent="-191047" algn="just">
              <a:buFont typeface="Wingdings" panose="05000000000000000000" pitchFamily="2" charset="2"/>
              <a:buChar char="Ø"/>
            </a:pPr>
            <a:r>
              <a:rPr lang="en-US" sz="1003" kern="100" dirty="0" err="1">
                <a:latin typeface="Calibri" panose="020F0502020204030204" pitchFamily="34" charset="0"/>
                <a:ea typeface="Calibri" panose="020F0502020204030204" pitchFamily="34" charset="0"/>
                <a:cs typeface="Calibri" panose="020F0502020204030204" pitchFamily="34" charset="0"/>
              </a:rPr>
              <a:t>Sông</a:t>
            </a:r>
            <a:r>
              <a:rPr lang="en-US" sz="1003" kern="100" dirty="0">
                <a:latin typeface="Calibri" panose="020F0502020204030204" pitchFamily="34" charset="0"/>
                <a:ea typeface="Calibri" panose="020F0502020204030204" pitchFamily="34" charset="0"/>
                <a:cs typeface="Calibri" panose="020F0502020204030204" pitchFamily="34" charset="0"/>
              </a:rPr>
              <a:t> Con</a:t>
            </a:r>
          </a:p>
          <a:p>
            <a:pPr marL="191047" indent="-191047" algn="just">
              <a:buFont typeface="Wingdings" panose="05000000000000000000" pitchFamily="2" charset="2"/>
              <a:buChar char="Ø"/>
            </a:pPr>
            <a:r>
              <a:rPr lang="en-US" sz="1003" kern="100" dirty="0" err="1">
                <a:latin typeface="Calibri" panose="020F0502020204030204" pitchFamily="34" charset="0"/>
                <a:ea typeface="Calibri" panose="020F0502020204030204" pitchFamily="34" charset="0"/>
                <a:cs typeface="Calibri" panose="020F0502020204030204" pitchFamily="34" charset="0"/>
              </a:rPr>
              <a:t>Hệ</a:t>
            </a:r>
            <a:r>
              <a:rPr lang="en-US" sz="1003" kern="100" dirty="0">
                <a:latin typeface="Calibri" panose="020F0502020204030204" pitchFamily="34" charset="0"/>
                <a:ea typeface="Calibri" panose="020F0502020204030204" pitchFamily="34" charset="0"/>
                <a:cs typeface="Calibri" panose="020F0502020204030204" pitchFamily="34" charset="0"/>
              </a:rPr>
              <a:t> </a:t>
            </a:r>
            <a:r>
              <a:rPr lang="en-US" sz="1003" kern="100" dirty="0" err="1">
                <a:latin typeface="Calibri" panose="020F0502020204030204" pitchFamily="34" charset="0"/>
                <a:ea typeface="Calibri" panose="020F0502020204030204" pitchFamily="34" charset="0"/>
                <a:cs typeface="Calibri" panose="020F0502020204030204" pitchFamily="34" charset="0"/>
              </a:rPr>
              <a:t>thống</a:t>
            </a:r>
            <a:r>
              <a:rPr lang="en-US" sz="1003" kern="100" dirty="0">
                <a:latin typeface="Calibri" panose="020F0502020204030204" pitchFamily="34" charset="0"/>
                <a:ea typeface="Calibri" panose="020F0502020204030204" pitchFamily="34" charset="0"/>
                <a:cs typeface="Calibri" panose="020F0502020204030204" pitchFamily="34" charset="0"/>
              </a:rPr>
              <a:t> </a:t>
            </a:r>
            <a:r>
              <a:rPr lang="en-US" sz="1003" kern="100" dirty="0" err="1">
                <a:latin typeface="Calibri" panose="020F0502020204030204" pitchFamily="34" charset="0"/>
                <a:ea typeface="Calibri" panose="020F0502020204030204" pitchFamily="34" charset="0"/>
                <a:cs typeface="Calibri" panose="020F0502020204030204" pitchFamily="34" charset="0"/>
              </a:rPr>
              <a:t>hồ</a:t>
            </a:r>
            <a:r>
              <a:rPr lang="en-US" sz="1003" kern="100" dirty="0">
                <a:latin typeface="Calibri" panose="020F0502020204030204" pitchFamily="34" charset="0"/>
                <a:ea typeface="Calibri" panose="020F0502020204030204" pitchFamily="34" charset="0"/>
                <a:cs typeface="Calibri" panose="020F0502020204030204" pitchFamily="34" charset="0"/>
              </a:rPr>
              <a:t> </a:t>
            </a:r>
            <a:r>
              <a:rPr lang="en-US" sz="1003" kern="100" dirty="0" err="1">
                <a:latin typeface="Calibri" panose="020F0502020204030204" pitchFamily="34" charset="0"/>
                <a:ea typeface="Calibri" panose="020F0502020204030204" pitchFamily="34" charset="0"/>
                <a:cs typeface="Calibri" panose="020F0502020204030204" pitchFamily="34" charset="0"/>
              </a:rPr>
              <a:t>đập</a:t>
            </a:r>
            <a:endParaRPr lang="en-US" sz="1003" kern="100" dirty="0">
              <a:latin typeface="Calibri" panose="020F050202020403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DD096CFD-61B5-4A0C-A288-08F1FBDC907A}"/>
              </a:ext>
            </a:extLst>
          </p:cNvPr>
          <p:cNvSpPr txBox="1"/>
          <p:nvPr/>
        </p:nvSpPr>
        <p:spPr>
          <a:xfrm>
            <a:off x="977427" y="8947809"/>
            <a:ext cx="3296637" cy="709681"/>
          </a:xfrm>
          <a:prstGeom prst="rect">
            <a:avLst/>
          </a:prstGeom>
          <a:noFill/>
        </p:spPr>
        <p:txBody>
          <a:bodyPr wrap="square">
            <a:spAutoFit/>
          </a:bodyPr>
          <a:lstStyle/>
          <a:p>
            <a:pPr algn="just"/>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Tài</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nguyên</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p>
          <a:p>
            <a:pPr marL="191047" indent="-191047" algn="just">
              <a:buFont typeface="Wingdings" panose="05000000000000000000" pitchFamily="2" charset="2"/>
              <a:buChar char="Ø"/>
            </a:pP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Thổ</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nhưỡng</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Phù</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sa</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feralit</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mùn</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núi</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cao</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a:t>
            </a:r>
          </a:p>
          <a:p>
            <a:pPr marL="191047" indent="-191047" algn="just">
              <a:buFont typeface="Wingdings" panose="05000000000000000000" pitchFamily="2" charset="2"/>
              <a:buChar char="Ø"/>
            </a:pP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Hệ</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động</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thực</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vật</a:t>
            </a:r>
            <a:endPar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endParaRPr>
          </a:p>
          <a:p>
            <a:pPr marL="191047" indent="-191047" algn="just">
              <a:buFont typeface="Wingdings" panose="05000000000000000000" pitchFamily="2" charset="2"/>
              <a:buChar char="Ø"/>
            </a:pP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Khoáng</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D4749D"/>
                </a:solidFill>
                <a:latin typeface="Calibri" panose="020F0502020204030204" pitchFamily="34" charset="0"/>
                <a:ea typeface="Calibri" panose="020F0502020204030204" pitchFamily="34" charset="0"/>
                <a:cs typeface="Calibri" panose="020F0502020204030204" pitchFamily="34" charset="0"/>
              </a:rPr>
              <a:t>sản</a:t>
            </a:r>
            <a:r>
              <a:rPr lang="en-US" sz="1003" b="1" kern="100" dirty="0">
                <a:solidFill>
                  <a:srgbClr val="D4749D"/>
                </a:solidFill>
                <a:latin typeface="Calibri" panose="020F0502020204030204" pitchFamily="34" charset="0"/>
                <a:ea typeface="Calibri" panose="020F0502020204030204" pitchFamily="34" charset="0"/>
                <a:cs typeface="Calibri" panose="020F0502020204030204" pitchFamily="34" charset="0"/>
              </a:rPr>
              <a:t>: VLXD</a:t>
            </a:r>
          </a:p>
        </p:txBody>
      </p:sp>
      <p:cxnSp>
        <p:nvCxnSpPr>
          <p:cNvPr id="8" name="Straight Arrow Connector 7">
            <a:extLst>
              <a:ext uri="{FF2B5EF4-FFF2-40B4-BE49-F238E27FC236}">
                <a16:creationId xmlns:a16="http://schemas.microsoft.com/office/drawing/2014/main" id="{8CB59372-60F0-44FD-B262-4B4EA33FA49F}"/>
              </a:ext>
            </a:extLst>
          </p:cNvPr>
          <p:cNvCxnSpPr>
            <a:cxnSpLocks/>
          </p:cNvCxnSpPr>
          <p:nvPr/>
        </p:nvCxnSpPr>
        <p:spPr>
          <a:xfrm>
            <a:off x="11629292" y="2598103"/>
            <a:ext cx="324187" cy="299935"/>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Arrow Connector 19">
            <a:extLst>
              <a:ext uri="{FF2B5EF4-FFF2-40B4-BE49-F238E27FC236}">
                <a16:creationId xmlns:a16="http://schemas.microsoft.com/office/drawing/2014/main" id="{39DDB083-872A-450D-BEF3-2BE1743FA621}"/>
              </a:ext>
            </a:extLst>
          </p:cNvPr>
          <p:cNvCxnSpPr>
            <a:cxnSpLocks/>
          </p:cNvCxnSpPr>
          <p:nvPr/>
        </p:nvCxnSpPr>
        <p:spPr>
          <a:xfrm flipV="1">
            <a:off x="13058681" y="3093350"/>
            <a:ext cx="132182" cy="372350"/>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Arrow Connector 20">
            <a:extLst>
              <a:ext uri="{FF2B5EF4-FFF2-40B4-BE49-F238E27FC236}">
                <a16:creationId xmlns:a16="http://schemas.microsoft.com/office/drawing/2014/main" id="{A79655A1-B53A-492F-9525-5FAECB267AFE}"/>
              </a:ext>
            </a:extLst>
          </p:cNvPr>
          <p:cNvCxnSpPr>
            <a:cxnSpLocks/>
          </p:cNvCxnSpPr>
          <p:nvPr/>
        </p:nvCxnSpPr>
        <p:spPr>
          <a:xfrm flipH="1">
            <a:off x="13616913" y="3074289"/>
            <a:ext cx="1" cy="83977"/>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22" name="Straight Arrow Connector 21">
            <a:extLst>
              <a:ext uri="{FF2B5EF4-FFF2-40B4-BE49-F238E27FC236}">
                <a16:creationId xmlns:a16="http://schemas.microsoft.com/office/drawing/2014/main" id="{FD17ED88-629F-4794-80F5-1A646030DBBE}"/>
              </a:ext>
            </a:extLst>
          </p:cNvPr>
          <p:cNvCxnSpPr>
            <a:cxnSpLocks/>
          </p:cNvCxnSpPr>
          <p:nvPr/>
        </p:nvCxnSpPr>
        <p:spPr>
          <a:xfrm flipH="1" flipV="1">
            <a:off x="13914085" y="2856730"/>
            <a:ext cx="216125" cy="236622"/>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23" name="Straight Arrow Connector 22">
            <a:extLst>
              <a:ext uri="{FF2B5EF4-FFF2-40B4-BE49-F238E27FC236}">
                <a16:creationId xmlns:a16="http://schemas.microsoft.com/office/drawing/2014/main" id="{7FD15C55-59D8-4561-A5E3-8A937DE09206}"/>
              </a:ext>
            </a:extLst>
          </p:cNvPr>
          <p:cNvCxnSpPr>
            <a:cxnSpLocks/>
          </p:cNvCxnSpPr>
          <p:nvPr/>
        </p:nvCxnSpPr>
        <p:spPr>
          <a:xfrm flipV="1">
            <a:off x="13278413" y="2541569"/>
            <a:ext cx="347343" cy="118311"/>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26" name="Straight Arrow Connector 25">
            <a:extLst>
              <a:ext uri="{FF2B5EF4-FFF2-40B4-BE49-F238E27FC236}">
                <a16:creationId xmlns:a16="http://schemas.microsoft.com/office/drawing/2014/main" id="{0BA98D27-440D-41CC-9236-AB4E105A23EA}"/>
              </a:ext>
            </a:extLst>
          </p:cNvPr>
          <p:cNvCxnSpPr>
            <a:cxnSpLocks/>
          </p:cNvCxnSpPr>
          <p:nvPr/>
        </p:nvCxnSpPr>
        <p:spPr>
          <a:xfrm>
            <a:off x="13386014" y="2119940"/>
            <a:ext cx="492296" cy="580138"/>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28" name="Straight Arrow Connector 27">
            <a:extLst>
              <a:ext uri="{FF2B5EF4-FFF2-40B4-BE49-F238E27FC236}">
                <a16:creationId xmlns:a16="http://schemas.microsoft.com/office/drawing/2014/main" id="{08D7925A-625C-4624-93ED-DB954B9E4522}"/>
              </a:ext>
            </a:extLst>
          </p:cNvPr>
          <p:cNvCxnSpPr>
            <a:cxnSpLocks/>
          </p:cNvCxnSpPr>
          <p:nvPr/>
        </p:nvCxnSpPr>
        <p:spPr>
          <a:xfrm flipV="1">
            <a:off x="13252254" y="3424425"/>
            <a:ext cx="267522" cy="66694"/>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31" name="Straight Arrow Connector 30">
            <a:extLst>
              <a:ext uri="{FF2B5EF4-FFF2-40B4-BE49-F238E27FC236}">
                <a16:creationId xmlns:a16="http://schemas.microsoft.com/office/drawing/2014/main" id="{583BE12F-3B5E-4DDB-9426-E92D3B0C3DD5}"/>
              </a:ext>
            </a:extLst>
          </p:cNvPr>
          <p:cNvCxnSpPr>
            <a:cxnSpLocks/>
          </p:cNvCxnSpPr>
          <p:nvPr/>
        </p:nvCxnSpPr>
        <p:spPr>
          <a:xfrm flipV="1">
            <a:off x="11599525" y="3166202"/>
            <a:ext cx="132182" cy="372350"/>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32" name="Straight Arrow Connector 31">
            <a:extLst>
              <a:ext uri="{FF2B5EF4-FFF2-40B4-BE49-F238E27FC236}">
                <a16:creationId xmlns:a16="http://schemas.microsoft.com/office/drawing/2014/main" id="{B15F4E05-A3C1-4CD3-82DD-D4EF70900F9B}"/>
              </a:ext>
            </a:extLst>
          </p:cNvPr>
          <p:cNvCxnSpPr>
            <a:cxnSpLocks/>
          </p:cNvCxnSpPr>
          <p:nvPr/>
        </p:nvCxnSpPr>
        <p:spPr>
          <a:xfrm>
            <a:off x="10752437" y="2445067"/>
            <a:ext cx="609609" cy="352525"/>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35" name="Straight Arrow Connector 34">
            <a:extLst>
              <a:ext uri="{FF2B5EF4-FFF2-40B4-BE49-F238E27FC236}">
                <a16:creationId xmlns:a16="http://schemas.microsoft.com/office/drawing/2014/main" id="{870B7450-7B74-4AF2-A4B2-E9F43937939A}"/>
              </a:ext>
            </a:extLst>
          </p:cNvPr>
          <p:cNvCxnSpPr>
            <a:cxnSpLocks/>
          </p:cNvCxnSpPr>
          <p:nvPr/>
        </p:nvCxnSpPr>
        <p:spPr>
          <a:xfrm flipH="1" flipV="1">
            <a:off x="13038012" y="3629423"/>
            <a:ext cx="152852" cy="372350"/>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sp>
        <p:nvSpPr>
          <p:cNvPr id="37" name="TextBox 36">
            <a:extLst>
              <a:ext uri="{FF2B5EF4-FFF2-40B4-BE49-F238E27FC236}">
                <a16:creationId xmlns:a16="http://schemas.microsoft.com/office/drawing/2014/main" id="{855E62DD-06A8-4AEA-8EF2-0437B2FEE590}"/>
              </a:ext>
            </a:extLst>
          </p:cNvPr>
          <p:cNvSpPr txBox="1"/>
          <p:nvPr/>
        </p:nvSpPr>
        <p:spPr>
          <a:xfrm>
            <a:off x="784513" y="1218624"/>
            <a:ext cx="2234223" cy="246671"/>
          </a:xfrm>
          <a:prstGeom prst="rect">
            <a:avLst/>
          </a:prstGeom>
          <a:no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Địa</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hình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địa</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mạo</a:t>
            </a:r>
            <a:r>
              <a:rPr lang="en-US" sz="1003" b="1" kern="100" dirty="0">
                <a:latin typeface="Calibri" panose="020F0502020204030204" pitchFamily="34" charset="0"/>
                <a:ea typeface="Calibri" panose="020F0502020204030204" pitchFamily="34" charset="0"/>
                <a:cs typeface="Calibri" panose="020F0502020204030204" pitchFamily="34" charset="0"/>
              </a:rPr>
              <a:t>: </a:t>
            </a:r>
          </a:p>
        </p:txBody>
      </p:sp>
      <p:sp>
        <p:nvSpPr>
          <p:cNvPr id="38" name="TextBox 37">
            <a:extLst>
              <a:ext uri="{FF2B5EF4-FFF2-40B4-BE49-F238E27FC236}">
                <a16:creationId xmlns:a16="http://schemas.microsoft.com/office/drawing/2014/main" id="{384CE303-5EAC-4ACF-85A4-CF5C0D83A752}"/>
              </a:ext>
            </a:extLst>
          </p:cNvPr>
          <p:cNvSpPr txBox="1"/>
          <p:nvPr/>
        </p:nvSpPr>
        <p:spPr>
          <a:xfrm>
            <a:off x="8012645" y="1231865"/>
            <a:ext cx="2176108" cy="246671"/>
          </a:xfrm>
          <a:prstGeom prst="rect">
            <a:avLst/>
          </a:prstGeom>
          <a:no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Thuỷ</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văn</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B86A6B44-898A-474A-8B9F-ACD064DEEAAE}"/>
              </a:ext>
            </a:extLst>
          </p:cNvPr>
          <p:cNvSpPr txBox="1"/>
          <p:nvPr/>
        </p:nvSpPr>
        <p:spPr>
          <a:xfrm>
            <a:off x="-2271860" y="2353151"/>
            <a:ext cx="1653669" cy="3167752"/>
          </a:xfrm>
          <a:prstGeom prst="rect">
            <a:avLst/>
          </a:prstGeom>
          <a:solidFill>
            <a:srgbClr val="FFFF00"/>
          </a:solidFill>
        </p:spPr>
        <p:txBody>
          <a:bodyPr wrap="square" lIns="40113" tIns="40113" rIns="40113" bIns="40113" rtlCol="0">
            <a:spAutoFit/>
          </a:bodyPr>
          <a:lstStyle/>
          <a:p>
            <a:r>
              <a:rPr lang="en-GB" sz="2006" b="1" dirty="0">
                <a:solidFill>
                  <a:srgbClr val="FF0000"/>
                </a:solidFill>
                <a:latin typeface="Arial" panose="020B0604020202020204" pitchFamily="34" charset="0"/>
                <a:cs typeface="Arial" panose="020B0604020202020204" pitchFamily="34" charset="0"/>
              </a:rPr>
              <a:t>BỔ SUNG MỨC NƯỚC CAO NHẤT ĐO ĐƯỢC GẦN ĐÂY TẠI CÁC XÃ TRÊN SƠ ĐỒ THUỶ VĂN (</a:t>
            </a:r>
            <a:r>
              <a:rPr lang="en-GB" sz="2006" b="1" dirty="0" err="1">
                <a:solidFill>
                  <a:srgbClr val="FF0000"/>
                </a:solidFill>
                <a:latin typeface="Arial" panose="020B0604020202020204" pitchFamily="34" charset="0"/>
                <a:cs typeface="Arial" panose="020B0604020202020204" pitchFamily="34" charset="0"/>
              </a:rPr>
              <a:t>Hmax</a:t>
            </a:r>
            <a:r>
              <a:rPr lang="en-GB" sz="2006" b="1" dirty="0">
                <a:solidFill>
                  <a:srgbClr val="FF0000"/>
                </a:solidFill>
                <a:latin typeface="Arial" panose="020B0604020202020204" pitchFamily="34" charset="0"/>
                <a:cs typeface="Arial" panose="020B0604020202020204" pitchFamily="34" charset="0"/>
              </a:rPr>
              <a:t>=???)</a:t>
            </a:r>
          </a:p>
        </p:txBody>
      </p:sp>
      <p:cxnSp>
        <p:nvCxnSpPr>
          <p:cNvPr id="10" name="Straight Arrow Connector 9">
            <a:extLst>
              <a:ext uri="{FF2B5EF4-FFF2-40B4-BE49-F238E27FC236}">
                <a16:creationId xmlns:a16="http://schemas.microsoft.com/office/drawing/2014/main" id="{9A5EE106-96A0-11BC-FA4E-754090093066}"/>
              </a:ext>
            </a:extLst>
          </p:cNvPr>
          <p:cNvCxnSpPr>
            <a:cxnSpLocks/>
          </p:cNvCxnSpPr>
          <p:nvPr/>
        </p:nvCxnSpPr>
        <p:spPr>
          <a:xfrm flipV="1">
            <a:off x="10686344" y="2621330"/>
            <a:ext cx="132182" cy="372350"/>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11" name="Straight Arrow Connector 10">
            <a:extLst>
              <a:ext uri="{FF2B5EF4-FFF2-40B4-BE49-F238E27FC236}">
                <a16:creationId xmlns:a16="http://schemas.microsoft.com/office/drawing/2014/main" id="{9E65FE74-41A7-A68D-6C42-D3FAA14DB53B}"/>
              </a:ext>
            </a:extLst>
          </p:cNvPr>
          <p:cNvCxnSpPr>
            <a:cxnSpLocks/>
          </p:cNvCxnSpPr>
          <p:nvPr/>
        </p:nvCxnSpPr>
        <p:spPr>
          <a:xfrm flipV="1">
            <a:off x="10148779" y="2408918"/>
            <a:ext cx="132182" cy="372350"/>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12" name="Straight Arrow Connector 11">
            <a:extLst>
              <a:ext uri="{FF2B5EF4-FFF2-40B4-BE49-F238E27FC236}">
                <a16:creationId xmlns:a16="http://schemas.microsoft.com/office/drawing/2014/main" id="{D169201E-294F-2379-C46D-A94D6BBA6641}"/>
              </a:ext>
            </a:extLst>
          </p:cNvPr>
          <p:cNvCxnSpPr>
            <a:cxnSpLocks/>
          </p:cNvCxnSpPr>
          <p:nvPr/>
        </p:nvCxnSpPr>
        <p:spPr>
          <a:xfrm flipH="1">
            <a:off x="10588586" y="2031690"/>
            <a:ext cx="100703" cy="317176"/>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sp>
        <p:nvSpPr>
          <p:cNvPr id="27" name="TextBox 26">
            <a:extLst>
              <a:ext uri="{FF2B5EF4-FFF2-40B4-BE49-F238E27FC236}">
                <a16:creationId xmlns:a16="http://schemas.microsoft.com/office/drawing/2014/main" id="{6122D5B1-087E-0331-7465-9E4FB6FA89D4}"/>
              </a:ext>
            </a:extLst>
          </p:cNvPr>
          <p:cNvSpPr txBox="1"/>
          <p:nvPr/>
        </p:nvSpPr>
        <p:spPr>
          <a:xfrm>
            <a:off x="8092120" y="5186298"/>
            <a:ext cx="2853012" cy="246671"/>
          </a:xfrm>
          <a:prstGeom prst="rect">
            <a:avLst/>
          </a:prstGeom>
          <a:no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Sơ</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đồ</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đánh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giá</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cao</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độ</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Ngập</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lụt</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34" name="TextBox 33">
            <a:extLst>
              <a:ext uri="{FF2B5EF4-FFF2-40B4-BE49-F238E27FC236}">
                <a16:creationId xmlns:a16="http://schemas.microsoft.com/office/drawing/2014/main" id="{21964F4B-10D1-CB07-9185-12413BBDBD2E}"/>
              </a:ext>
            </a:extLst>
          </p:cNvPr>
          <p:cNvSpPr txBox="1"/>
          <p:nvPr/>
        </p:nvSpPr>
        <p:spPr>
          <a:xfrm>
            <a:off x="8117932" y="7854676"/>
            <a:ext cx="2581762" cy="389684"/>
          </a:xfrm>
          <a:prstGeom prst="rect">
            <a:avLst/>
          </a:prstGeom>
          <a:solidFill>
            <a:schemeClr val="bg1">
              <a:alpha val="60000"/>
            </a:schemeClr>
          </a:solidFill>
        </p:spPr>
        <p:txBody>
          <a:bodyPr wrap="square" lIns="40113" tIns="40113" rIns="40113" bIns="40113" rtlCol="0">
            <a:spAutoFit/>
          </a:bodyPr>
          <a:lstStyle/>
          <a:p>
            <a:r>
              <a:rPr lang="en-GB" sz="1003" dirty="0" err="1">
                <a:cs typeface="Arial" panose="020B0604020202020204" pitchFamily="34" charset="0"/>
              </a:rPr>
              <a:t>Kết</a:t>
            </a:r>
            <a:r>
              <a:rPr lang="en-GB" sz="1003" dirty="0">
                <a:cs typeface="Arial" panose="020B0604020202020204" pitchFamily="34" charset="0"/>
              </a:rPr>
              <a:t> </a:t>
            </a:r>
            <a:r>
              <a:rPr lang="en-GB" sz="1003" dirty="0" err="1">
                <a:cs typeface="Arial" panose="020B0604020202020204" pitchFamily="34" charset="0"/>
              </a:rPr>
              <a:t>quả</a:t>
            </a:r>
            <a:r>
              <a:rPr lang="en-GB" sz="1003" dirty="0">
                <a:cs typeface="Arial" panose="020B0604020202020204" pitchFamily="34" charset="0"/>
              </a:rPr>
              <a:t> </a:t>
            </a:r>
            <a:r>
              <a:rPr lang="en-GB" sz="1003" dirty="0" err="1">
                <a:cs typeface="Arial" panose="020B0604020202020204" pitchFamily="34" charset="0"/>
              </a:rPr>
              <a:t>dự</a:t>
            </a:r>
            <a:r>
              <a:rPr lang="en-GB" sz="1003" dirty="0">
                <a:cs typeface="Arial" panose="020B0604020202020204" pitchFamily="34" charset="0"/>
              </a:rPr>
              <a:t> </a:t>
            </a:r>
            <a:r>
              <a:rPr lang="en-GB" sz="1003" dirty="0" err="1">
                <a:cs typeface="Arial" panose="020B0604020202020204" pitchFamily="34" charset="0"/>
              </a:rPr>
              <a:t>báo</a:t>
            </a:r>
            <a:r>
              <a:rPr lang="en-GB" sz="1003" dirty="0">
                <a:cs typeface="Arial" panose="020B0604020202020204" pitchFamily="34" charset="0"/>
              </a:rPr>
              <a:t> </a:t>
            </a:r>
            <a:r>
              <a:rPr lang="en-GB" sz="1003" dirty="0" err="1">
                <a:cs typeface="Arial" panose="020B0604020202020204" pitchFamily="34" charset="0"/>
              </a:rPr>
              <a:t>trên</a:t>
            </a:r>
            <a:r>
              <a:rPr lang="en-GB" sz="1003" dirty="0">
                <a:cs typeface="Arial" panose="020B0604020202020204" pitchFamily="34" charset="0"/>
              </a:rPr>
              <a:t> </a:t>
            </a:r>
            <a:r>
              <a:rPr lang="en-GB" sz="1003" dirty="0" err="1">
                <a:cs typeface="Arial" panose="020B0604020202020204" pitchFamily="34" charset="0"/>
              </a:rPr>
              <a:t>mức</a:t>
            </a:r>
            <a:r>
              <a:rPr lang="en-GB" sz="1003" dirty="0">
                <a:cs typeface="Arial" panose="020B0604020202020204" pitchFamily="34" charset="0"/>
              </a:rPr>
              <a:t>  </a:t>
            </a:r>
            <a:r>
              <a:rPr lang="en-GB" sz="1003" dirty="0" err="1">
                <a:cs typeface="Arial" panose="020B0604020202020204" pitchFamily="34" charset="0"/>
              </a:rPr>
              <a:t>nước</a:t>
            </a:r>
            <a:r>
              <a:rPr lang="en-GB" sz="1003" dirty="0">
                <a:cs typeface="Arial" panose="020B0604020202020204" pitchFamily="34" charset="0"/>
              </a:rPr>
              <a:t> </a:t>
            </a:r>
            <a:r>
              <a:rPr lang="en-GB" sz="1003" dirty="0" err="1">
                <a:cs typeface="Arial" panose="020B0604020202020204" pitchFamily="34" charset="0"/>
              </a:rPr>
              <a:t>báo</a:t>
            </a:r>
            <a:r>
              <a:rPr lang="en-GB" sz="1003" dirty="0">
                <a:cs typeface="Arial" panose="020B0604020202020204" pitchFamily="34" charset="0"/>
              </a:rPr>
              <a:t> </a:t>
            </a:r>
            <a:r>
              <a:rPr lang="en-GB" sz="1003" dirty="0" err="1">
                <a:cs typeface="Arial" panose="020B0604020202020204" pitchFamily="34" charset="0"/>
              </a:rPr>
              <a:t>động</a:t>
            </a:r>
            <a:r>
              <a:rPr lang="en-GB" sz="1003" dirty="0">
                <a:cs typeface="Arial" panose="020B0604020202020204" pitchFamily="34" charset="0"/>
              </a:rPr>
              <a:t> III, </a:t>
            </a:r>
            <a:r>
              <a:rPr lang="en-GB" sz="1003" dirty="0" err="1">
                <a:cs typeface="Arial" panose="020B0604020202020204" pitchFamily="34" charset="0"/>
              </a:rPr>
              <a:t>cao</a:t>
            </a:r>
            <a:r>
              <a:rPr lang="en-GB" sz="1003" dirty="0">
                <a:cs typeface="Arial" panose="020B0604020202020204" pitchFamily="34" charset="0"/>
              </a:rPr>
              <a:t> </a:t>
            </a:r>
            <a:r>
              <a:rPr lang="en-GB" sz="1003" dirty="0" err="1">
                <a:cs typeface="Arial" panose="020B0604020202020204" pitchFamily="34" charset="0"/>
              </a:rPr>
              <a:t>độ</a:t>
            </a:r>
            <a:r>
              <a:rPr lang="en-GB" sz="1003" dirty="0">
                <a:cs typeface="Arial" panose="020B0604020202020204" pitchFamily="34" charset="0"/>
              </a:rPr>
              <a:t> +13.0 </a:t>
            </a:r>
            <a:r>
              <a:rPr lang="en-GB" sz="1003" dirty="0" err="1">
                <a:cs typeface="Arial" panose="020B0604020202020204" pitchFamily="34" charset="0"/>
              </a:rPr>
              <a:t>được</a:t>
            </a:r>
            <a:r>
              <a:rPr lang="en-GB" sz="1003" dirty="0">
                <a:cs typeface="Arial" panose="020B0604020202020204" pitchFamily="34" charset="0"/>
              </a:rPr>
              <a:t> </a:t>
            </a:r>
            <a:r>
              <a:rPr lang="en-GB" sz="1003" dirty="0" err="1">
                <a:cs typeface="Arial" panose="020B0604020202020204" pitchFamily="34" charset="0"/>
              </a:rPr>
              <a:t>đo</a:t>
            </a:r>
            <a:r>
              <a:rPr lang="en-GB" sz="1003" dirty="0">
                <a:cs typeface="Arial" panose="020B0604020202020204" pitchFamily="34" charset="0"/>
              </a:rPr>
              <a:t> </a:t>
            </a:r>
            <a:r>
              <a:rPr lang="en-GB" sz="1003" dirty="0" err="1">
                <a:cs typeface="Arial" panose="020B0604020202020204" pitchFamily="34" charset="0"/>
              </a:rPr>
              <a:t>tại</a:t>
            </a:r>
            <a:r>
              <a:rPr lang="en-GB" sz="1003" dirty="0">
                <a:cs typeface="Arial" panose="020B0604020202020204" pitchFamily="34" charset="0"/>
              </a:rPr>
              <a:t> TTV </a:t>
            </a:r>
            <a:r>
              <a:rPr lang="en-GB" sz="1003" dirty="0" err="1">
                <a:cs typeface="Arial" panose="020B0604020202020204" pitchFamily="34" charset="0"/>
              </a:rPr>
              <a:t>Sơn</a:t>
            </a:r>
            <a:r>
              <a:rPr lang="en-GB" sz="1003" dirty="0">
                <a:cs typeface="Arial" panose="020B0604020202020204" pitchFamily="34" charset="0"/>
              </a:rPr>
              <a:t> </a:t>
            </a:r>
            <a:r>
              <a:rPr lang="en-GB" sz="1003" dirty="0" err="1">
                <a:cs typeface="Arial" panose="020B0604020202020204" pitchFamily="34" charset="0"/>
              </a:rPr>
              <a:t>Diệm</a:t>
            </a:r>
            <a:endParaRPr lang="en-GB" sz="1003" dirty="0">
              <a:cs typeface="Arial" panose="020B0604020202020204" pitchFamily="34" charset="0"/>
            </a:endParaRPr>
          </a:p>
        </p:txBody>
      </p:sp>
      <p:sp>
        <p:nvSpPr>
          <p:cNvPr id="56" name="TextBox 55">
            <a:extLst>
              <a:ext uri="{FF2B5EF4-FFF2-40B4-BE49-F238E27FC236}">
                <a16:creationId xmlns:a16="http://schemas.microsoft.com/office/drawing/2014/main" id="{34B2E23C-2EF4-B963-767D-5F2ABD833D1A}"/>
              </a:ext>
            </a:extLst>
          </p:cNvPr>
          <p:cNvSpPr txBox="1"/>
          <p:nvPr/>
        </p:nvSpPr>
        <p:spPr>
          <a:xfrm>
            <a:off x="1020176" y="5136825"/>
            <a:ext cx="2853012" cy="246671"/>
          </a:xfrm>
          <a:prstGeom prst="rect">
            <a:avLst/>
          </a:prstGeom>
          <a:noFill/>
        </p:spPr>
        <p:txBody>
          <a:bodyPr wrap="square">
            <a:spAutoFit/>
          </a:bodyPr>
          <a:lstStyle/>
          <a:p>
            <a:pPr algn="just"/>
            <a:r>
              <a:rPr lang="vi-VN" sz="1003" b="1" kern="100" dirty="0">
                <a:latin typeface="Calibri" panose="020F0502020204030204" pitchFamily="34" charset="0"/>
                <a:ea typeface="Calibri" panose="020F0502020204030204" pitchFamily="34" charset="0"/>
                <a:cs typeface="Calibri" panose="020F0502020204030204" pitchFamily="34" charset="0"/>
              </a:rPr>
              <a:t>Sơ</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đồ</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phân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bố</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không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gian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canh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tác</a:t>
            </a:r>
            <a:r>
              <a:rPr lang="en-US" sz="1003" b="1" kern="100" dirty="0">
                <a:latin typeface="Calibri" panose="020F0502020204030204" pitchFamily="34" charset="0"/>
                <a:ea typeface="Calibri" panose="020F0502020204030204" pitchFamily="34" charset="0"/>
                <a:cs typeface="Calibri" panose="020F0502020204030204" pitchFamily="34" charset="0"/>
              </a:rPr>
              <a:t>   </a:t>
            </a:r>
          </a:p>
        </p:txBody>
      </p:sp>
      <p:sp>
        <p:nvSpPr>
          <p:cNvPr id="33" name="Rectangle 32">
            <a:extLst>
              <a:ext uri="{FF2B5EF4-FFF2-40B4-BE49-F238E27FC236}">
                <a16:creationId xmlns:a16="http://schemas.microsoft.com/office/drawing/2014/main" id="{317F5A20-D2AE-4DA1-AC51-532119EA1981}"/>
              </a:ext>
            </a:extLst>
          </p:cNvPr>
          <p:cNvSpPr/>
          <p:nvPr/>
        </p:nvSpPr>
        <p:spPr>
          <a:xfrm>
            <a:off x="8203747" y="8366409"/>
            <a:ext cx="448677" cy="194788"/>
          </a:xfrm>
          <a:prstGeom prst="rect">
            <a:avLst/>
          </a:prstGeom>
          <a:solidFill>
            <a:srgbClr val="0101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36" name="TextBox 35">
            <a:extLst>
              <a:ext uri="{FF2B5EF4-FFF2-40B4-BE49-F238E27FC236}">
                <a16:creationId xmlns:a16="http://schemas.microsoft.com/office/drawing/2014/main" id="{85F7D02F-A950-42C6-B0EE-D24A1D890329}"/>
              </a:ext>
            </a:extLst>
          </p:cNvPr>
          <p:cNvSpPr txBox="1"/>
          <p:nvPr/>
        </p:nvSpPr>
        <p:spPr>
          <a:xfrm>
            <a:off x="8720814" y="8352588"/>
            <a:ext cx="1970950" cy="234898"/>
          </a:xfrm>
          <a:prstGeom prst="rect">
            <a:avLst/>
          </a:prstGeom>
          <a:solidFill>
            <a:schemeClr val="bg1"/>
          </a:solidFill>
        </p:spPr>
        <p:txBody>
          <a:bodyPr wrap="none" lIns="40113" tIns="40113" rIns="40113" bIns="40113" rtlCol="0">
            <a:spAutoFit/>
          </a:bodyPr>
          <a:lstStyle/>
          <a:p>
            <a:r>
              <a:rPr lang="en-GB" sz="1000" b="1" dirty="0" err="1">
                <a:cs typeface="Arial" panose="020B0604020202020204" pitchFamily="34" charset="0"/>
              </a:rPr>
              <a:t>Vùng</a:t>
            </a:r>
            <a:r>
              <a:rPr lang="en-GB" sz="1000" b="1" dirty="0">
                <a:cs typeface="Arial" panose="020B0604020202020204" pitchFamily="34" charset="0"/>
              </a:rPr>
              <a:t> </a:t>
            </a:r>
            <a:r>
              <a:rPr lang="en-GB" sz="1000" b="1" dirty="0" err="1">
                <a:cs typeface="Arial" panose="020B0604020202020204" pitchFamily="34" charset="0"/>
              </a:rPr>
              <a:t>có</a:t>
            </a:r>
            <a:r>
              <a:rPr lang="en-GB" sz="1000" b="1" dirty="0">
                <a:cs typeface="Arial" panose="020B0604020202020204" pitchFamily="34" charset="0"/>
              </a:rPr>
              <a:t> </a:t>
            </a:r>
            <a:r>
              <a:rPr lang="en-GB" sz="1000" b="1" dirty="0" err="1">
                <a:cs typeface="Arial" panose="020B0604020202020204" pitchFamily="34" charset="0"/>
              </a:rPr>
              <a:t>nguy</a:t>
            </a:r>
            <a:r>
              <a:rPr lang="en-GB" sz="1000" b="1" dirty="0">
                <a:cs typeface="Arial" panose="020B0604020202020204" pitchFamily="34" charset="0"/>
              </a:rPr>
              <a:t> </a:t>
            </a:r>
            <a:r>
              <a:rPr lang="en-GB" sz="1000" b="1" dirty="0" err="1">
                <a:cs typeface="Arial" panose="020B0604020202020204" pitchFamily="34" charset="0"/>
              </a:rPr>
              <a:t>cơ</a:t>
            </a:r>
            <a:r>
              <a:rPr lang="en-GB" sz="1000" b="1" dirty="0">
                <a:cs typeface="Arial" panose="020B0604020202020204" pitchFamily="34" charset="0"/>
              </a:rPr>
              <a:t> </a:t>
            </a:r>
            <a:r>
              <a:rPr lang="en-GB" sz="1000" b="1" dirty="0" err="1">
                <a:cs typeface="Arial" panose="020B0604020202020204" pitchFamily="34" charset="0"/>
              </a:rPr>
              <a:t>ngập</a:t>
            </a:r>
            <a:r>
              <a:rPr lang="en-GB" sz="1000" b="1" dirty="0">
                <a:cs typeface="Arial" panose="020B0604020202020204" pitchFamily="34" charset="0"/>
              </a:rPr>
              <a:t> </a:t>
            </a:r>
            <a:r>
              <a:rPr lang="en-GB" sz="1000" b="1" dirty="0" err="1">
                <a:cs typeface="Arial" panose="020B0604020202020204" pitchFamily="34" charset="0"/>
              </a:rPr>
              <a:t>lụt</a:t>
            </a:r>
            <a:r>
              <a:rPr lang="en-GB" sz="1000" b="1" dirty="0">
                <a:cs typeface="Arial" panose="020B0604020202020204" pitchFamily="34" charset="0"/>
              </a:rPr>
              <a:t>                   </a:t>
            </a:r>
          </a:p>
        </p:txBody>
      </p:sp>
      <p:sp>
        <p:nvSpPr>
          <p:cNvPr id="39" name="Title 1">
            <a:extLst>
              <a:ext uri="{FF2B5EF4-FFF2-40B4-BE49-F238E27FC236}">
                <a16:creationId xmlns:a16="http://schemas.microsoft.com/office/drawing/2014/main" id="{5806DC48-0146-479E-A04B-92DD9966527E}"/>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3| ĐỊNH HƯỚNG QUY HOẠCH TỔNG THỂ </a:t>
            </a:r>
          </a:p>
          <a:p>
            <a:pPr marL="688975" algn="l"/>
            <a:endParaRPr lang="en-US" sz="1800" dirty="0"/>
          </a:p>
        </p:txBody>
      </p:sp>
      <p:cxnSp>
        <p:nvCxnSpPr>
          <p:cNvPr id="40" name="Straight Connector 39">
            <a:extLst>
              <a:ext uri="{FF2B5EF4-FFF2-40B4-BE49-F238E27FC236}">
                <a16:creationId xmlns:a16="http://schemas.microsoft.com/office/drawing/2014/main" id="{82C9153B-273F-49F7-B2C0-44162609F027}"/>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Title 1">
            <a:extLst>
              <a:ext uri="{FF2B5EF4-FFF2-40B4-BE49-F238E27FC236}">
                <a16:creationId xmlns:a16="http://schemas.microsoft.com/office/drawing/2014/main" id="{BF7595F7-9761-4214-ADF0-76004ACDEC67}"/>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Tổng</a:t>
            </a:r>
            <a:r>
              <a:rPr lang="en-US" sz="1800" dirty="0">
                <a:solidFill>
                  <a:schemeClr val="bg2">
                    <a:lumMod val="50000"/>
                  </a:schemeClr>
                </a:solidFill>
              </a:rPr>
              <a:t> </a:t>
            </a:r>
            <a:r>
              <a:rPr lang="en-US" sz="1800" dirty="0" err="1">
                <a:solidFill>
                  <a:schemeClr val="bg2">
                    <a:lumMod val="50000"/>
                  </a:schemeClr>
                </a:solidFill>
              </a:rPr>
              <a:t>hợp</a:t>
            </a:r>
            <a:r>
              <a:rPr lang="en-US" sz="1800" dirty="0">
                <a:solidFill>
                  <a:schemeClr val="bg2">
                    <a:lumMod val="50000"/>
                  </a:schemeClr>
                </a:solidFill>
              </a:rPr>
              <a:t> </a:t>
            </a:r>
            <a:r>
              <a:rPr lang="en-US" sz="1800" dirty="0" err="1">
                <a:solidFill>
                  <a:schemeClr val="bg2">
                    <a:lumMod val="50000"/>
                  </a:schemeClr>
                </a:solidFill>
              </a:rPr>
              <a:t>đặc</a:t>
            </a:r>
            <a:r>
              <a:rPr lang="en-US" sz="1800" dirty="0">
                <a:solidFill>
                  <a:schemeClr val="bg2">
                    <a:lumMod val="50000"/>
                  </a:schemeClr>
                </a:solidFill>
              </a:rPr>
              <a:t> </a:t>
            </a:r>
            <a:r>
              <a:rPr lang="en-US" sz="1800" dirty="0" err="1">
                <a:solidFill>
                  <a:schemeClr val="bg2">
                    <a:lumMod val="50000"/>
                  </a:schemeClr>
                </a:solidFill>
              </a:rPr>
              <a:t>điểm</a:t>
            </a:r>
            <a:r>
              <a:rPr lang="en-US" sz="1800" dirty="0">
                <a:solidFill>
                  <a:schemeClr val="bg2">
                    <a:lumMod val="50000"/>
                  </a:schemeClr>
                </a:solidFill>
              </a:rPr>
              <a:t> </a:t>
            </a:r>
            <a:r>
              <a:rPr lang="en-US" sz="1800" dirty="0" err="1">
                <a:solidFill>
                  <a:schemeClr val="bg2">
                    <a:lumMod val="50000"/>
                  </a:schemeClr>
                </a:solidFill>
              </a:rPr>
              <a:t>điều</a:t>
            </a:r>
            <a:r>
              <a:rPr lang="en-US" sz="1800" dirty="0">
                <a:solidFill>
                  <a:schemeClr val="bg2">
                    <a:lumMod val="50000"/>
                  </a:schemeClr>
                </a:solidFill>
              </a:rPr>
              <a:t> </a:t>
            </a:r>
            <a:r>
              <a:rPr lang="en-US" sz="1800" dirty="0" err="1">
                <a:solidFill>
                  <a:schemeClr val="bg2">
                    <a:lumMod val="50000"/>
                  </a:schemeClr>
                </a:solidFill>
              </a:rPr>
              <a:t>kiện</a:t>
            </a:r>
            <a:r>
              <a:rPr lang="en-US" sz="1800" dirty="0">
                <a:solidFill>
                  <a:schemeClr val="bg2">
                    <a:lumMod val="50000"/>
                  </a:schemeClr>
                </a:solidFill>
              </a:rPr>
              <a:t> </a:t>
            </a:r>
            <a:r>
              <a:rPr lang="en-US" sz="1800" dirty="0" err="1">
                <a:solidFill>
                  <a:schemeClr val="bg2">
                    <a:lumMod val="50000"/>
                  </a:schemeClr>
                </a:solidFill>
              </a:rPr>
              <a:t>tự</a:t>
            </a:r>
            <a:r>
              <a:rPr lang="en-US" sz="1800" dirty="0">
                <a:solidFill>
                  <a:schemeClr val="bg2">
                    <a:lumMod val="50000"/>
                  </a:schemeClr>
                </a:solidFill>
              </a:rPr>
              <a:t> </a:t>
            </a:r>
            <a:r>
              <a:rPr lang="en-US" sz="1800" dirty="0" err="1">
                <a:solidFill>
                  <a:schemeClr val="bg2">
                    <a:lumMod val="50000"/>
                  </a:schemeClr>
                </a:solidFill>
              </a:rPr>
              <a:t>nhiến</a:t>
            </a:r>
            <a:endParaRPr lang="en-US" sz="1800" dirty="0">
              <a:solidFill>
                <a:schemeClr val="bg2">
                  <a:lumMod val="50000"/>
                </a:schemeClr>
              </a:solidFill>
            </a:endParaRPr>
          </a:p>
        </p:txBody>
      </p:sp>
    </p:spTree>
    <p:extLst>
      <p:ext uri="{BB962C8B-B14F-4D97-AF65-F5344CB8AC3E}">
        <p14:creationId xmlns:p14="http://schemas.microsoft.com/office/powerpoint/2010/main" val="3502686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Clipping"/>
          <p:cNvPicPr>
            <a:picLocks noChangeAspect="1"/>
          </p:cNvPicPr>
          <p:nvPr/>
        </p:nvPicPr>
        <p:blipFill rotWithShape="1">
          <a:blip r:embed="rId2">
            <a:alphaModFix amt="85000"/>
            <a:extLst>
              <a:ext uri="{28A0092B-C50C-407E-A947-70E740481C1C}">
                <a14:useLocalDpi xmlns:a14="http://schemas.microsoft.com/office/drawing/2010/main" val="0"/>
              </a:ext>
            </a:extLst>
          </a:blip>
          <a:srcRect t="2941" r="6235"/>
          <a:stretch>
            <a:fillRect/>
          </a:stretch>
        </p:blipFill>
        <p:spPr>
          <a:xfrm>
            <a:off x="193918" y="1178316"/>
            <a:ext cx="7595807" cy="3978992"/>
          </a:xfrm>
          <a:prstGeom prst="rect">
            <a:avLst/>
          </a:prstGeom>
        </p:spPr>
      </p:pic>
      <p:sp>
        <p:nvSpPr>
          <p:cNvPr id="20" name="TextBox 19"/>
          <p:cNvSpPr txBox="1"/>
          <p:nvPr/>
        </p:nvSpPr>
        <p:spPr>
          <a:xfrm>
            <a:off x="5523147" y="3303676"/>
            <a:ext cx="951774" cy="332399"/>
          </a:xfrm>
          <a:prstGeom prst="rect">
            <a:avLst/>
          </a:prstGeom>
          <a:solidFill>
            <a:schemeClr val="bg1">
              <a:alpha val="65000"/>
            </a:schemeClr>
          </a:solidFill>
        </p:spPr>
        <p:txBody>
          <a:bodyPr wrap="square" rtlCol="0">
            <a:spAutoFit/>
          </a:bodyPr>
          <a:lstStyle/>
          <a:p>
            <a:pPr algn="ctr"/>
            <a:r>
              <a:rPr lang="en-US" sz="780" b="1" dirty="0" err="1"/>
              <a:t>Hương</a:t>
            </a:r>
            <a:r>
              <a:rPr lang="en-US" sz="780" b="1" dirty="0"/>
              <a:t> </a:t>
            </a:r>
            <a:r>
              <a:rPr lang="en-US" sz="780" b="1" dirty="0" err="1"/>
              <a:t>Sơn</a:t>
            </a:r>
            <a:endParaRPr lang="en-US" sz="780" b="1" dirty="0"/>
          </a:p>
          <a:p>
            <a:pPr algn="ctr"/>
            <a:r>
              <a:rPr lang="en-US" sz="780" b="1" dirty="0"/>
              <a:t>DT: 32,62 km2</a:t>
            </a:r>
          </a:p>
        </p:txBody>
      </p:sp>
      <p:sp>
        <p:nvSpPr>
          <p:cNvPr id="21" name="TextBox 20"/>
          <p:cNvSpPr txBox="1"/>
          <p:nvPr/>
        </p:nvSpPr>
        <p:spPr>
          <a:xfrm>
            <a:off x="6444341" y="2772185"/>
            <a:ext cx="1034149" cy="332399"/>
          </a:xfrm>
          <a:prstGeom prst="rect">
            <a:avLst/>
          </a:prstGeom>
          <a:solidFill>
            <a:schemeClr val="bg1">
              <a:alpha val="65000"/>
            </a:schemeClr>
          </a:solidFill>
        </p:spPr>
        <p:txBody>
          <a:bodyPr wrap="square" rtlCol="0">
            <a:spAutoFit/>
          </a:bodyPr>
          <a:lstStyle/>
          <a:p>
            <a:pPr algn="ctr"/>
            <a:r>
              <a:rPr lang="en-US" sz="780" b="1" dirty="0" err="1"/>
              <a:t>Tứ</a:t>
            </a:r>
            <a:r>
              <a:rPr lang="en-US" sz="780" b="1" dirty="0"/>
              <a:t> </a:t>
            </a:r>
            <a:r>
              <a:rPr lang="en-US" sz="780" b="1" dirty="0" err="1"/>
              <a:t>Mỹ</a:t>
            </a:r>
            <a:endParaRPr lang="en-US" sz="780" b="1" dirty="0"/>
          </a:p>
          <a:p>
            <a:pPr algn="ctr"/>
            <a:r>
              <a:rPr lang="en-US" sz="780" b="1" dirty="0"/>
              <a:t>DT: 38,67 km2</a:t>
            </a:r>
          </a:p>
        </p:txBody>
      </p:sp>
      <p:sp>
        <p:nvSpPr>
          <p:cNvPr id="22" name="TextBox 21"/>
          <p:cNvSpPr txBox="1"/>
          <p:nvPr/>
        </p:nvSpPr>
        <p:spPr>
          <a:xfrm>
            <a:off x="5288671" y="3962142"/>
            <a:ext cx="1055844" cy="332399"/>
          </a:xfrm>
          <a:prstGeom prst="rect">
            <a:avLst/>
          </a:prstGeom>
          <a:solidFill>
            <a:schemeClr val="bg1">
              <a:alpha val="65000"/>
            </a:schemeClr>
          </a:solidFill>
        </p:spPr>
        <p:txBody>
          <a:bodyPr wrap="square" rtlCol="0">
            <a:spAutoFit/>
          </a:bodyPr>
          <a:lstStyle/>
          <a:p>
            <a:pPr algn="ctr"/>
            <a:r>
              <a:rPr lang="en-US" sz="780" b="1" dirty="0"/>
              <a:t>Kim </a:t>
            </a:r>
            <a:r>
              <a:rPr lang="en-US" sz="780" b="1" dirty="0" err="1"/>
              <a:t>Hoa</a:t>
            </a:r>
            <a:endParaRPr lang="en-US" sz="780" b="1" dirty="0"/>
          </a:p>
          <a:p>
            <a:pPr algn="ctr"/>
            <a:r>
              <a:rPr lang="en-US" sz="780" b="1" dirty="0"/>
              <a:t>DT: 88,28km2</a:t>
            </a:r>
          </a:p>
        </p:txBody>
      </p:sp>
      <p:sp>
        <p:nvSpPr>
          <p:cNvPr id="23" name="TextBox 22"/>
          <p:cNvSpPr txBox="1"/>
          <p:nvPr/>
        </p:nvSpPr>
        <p:spPr>
          <a:xfrm>
            <a:off x="5619083" y="2141224"/>
            <a:ext cx="1026281" cy="332399"/>
          </a:xfrm>
          <a:prstGeom prst="rect">
            <a:avLst/>
          </a:prstGeom>
          <a:solidFill>
            <a:schemeClr val="bg1">
              <a:alpha val="65000"/>
            </a:schemeClr>
          </a:solidFill>
        </p:spPr>
        <p:txBody>
          <a:bodyPr wrap="square" rtlCol="0">
            <a:spAutoFit/>
          </a:bodyPr>
          <a:lstStyle/>
          <a:p>
            <a:pPr algn="ctr"/>
            <a:r>
              <a:rPr lang="en-US" sz="780" b="1" dirty="0" err="1"/>
              <a:t>Sơn</a:t>
            </a:r>
            <a:r>
              <a:rPr lang="en-US" sz="780" b="1" dirty="0"/>
              <a:t> </a:t>
            </a:r>
            <a:r>
              <a:rPr lang="en-US" sz="780" b="1" dirty="0" err="1"/>
              <a:t>Tiến</a:t>
            </a:r>
            <a:endParaRPr lang="en-US" sz="780" b="1" dirty="0"/>
          </a:p>
          <a:p>
            <a:pPr algn="ctr"/>
            <a:r>
              <a:rPr lang="en-US" sz="780" b="1" dirty="0"/>
              <a:t>DT: 80,97 km2</a:t>
            </a:r>
          </a:p>
        </p:txBody>
      </p:sp>
      <p:sp>
        <p:nvSpPr>
          <p:cNvPr id="24" name="TextBox 23"/>
          <p:cNvSpPr txBox="1"/>
          <p:nvPr/>
        </p:nvSpPr>
        <p:spPr>
          <a:xfrm>
            <a:off x="4487844" y="2529319"/>
            <a:ext cx="993348" cy="332399"/>
          </a:xfrm>
          <a:prstGeom prst="rect">
            <a:avLst/>
          </a:prstGeom>
          <a:solidFill>
            <a:schemeClr val="bg1">
              <a:alpha val="65000"/>
            </a:schemeClr>
          </a:solidFill>
        </p:spPr>
        <p:txBody>
          <a:bodyPr wrap="square" rtlCol="0">
            <a:spAutoFit/>
          </a:bodyPr>
          <a:lstStyle/>
          <a:p>
            <a:pPr algn="ctr"/>
            <a:r>
              <a:rPr lang="en-US" sz="780" b="1" dirty="0" err="1"/>
              <a:t>Sơn</a:t>
            </a:r>
            <a:r>
              <a:rPr lang="en-US" sz="780" b="1" dirty="0"/>
              <a:t> </a:t>
            </a:r>
            <a:r>
              <a:rPr lang="en-US" sz="780" b="1" dirty="0" err="1"/>
              <a:t>Giang</a:t>
            </a:r>
            <a:r>
              <a:rPr lang="en-US" sz="780" b="1" dirty="0"/>
              <a:t> </a:t>
            </a:r>
          </a:p>
          <a:p>
            <a:pPr algn="ctr"/>
            <a:r>
              <a:rPr lang="en-US" sz="780" b="1" dirty="0"/>
              <a:t>DT: 86,31km2</a:t>
            </a:r>
          </a:p>
        </p:txBody>
      </p:sp>
      <p:sp>
        <p:nvSpPr>
          <p:cNvPr id="26" name="TextBox 25"/>
          <p:cNvSpPr txBox="1"/>
          <p:nvPr/>
        </p:nvSpPr>
        <p:spPr>
          <a:xfrm>
            <a:off x="2968179" y="2668155"/>
            <a:ext cx="1005852" cy="332399"/>
          </a:xfrm>
          <a:prstGeom prst="rect">
            <a:avLst/>
          </a:prstGeom>
          <a:solidFill>
            <a:schemeClr val="bg1">
              <a:alpha val="65000"/>
            </a:schemeClr>
          </a:solidFill>
        </p:spPr>
        <p:txBody>
          <a:bodyPr wrap="square" rtlCol="0">
            <a:spAutoFit/>
          </a:bodyPr>
          <a:lstStyle/>
          <a:p>
            <a:pPr algn="ctr"/>
            <a:r>
              <a:rPr lang="en-US" sz="780" b="1" dirty="0" err="1"/>
              <a:t>Sơn</a:t>
            </a:r>
            <a:r>
              <a:rPr lang="en-US" sz="780" b="1" dirty="0"/>
              <a:t> </a:t>
            </a:r>
            <a:r>
              <a:rPr lang="en-US" sz="780" b="1" dirty="0" err="1"/>
              <a:t>Hồng</a:t>
            </a:r>
            <a:endParaRPr lang="en-US" sz="780" b="1" dirty="0"/>
          </a:p>
          <a:p>
            <a:pPr algn="ctr"/>
            <a:r>
              <a:rPr lang="en-US" sz="780" b="1" dirty="0"/>
              <a:t>DT: 209,04 km2</a:t>
            </a:r>
          </a:p>
        </p:txBody>
      </p:sp>
      <p:pic>
        <p:nvPicPr>
          <p:cNvPr id="27" name="Picture 26" descr="Screen Clipping"/>
          <p:cNvPicPr>
            <a:picLocks noChangeAspect="1"/>
          </p:cNvPicPr>
          <p:nvPr/>
        </p:nvPicPr>
        <p:blipFill>
          <a:blip r:embed="rId3" cstate="print">
            <a:alphaModFix amt="70000"/>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tretch>
            <a:fillRect/>
          </a:stretch>
        </p:blipFill>
        <p:spPr>
          <a:xfrm>
            <a:off x="501010" y="3060445"/>
            <a:ext cx="1535022" cy="1760856"/>
          </a:xfrm>
          <a:prstGeom prst="rect">
            <a:avLst/>
          </a:prstGeom>
        </p:spPr>
      </p:pic>
      <p:pic>
        <p:nvPicPr>
          <p:cNvPr id="28" name="Picture 27" descr="Screen Clipping"/>
          <p:cNvPicPr>
            <a:picLocks noChangeAspect="1"/>
          </p:cNvPicPr>
          <p:nvPr/>
        </p:nvPicPr>
        <p:blipFill rotWithShape="1">
          <a:blip r:embed="rId5">
            <a:extLst>
              <a:ext uri="{28A0092B-C50C-407E-A947-70E740481C1C}">
                <a14:useLocalDpi xmlns:a14="http://schemas.microsoft.com/office/drawing/2010/main" val="0"/>
              </a:ext>
            </a:extLst>
          </a:blip>
          <a:srcRect r="53934"/>
          <a:stretch/>
        </p:blipFill>
        <p:spPr>
          <a:xfrm>
            <a:off x="7741641" y="5253830"/>
            <a:ext cx="4131644" cy="2046379"/>
          </a:xfrm>
          <a:prstGeom prst="rect">
            <a:avLst/>
          </a:prstGeom>
        </p:spPr>
      </p:pic>
      <p:sp>
        <p:nvSpPr>
          <p:cNvPr id="13" name="TextBox 12">
            <a:extLst>
              <a:ext uri="{FF2B5EF4-FFF2-40B4-BE49-F238E27FC236}">
                <a16:creationId xmlns:a16="http://schemas.microsoft.com/office/drawing/2014/main" id="{AC5C398B-5C11-49FD-9E44-6FE0BFCDCB62}"/>
              </a:ext>
            </a:extLst>
          </p:cNvPr>
          <p:cNvSpPr txBox="1"/>
          <p:nvPr/>
        </p:nvSpPr>
        <p:spPr>
          <a:xfrm>
            <a:off x="11873285" y="5256921"/>
            <a:ext cx="3214315" cy="1954381"/>
          </a:xfrm>
          <a:prstGeom prst="rect">
            <a:avLst/>
          </a:prstGeom>
          <a:solidFill>
            <a:schemeClr val="bg1"/>
          </a:solidFill>
        </p:spPr>
        <p:txBody>
          <a:bodyPr wrap="square">
            <a:spAutoFit/>
          </a:bodyPr>
          <a:lstStyle/>
          <a:p>
            <a:pPr marL="191047" indent="-191047" algn="just">
              <a:buFont typeface="Wingdings" panose="05000000000000000000" pitchFamily="2" charset="2"/>
              <a:buChar char="Ø"/>
            </a:pPr>
            <a:r>
              <a:rPr lang="en-US" sz="1100" kern="100" dirty="0" err="1">
                <a:latin typeface="Calibri" panose="020F0502020204030204" pitchFamily="34" charset="0"/>
                <a:ea typeface="Calibri" panose="020F0502020204030204" pitchFamily="34" charset="0"/>
                <a:cs typeface="Calibri" panose="020F0502020204030204" pitchFamily="34" charset="0"/>
              </a:rPr>
              <a:t>Dân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cư</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tập</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trung</a:t>
            </a:r>
            <a:r>
              <a:rPr lang="en-US" sz="1100" kern="100" dirty="0">
                <a:latin typeface="Calibri" panose="020F0502020204030204" pitchFamily="34" charset="0"/>
                <a:ea typeface="Calibri" panose="020F0502020204030204" pitchFamily="34" charset="0"/>
                <a:cs typeface="Calibri" panose="020F0502020204030204" pitchFamily="34" charset="0"/>
              </a:rPr>
              <a:t> ở </a:t>
            </a:r>
            <a:r>
              <a:rPr lang="en-US" sz="1100" kern="100" dirty="0" err="1">
                <a:latin typeface="Calibri" panose="020F0502020204030204" pitchFamily="34" charset="0"/>
                <a:ea typeface="Calibri" panose="020F0502020204030204" pitchFamily="34" charset="0"/>
                <a:cs typeface="Calibri" panose="020F0502020204030204" pitchFamily="34" charset="0"/>
              </a:rPr>
              <a:t>vùng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đồng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bằng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với</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mật</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độ</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lớn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bám</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theo</a:t>
            </a:r>
            <a:r>
              <a:rPr lang="en-US" sz="1100" kern="100" dirty="0">
                <a:latin typeface="Calibri" panose="020F0502020204030204" pitchFamily="34" charset="0"/>
                <a:ea typeface="Calibri" panose="020F0502020204030204" pitchFamily="34" charset="0"/>
                <a:cs typeface="Calibri" panose="020F0502020204030204" pitchFamily="34" charset="0"/>
              </a:rPr>
              <a:t> song </a:t>
            </a:r>
            <a:r>
              <a:rPr lang="en-US" sz="1100" kern="100" dirty="0" err="1">
                <a:latin typeface="Calibri" panose="020F0502020204030204" pitchFamily="34" charset="0"/>
                <a:ea typeface="Calibri" panose="020F0502020204030204" pitchFamily="34" charset="0"/>
                <a:cs typeface="Calibri" panose="020F0502020204030204" pitchFamily="34" charset="0"/>
              </a:rPr>
              <a:t>Ngàn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Phố</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và</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các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trục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đường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chính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kinh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tế</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phát</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triển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về</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thương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mại</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dịch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vụ</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và</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trồng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lúa</a:t>
            </a:r>
            <a:endParaRPr lang="en-US" sz="1100" kern="100" dirty="0">
              <a:latin typeface="Calibri" panose="020F0502020204030204" pitchFamily="34" charset="0"/>
              <a:ea typeface="Calibri" panose="020F0502020204030204" pitchFamily="34" charset="0"/>
              <a:cs typeface="Calibri" panose="020F0502020204030204" pitchFamily="34" charset="0"/>
            </a:endParaRPr>
          </a:p>
          <a:p>
            <a:pPr marL="191047" indent="-191047" algn="just">
              <a:buFont typeface="Wingdings" panose="05000000000000000000" pitchFamily="2" charset="2"/>
              <a:buChar char="Ø"/>
            </a:pPr>
            <a:r>
              <a:rPr lang="en-US" sz="1100" kern="100" dirty="0" err="1">
                <a:latin typeface="Calibri" panose="020F0502020204030204" pitchFamily="34" charset="0"/>
                <a:ea typeface="Calibri" panose="020F0502020204030204" pitchFamily="34" charset="0"/>
                <a:cs typeface="Calibri" panose="020F0502020204030204" pitchFamily="34" charset="0"/>
              </a:rPr>
              <a:t>Khu</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vực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bán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sơn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địa</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dân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cư</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tập</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trung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theo</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cụm</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phát</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triển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về</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cây</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ăn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quả</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chăn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nuôi</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chuồng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trại</a:t>
            </a:r>
            <a:r>
              <a:rPr lang="en-US" sz="1100" kern="100" dirty="0">
                <a:latin typeface="Calibri" panose="020F0502020204030204" pitchFamily="34" charset="0"/>
                <a:ea typeface="Calibri" panose="020F0502020204030204" pitchFamily="34" charset="0"/>
                <a:cs typeface="Calibri" panose="020F0502020204030204" pitchFamily="34" charset="0"/>
              </a:rPr>
              <a:t> </a:t>
            </a:r>
          </a:p>
          <a:p>
            <a:pPr marL="191047" indent="-191047" algn="just">
              <a:buFont typeface="Wingdings" panose="05000000000000000000" pitchFamily="2" charset="2"/>
              <a:buChar char="Ø"/>
            </a:pPr>
            <a:r>
              <a:rPr lang="en-US" sz="1100" kern="100" dirty="0" err="1">
                <a:latin typeface="Calibri" panose="020F0502020204030204" pitchFamily="34" charset="0"/>
                <a:ea typeface="Calibri" panose="020F0502020204030204" pitchFamily="34" charset="0"/>
                <a:cs typeface="Calibri" panose="020F0502020204030204" pitchFamily="34" charset="0"/>
              </a:rPr>
              <a:t>Khu</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vực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núi</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cao</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dân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cư</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thưa</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thớt</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phát</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triển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lâm</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nghiệp</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và</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ổn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định</a:t>
            </a:r>
            <a:r>
              <a:rPr lang="en-US" sz="1100" kern="100" dirty="0">
                <a:latin typeface="Calibri" panose="020F0502020204030204" pitchFamily="34" charset="0"/>
                <a:ea typeface="Calibri" panose="020F0502020204030204" pitchFamily="34" charset="0"/>
                <a:cs typeface="Calibri" panose="020F0502020204030204" pitchFamily="34" charset="0"/>
              </a:rPr>
              <a:t> AN-QP</a:t>
            </a:r>
          </a:p>
          <a:p>
            <a:pPr marL="191047" indent="-191047" algn="just">
              <a:buFont typeface="Wingdings" panose="05000000000000000000" pitchFamily="2" charset="2"/>
              <a:buChar char="Ø"/>
            </a:pPr>
            <a:r>
              <a:rPr lang="en-US" sz="1100" kern="100" dirty="0" err="1">
                <a:latin typeface="Calibri" panose="020F0502020204030204" pitchFamily="34" charset="0"/>
                <a:ea typeface="Calibri" panose="020F0502020204030204" pitchFamily="34" charset="0"/>
                <a:cs typeface="Calibri" panose="020F0502020204030204" pitchFamily="34" charset="0"/>
              </a:rPr>
              <a:t>Hệ</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thống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nhà</a:t>
            </a:r>
            <a:r>
              <a:rPr lang="en-US" sz="1100" kern="100" dirty="0">
                <a:latin typeface="Calibri" panose="020F0502020204030204" pitchFamily="34" charset="0"/>
                <a:ea typeface="Calibri" panose="020F0502020204030204" pitchFamily="34" charset="0"/>
                <a:cs typeface="Calibri" panose="020F0502020204030204" pitchFamily="34" charset="0"/>
              </a:rPr>
              <a:t> ở </a:t>
            </a:r>
            <a:r>
              <a:rPr lang="en-US" sz="1100" kern="100" dirty="0" err="1">
                <a:latin typeface="Calibri" panose="020F0502020204030204" pitchFamily="34" charset="0"/>
                <a:ea typeface="Calibri" panose="020F0502020204030204" pitchFamily="34" charset="0"/>
                <a:cs typeface="Calibri" panose="020F0502020204030204" pitchFamily="34" charset="0"/>
              </a:rPr>
              <a:t>và</a:t>
            </a:r>
            <a:r>
              <a:rPr lang="en-US" sz="1100" kern="100" dirty="0">
                <a:latin typeface="Calibri" panose="020F0502020204030204" pitchFamily="34" charset="0"/>
                <a:ea typeface="Calibri" panose="020F0502020204030204" pitchFamily="34" charset="0"/>
                <a:cs typeface="Calibri" panose="020F0502020204030204" pitchFamily="34" charset="0"/>
              </a:rPr>
              <a:t> HTXH </a:t>
            </a:r>
            <a:r>
              <a:rPr lang="en-US" sz="1100" kern="100" dirty="0" err="1">
                <a:latin typeface="Calibri" panose="020F0502020204030204" pitchFamily="34" charset="0"/>
                <a:ea typeface="Calibri" panose="020F0502020204030204" pitchFamily="34" charset="0"/>
                <a:cs typeface="Calibri" panose="020F0502020204030204" pitchFamily="34" charset="0"/>
              </a:rPr>
              <a:t>hiện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trạng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cơ</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bản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đáp</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ứng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nhu</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cầu</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cho</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cộng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đồng</a:t>
            </a:r>
            <a:r>
              <a:rPr lang="en-US" sz="1100" kern="100" dirty="0">
                <a:latin typeface="Calibri" panose="020F0502020204030204" pitchFamily="34" charset="0"/>
                <a:ea typeface="Calibri" panose="020F0502020204030204" pitchFamily="34" charset="0"/>
                <a:cs typeface="Calibri" panose="020F0502020204030204" pitchFamily="34" charset="0"/>
              </a:rPr>
              <a:t> </a:t>
            </a:r>
          </a:p>
          <a:p>
            <a:pPr marL="191047" indent="-191047" algn="just">
              <a:buFont typeface="Wingdings" panose="05000000000000000000" pitchFamily="2" charset="2"/>
              <a:buChar char="Ø"/>
            </a:pPr>
            <a:endParaRPr lang="en-US" sz="1100" kern="100" dirty="0">
              <a:latin typeface="Calibri" panose="020F0502020204030204" pitchFamily="34" charset="0"/>
              <a:ea typeface="Calibri" panose="020F0502020204030204" pitchFamily="34" charset="0"/>
              <a:cs typeface="Calibri" panose="020F0502020204030204" pitchFamily="34" charset="0"/>
            </a:endParaRPr>
          </a:p>
        </p:txBody>
      </p:sp>
      <p:sp>
        <p:nvSpPr>
          <p:cNvPr id="16" name="Oval 15">
            <a:extLst>
              <a:ext uri="{FF2B5EF4-FFF2-40B4-BE49-F238E27FC236}">
                <a16:creationId xmlns:a16="http://schemas.microsoft.com/office/drawing/2014/main" id="{D20B44D1-1F12-4025-876D-034F6F1930F1}"/>
              </a:ext>
            </a:extLst>
          </p:cNvPr>
          <p:cNvSpPr/>
          <p:nvPr/>
        </p:nvSpPr>
        <p:spPr>
          <a:xfrm flipH="1">
            <a:off x="5455642" y="3146742"/>
            <a:ext cx="128122" cy="12812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7" name="Oval 16">
            <a:extLst>
              <a:ext uri="{FF2B5EF4-FFF2-40B4-BE49-F238E27FC236}">
                <a16:creationId xmlns:a16="http://schemas.microsoft.com/office/drawing/2014/main" id="{5C6C7000-EA64-43ED-934F-94AC2CBC5C43}"/>
              </a:ext>
            </a:extLst>
          </p:cNvPr>
          <p:cNvSpPr/>
          <p:nvPr/>
        </p:nvSpPr>
        <p:spPr>
          <a:xfrm flipH="1">
            <a:off x="7047779" y="3137828"/>
            <a:ext cx="128122" cy="12812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8" name="Oval 17">
            <a:extLst>
              <a:ext uri="{FF2B5EF4-FFF2-40B4-BE49-F238E27FC236}">
                <a16:creationId xmlns:a16="http://schemas.microsoft.com/office/drawing/2014/main" id="{C9453102-62CD-4B09-933B-285B9DBBB86B}"/>
              </a:ext>
            </a:extLst>
          </p:cNvPr>
          <p:cNvSpPr/>
          <p:nvPr/>
        </p:nvSpPr>
        <p:spPr>
          <a:xfrm flipH="1">
            <a:off x="6474921" y="2580850"/>
            <a:ext cx="128122" cy="12812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9" name="Oval 18">
            <a:extLst>
              <a:ext uri="{FF2B5EF4-FFF2-40B4-BE49-F238E27FC236}">
                <a16:creationId xmlns:a16="http://schemas.microsoft.com/office/drawing/2014/main" id="{08070BED-DE92-448C-B734-435070734614}"/>
              </a:ext>
            </a:extLst>
          </p:cNvPr>
          <p:cNvSpPr/>
          <p:nvPr/>
        </p:nvSpPr>
        <p:spPr>
          <a:xfrm flipH="1">
            <a:off x="5634166" y="3835518"/>
            <a:ext cx="128122" cy="12812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0" name="Oval 29">
            <a:extLst>
              <a:ext uri="{FF2B5EF4-FFF2-40B4-BE49-F238E27FC236}">
                <a16:creationId xmlns:a16="http://schemas.microsoft.com/office/drawing/2014/main" id="{B09247BF-BD00-40BC-A6BA-C7563116CACB}"/>
              </a:ext>
            </a:extLst>
          </p:cNvPr>
          <p:cNvSpPr/>
          <p:nvPr/>
        </p:nvSpPr>
        <p:spPr>
          <a:xfrm flipH="1">
            <a:off x="4097404" y="2794755"/>
            <a:ext cx="128122" cy="12812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1" name="Oval 30">
            <a:extLst>
              <a:ext uri="{FF2B5EF4-FFF2-40B4-BE49-F238E27FC236}">
                <a16:creationId xmlns:a16="http://schemas.microsoft.com/office/drawing/2014/main" id="{E2540334-0DA9-49A4-9473-F2ABDAF1181C}"/>
              </a:ext>
            </a:extLst>
          </p:cNvPr>
          <p:cNvSpPr/>
          <p:nvPr/>
        </p:nvSpPr>
        <p:spPr>
          <a:xfrm flipH="1">
            <a:off x="4989167" y="2982526"/>
            <a:ext cx="128122" cy="12812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pic>
        <p:nvPicPr>
          <p:cNvPr id="32" name="Picture 31" descr="Screen Clipping">
            <a:extLst>
              <a:ext uri="{FF2B5EF4-FFF2-40B4-BE49-F238E27FC236}">
                <a16:creationId xmlns:a16="http://schemas.microsoft.com/office/drawing/2014/main" id="{9BF54050-55C5-4D49-B4DD-EBC7F1E25BD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2737" r="5382"/>
          <a:stretch>
            <a:fillRect/>
          </a:stretch>
        </p:blipFill>
        <p:spPr>
          <a:xfrm>
            <a:off x="7578315" y="1206952"/>
            <a:ext cx="7467685" cy="3921719"/>
          </a:xfrm>
          <a:prstGeom prst="rect">
            <a:avLst/>
          </a:prstGeom>
        </p:spPr>
      </p:pic>
      <p:sp>
        <p:nvSpPr>
          <p:cNvPr id="34" name="TextBox 33">
            <a:extLst>
              <a:ext uri="{FF2B5EF4-FFF2-40B4-BE49-F238E27FC236}">
                <a16:creationId xmlns:a16="http://schemas.microsoft.com/office/drawing/2014/main" id="{34BA0F92-024D-431C-8A57-4416E35DA4C9}"/>
              </a:ext>
            </a:extLst>
          </p:cNvPr>
          <p:cNvSpPr txBox="1"/>
          <p:nvPr/>
        </p:nvSpPr>
        <p:spPr>
          <a:xfrm>
            <a:off x="508282" y="1148994"/>
            <a:ext cx="2654331" cy="246671"/>
          </a:xfrm>
          <a:prstGeom prst="rect">
            <a:avLst/>
          </a:prstGeom>
          <a:no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Sơ</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đồ</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hiện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trạng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không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gian</a:t>
            </a:r>
            <a:r>
              <a:rPr lang="en-US" sz="1003" b="1" kern="100" dirty="0">
                <a:latin typeface="Calibri" panose="020F0502020204030204" pitchFamily="34" charset="0"/>
                <a:ea typeface="Calibri" panose="020F0502020204030204" pitchFamily="34" charset="0"/>
                <a:cs typeface="Calibri" panose="020F0502020204030204" pitchFamily="34" charset="0"/>
              </a:rPr>
              <a:t> </a:t>
            </a:r>
          </a:p>
        </p:txBody>
      </p:sp>
      <p:sp>
        <p:nvSpPr>
          <p:cNvPr id="35" name="TextBox 34">
            <a:extLst>
              <a:ext uri="{FF2B5EF4-FFF2-40B4-BE49-F238E27FC236}">
                <a16:creationId xmlns:a16="http://schemas.microsoft.com/office/drawing/2014/main" id="{2B2AD8A0-6FAF-426A-AF0D-F398778DC3B8}"/>
              </a:ext>
            </a:extLst>
          </p:cNvPr>
          <p:cNvSpPr txBox="1"/>
          <p:nvPr/>
        </p:nvSpPr>
        <p:spPr>
          <a:xfrm>
            <a:off x="7878062" y="1153652"/>
            <a:ext cx="1653668" cy="246671"/>
          </a:xfrm>
          <a:prstGeom prst="rect">
            <a:avLst/>
          </a:prstGeom>
          <a:no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Sơ</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đồ</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phân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bố</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dân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cư</a:t>
            </a:r>
            <a:r>
              <a:rPr lang="en-US" sz="1003" b="1" kern="100" dirty="0">
                <a:latin typeface="Calibri" panose="020F0502020204030204" pitchFamily="34" charset="0"/>
                <a:ea typeface="Calibri" panose="020F0502020204030204" pitchFamily="34" charset="0"/>
                <a:cs typeface="Calibri" panose="020F0502020204030204" pitchFamily="34" charset="0"/>
              </a:rPr>
              <a:t>  </a:t>
            </a:r>
          </a:p>
        </p:txBody>
      </p:sp>
      <p:pic>
        <p:nvPicPr>
          <p:cNvPr id="3" name="Picture 2" descr="Screen Clipping">
            <a:extLst>
              <a:ext uri="{FF2B5EF4-FFF2-40B4-BE49-F238E27FC236}">
                <a16:creationId xmlns:a16="http://schemas.microsoft.com/office/drawing/2014/main" id="{BCE3CD97-FFE1-FA43-E896-311C6FAB77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1010" y="5250181"/>
            <a:ext cx="7042790" cy="4845201"/>
          </a:xfrm>
          <a:prstGeom prst="rect">
            <a:avLst/>
          </a:prstGeom>
        </p:spPr>
      </p:pic>
      <p:sp>
        <p:nvSpPr>
          <p:cNvPr id="33" name="Title 1">
            <a:extLst>
              <a:ext uri="{FF2B5EF4-FFF2-40B4-BE49-F238E27FC236}">
                <a16:creationId xmlns:a16="http://schemas.microsoft.com/office/drawing/2014/main" id="{BD365076-D066-424B-9655-F7BCDE068E37}"/>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3| ĐỊNH HƯỚNG QUY HOẠCH TỔNG THỂ </a:t>
            </a:r>
          </a:p>
          <a:p>
            <a:pPr marL="688975" algn="l"/>
            <a:endParaRPr lang="en-US" sz="1800" dirty="0"/>
          </a:p>
        </p:txBody>
      </p:sp>
      <p:cxnSp>
        <p:nvCxnSpPr>
          <p:cNvPr id="36" name="Straight Connector 35">
            <a:extLst>
              <a:ext uri="{FF2B5EF4-FFF2-40B4-BE49-F238E27FC236}">
                <a16:creationId xmlns:a16="http://schemas.microsoft.com/office/drawing/2014/main" id="{E3D83939-F099-4E34-8A08-690027A9D7A0}"/>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1">
            <a:extLst>
              <a:ext uri="{FF2B5EF4-FFF2-40B4-BE49-F238E27FC236}">
                <a16:creationId xmlns:a16="http://schemas.microsoft.com/office/drawing/2014/main" id="{E2D786CC-9000-41BF-AF4A-C2B0E6A14C96}"/>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Hiện</a:t>
            </a:r>
            <a:r>
              <a:rPr lang="en-US" sz="1800" dirty="0">
                <a:solidFill>
                  <a:schemeClr val="bg2">
                    <a:lumMod val="50000"/>
                  </a:schemeClr>
                </a:solidFill>
              </a:rPr>
              <a:t> </a:t>
            </a:r>
            <a:r>
              <a:rPr lang="en-US" sz="1800" dirty="0" err="1">
                <a:solidFill>
                  <a:schemeClr val="bg2">
                    <a:lumMod val="50000"/>
                  </a:schemeClr>
                </a:solidFill>
              </a:rPr>
              <a:t>trạng</a:t>
            </a:r>
            <a:r>
              <a:rPr lang="en-US" sz="1800" dirty="0">
                <a:solidFill>
                  <a:schemeClr val="bg2">
                    <a:lumMod val="50000"/>
                  </a:schemeClr>
                </a:solidFill>
              </a:rPr>
              <a:t> </a:t>
            </a:r>
            <a:r>
              <a:rPr lang="en-US" sz="1800" dirty="0" err="1">
                <a:solidFill>
                  <a:schemeClr val="bg2">
                    <a:lumMod val="50000"/>
                  </a:schemeClr>
                </a:solidFill>
              </a:rPr>
              <a:t>sử</a:t>
            </a:r>
            <a:r>
              <a:rPr lang="en-US" sz="1800" dirty="0">
                <a:solidFill>
                  <a:schemeClr val="bg2">
                    <a:lumMod val="50000"/>
                  </a:schemeClr>
                </a:solidFill>
              </a:rPr>
              <a:t> </a:t>
            </a:r>
            <a:r>
              <a:rPr lang="en-US" sz="1800" dirty="0" err="1">
                <a:solidFill>
                  <a:schemeClr val="bg2">
                    <a:lumMod val="50000"/>
                  </a:schemeClr>
                </a:solidFill>
              </a:rPr>
              <a:t>dụng</a:t>
            </a:r>
            <a:r>
              <a:rPr lang="en-US" sz="1800" dirty="0">
                <a:solidFill>
                  <a:schemeClr val="bg2">
                    <a:lumMod val="50000"/>
                  </a:schemeClr>
                </a:solidFill>
              </a:rPr>
              <a:t> </a:t>
            </a:r>
            <a:r>
              <a:rPr lang="en-US" sz="1800" dirty="0" err="1">
                <a:solidFill>
                  <a:schemeClr val="bg2">
                    <a:lumMod val="50000"/>
                  </a:schemeClr>
                </a:solidFill>
              </a:rPr>
              <a:t>đất</a:t>
            </a:r>
            <a:r>
              <a:rPr lang="en-US" sz="1800" dirty="0">
                <a:solidFill>
                  <a:schemeClr val="bg2">
                    <a:lumMod val="50000"/>
                  </a:schemeClr>
                </a:solidFill>
              </a:rPr>
              <a:t> </a:t>
            </a:r>
            <a:r>
              <a:rPr lang="en-US" sz="1800" dirty="0" err="1">
                <a:solidFill>
                  <a:schemeClr val="bg2">
                    <a:lumMod val="50000"/>
                  </a:schemeClr>
                </a:solidFill>
              </a:rPr>
              <a:t>và</a:t>
            </a:r>
            <a:r>
              <a:rPr lang="en-US" sz="1800" dirty="0">
                <a:solidFill>
                  <a:schemeClr val="bg2">
                    <a:lumMod val="50000"/>
                  </a:schemeClr>
                </a:solidFill>
              </a:rPr>
              <a:t> </a:t>
            </a:r>
            <a:r>
              <a:rPr lang="en-US" sz="1800" dirty="0" err="1">
                <a:solidFill>
                  <a:schemeClr val="bg2">
                    <a:lumMod val="50000"/>
                  </a:schemeClr>
                </a:solidFill>
              </a:rPr>
              <a:t>phân</a:t>
            </a:r>
            <a:r>
              <a:rPr lang="en-US" sz="1800" dirty="0">
                <a:solidFill>
                  <a:schemeClr val="bg2">
                    <a:lumMod val="50000"/>
                  </a:schemeClr>
                </a:solidFill>
              </a:rPr>
              <a:t> </a:t>
            </a:r>
            <a:r>
              <a:rPr lang="en-US" sz="1800" dirty="0" err="1">
                <a:solidFill>
                  <a:schemeClr val="bg2">
                    <a:lumMod val="50000"/>
                  </a:schemeClr>
                </a:solidFill>
              </a:rPr>
              <a:t>bố</a:t>
            </a:r>
            <a:r>
              <a:rPr lang="en-US" sz="1800" dirty="0">
                <a:solidFill>
                  <a:schemeClr val="bg2">
                    <a:lumMod val="50000"/>
                  </a:schemeClr>
                </a:solidFill>
              </a:rPr>
              <a:t> </a:t>
            </a:r>
            <a:r>
              <a:rPr lang="en-US" sz="1800" dirty="0" err="1">
                <a:solidFill>
                  <a:schemeClr val="bg2">
                    <a:lumMod val="50000"/>
                  </a:schemeClr>
                </a:solidFill>
              </a:rPr>
              <a:t>dân</a:t>
            </a:r>
            <a:r>
              <a:rPr lang="en-US" sz="1800" dirty="0">
                <a:solidFill>
                  <a:schemeClr val="bg2">
                    <a:lumMod val="50000"/>
                  </a:schemeClr>
                </a:solidFill>
              </a:rPr>
              <a:t> </a:t>
            </a:r>
            <a:r>
              <a:rPr lang="en-US" sz="1800" dirty="0" err="1">
                <a:solidFill>
                  <a:schemeClr val="bg2">
                    <a:lumMod val="50000"/>
                  </a:schemeClr>
                </a:solidFill>
              </a:rPr>
              <a:t>cư</a:t>
            </a:r>
            <a:endParaRPr lang="en-US" sz="1800" dirty="0">
              <a:solidFill>
                <a:schemeClr val="bg2">
                  <a:lumMod val="50000"/>
                </a:schemeClr>
              </a:solidFill>
            </a:endParaRPr>
          </a:p>
        </p:txBody>
      </p:sp>
    </p:spTree>
    <p:extLst>
      <p:ext uri="{BB962C8B-B14F-4D97-AF65-F5344CB8AC3E}">
        <p14:creationId xmlns:p14="http://schemas.microsoft.com/office/powerpoint/2010/main" val="3041986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DA59548-F30A-49F6-B1A8-5681E3C68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902" y="1338336"/>
            <a:ext cx="7732149" cy="3829516"/>
          </a:xfrm>
          <a:prstGeom prst="rect">
            <a:avLst/>
          </a:prstGeom>
        </p:spPr>
      </p:pic>
      <p:pic>
        <p:nvPicPr>
          <p:cNvPr id="4" name="Picture 3" descr="Screen Clipp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9749" y="5226084"/>
            <a:ext cx="1332271" cy="775080"/>
          </a:xfrm>
          <a:prstGeom prst="rect">
            <a:avLst/>
          </a:prstGeom>
        </p:spPr>
      </p:pic>
      <p:pic>
        <p:nvPicPr>
          <p:cNvPr id="6" name="Picture 5"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99749" y="6057376"/>
            <a:ext cx="1332271" cy="948325"/>
          </a:xfrm>
          <a:prstGeom prst="rect">
            <a:avLst/>
          </a:prstGeom>
        </p:spPr>
      </p:pic>
      <p:pic>
        <p:nvPicPr>
          <p:cNvPr id="7" name="Picture 6" descr="Screen Clipping"/>
          <p:cNvPicPr>
            <a:picLocks noChangeAspect="1"/>
          </p:cNvPicPr>
          <p:nvPr/>
        </p:nvPicPr>
        <p:blipFill rotWithShape="1">
          <a:blip r:embed="rId5" cstate="print">
            <a:extLst>
              <a:ext uri="{28A0092B-C50C-407E-A947-70E740481C1C}">
                <a14:useLocalDpi xmlns:a14="http://schemas.microsoft.com/office/drawing/2010/main" val="0"/>
              </a:ext>
            </a:extLst>
          </a:blip>
          <a:srcRect l="8557"/>
          <a:stretch/>
        </p:blipFill>
        <p:spPr>
          <a:xfrm>
            <a:off x="3893665" y="7041043"/>
            <a:ext cx="1332271" cy="835984"/>
          </a:xfrm>
          <a:prstGeom prst="rect">
            <a:avLst/>
          </a:prstGeom>
        </p:spPr>
      </p:pic>
      <p:sp>
        <p:nvSpPr>
          <p:cNvPr id="9" name="TextBox 8">
            <a:extLst>
              <a:ext uri="{FF2B5EF4-FFF2-40B4-BE49-F238E27FC236}">
                <a16:creationId xmlns:a16="http://schemas.microsoft.com/office/drawing/2014/main" id="{AC5C398B-5C11-49FD-9E44-6FE0BFCDCB62}"/>
              </a:ext>
            </a:extLst>
          </p:cNvPr>
          <p:cNvSpPr txBox="1"/>
          <p:nvPr/>
        </p:nvSpPr>
        <p:spPr>
          <a:xfrm>
            <a:off x="3823712" y="4990105"/>
            <a:ext cx="1912875" cy="246671"/>
          </a:xfrm>
          <a:prstGeom prst="rect">
            <a:avLst/>
          </a:prstGeom>
          <a:noFill/>
        </p:spPr>
        <p:txBody>
          <a:bodyPr wrap="square">
            <a:spAutoFit/>
          </a:bodyPr>
          <a:lstStyle/>
          <a:p>
            <a:pPr algn="just"/>
            <a:r>
              <a:rPr lang="en-US" sz="1003"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Trồng</a:t>
            </a:r>
            <a:r>
              <a:rPr lang="en-US" sz="1003"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trọt</a:t>
            </a:r>
            <a:endParaRPr lang="en-US" sz="557"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AC5C398B-5C11-49FD-9E44-6FE0BFCDCB62}"/>
              </a:ext>
            </a:extLst>
          </p:cNvPr>
          <p:cNvSpPr txBox="1"/>
          <p:nvPr/>
        </p:nvSpPr>
        <p:spPr>
          <a:xfrm>
            <a:off x="2274371" y="4981991"/>
            <a:ext cx="1339644" cy="246671"/>
          </a:xfrm>
          <a:prstGeom prst="rect">
            <a:avLst/>
          </a:prstGeom>
          <a:noFill/>
        </p:spPr>
        <p:txBody>
          <a:bodyPr wrap="square">
            <a:spAutoFit/>
          </a:bodyPr>
          <a:lstStyle/>
          <a:p>
            <a:pPr algn="ctr"/>
            <a:r>
              <a:rPr lang="en-US" sz="1003" b="1" kern="100"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Chăn</a:t>
            </a:r>
            <a:r>
              <a:rPr lang="en-US" sz="1003" b="1" kern="1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nuôi</a:t>
            </a:r>
            <a:endParaRPr lang="en-US" sz="557" b="1" kern="1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descr="Screen Clippi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74370" y="5251141"/>
            <a:ext cx="1350485" cy="989275"/>
          </a:xfrm>
          <a:prstGeom prst="rect">
            <a:avLst/>
          </a:prstGeom>
        </p:spPr>
      </p:pic>
      <p:pic>
        <p:nvPicPr>
          <p:cNvPr id="12" name="Picture 11" descr="Screen Clippin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72281" y="7311978"/>
            <a:ext cx="1352577" cy="758540"/>
          </a:xfrm>
          <a:prstGeom prst="rect">
            <a:avLst/>
          </a:prstGeom>
        </p:spPr>
      </p:pic>
      <p:pic>
        <p:nvPicPr>
          <p:cNvPr id="14" name="Picture 13" descr="Screen Clippin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274373" y="6285350"/>
            <a:ext cx="1352577" cy="989275"/>
          </a:xfrm>
          <a:prstGeom prst="rect">
            <a:avLst/>
          </a:prstGeom>
        </p:spPr>
      </p:pic>
      <p:pic>
        <p:nvPicPr>
          <p:cNvPr id="15" name="Picture 14" descr="bqbht_br_image-8.jpg"/>
          <p:cNvPicPr/>
          <p:nvPr/>
        </p:nvPicPr>
        <p:blipFill rotWithShape="1">
          <a:blip r:embed="rId9" cstate="print">
            <a:extLst>
              <a:ext uri="{28A0092B-C50C-407E-A947-70E740481C1C}">
                <a14:useLocalDpi xmlns:a14="http://schemas.microsoft.com/office/drawing/2010/main" val="0"/>
              </a:ext>
            </a:extLst>
          </a:blip>
          <a:srcRect/>
          <a:stretch>
            <a:fillRect/>
          </a:stretch>
        </p:blipFill>
        <p:spPr bwMode="auto">
          <a:xfrm>
            <a:off x="2272279" y="8163191"/>
            <a:ext cx="1352577" cy="788764"/>
          </a:xfrm>
          <a:prstGeom prst="rect">
            <a:avLst/>
          </a:prstGeom>
          <a:noFill/>
          <a:ln>
            <a:noFill/>
          </a:ln>
          <a:extLst>
            <a:ext uri="{53640926-AAD7-44D8-BBD7-CCE9431645EC}">
              <a14:shadowObscured xmlns:a14="http://schemas.microsoft.com/office/drawing/2010/main"/>
            </a:ext>
          </a:extLst>
        </p:spPr>
      </p:pic>
      <p:sp>
        <p:nvSpPr>
          <p:cNvPr id="16" name="TextBox 15">
            <a:extLst>
              <a:ext uri="{FF2B5EF4-FFF2-40B4-BE49-F238E27FC236}">
                <a16:creationId xmlns:a16="http://schemas.microsoft.com/office/drawing/2014/main" id="{AC5C398B-5C11-49FD-9E44-6FE0BFCDCB62}"/>
              </a:ext>
            </a:extLst>
          </p:cNvPr>
          <p:cNvSpPr txBox="1"/>
          <p:nvPr/>
        </p:nvSpPr>
        <p:spPr>
          <a:xfrm>
            <a:off x="459519" y="9623604"/>
            <a:ext cx="7084281" cy="778162"/>
          </a:xfrm>
          <a:prstGeom prst="rect">
            <a:avLst/>
          </a:prstGeom>
          <a:solidFill>
            <a:schemeClr val="bg1"/>
          </a:solidFill>
        </p:spPr>
        <p:txBody>
          <a:bodyPr wrap="square">
            <a:spAutoFit/>
          </a:bodyPr>
          <a:lstStyle/>
          <a:p>
            <a:pPr marL="191047" indent="-191047" algn="just">
              <a:buFont typeface="Wingdings" panose="05000000000000000000" pitchFamily="2" charset="2"/>
              <a:buChar char="Ø"/>
            </a:pP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Nông</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nghiệp</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chủ</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yếu</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là</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trồng</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trọt</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thủy</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và</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chăn</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nuôi</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tập</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trung</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còn</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chiếm</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tỷ</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trọng</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nhỏ</a:t>
            </a:r>
            <a:endPar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191047" indent="-191047" algn="just">
              <a:buFont typeface="Wingdings" panose="05000000000000000000" pitchFamily="2" charset="2"/>
              <a:buChar char="Ø"/>
            </a:pP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phẩm</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đặc</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hữu</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gồm</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cam,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dứa</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hươu</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dê</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gà</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ri</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bản</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địa</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p>
          <a:p>
            <a:pPr marL="191047" indent="-191047" algn="just">
              <a:buFont typeface="Wingdings" panose="05000000000000000000" pitchFamily="2" charset="2"/>
              <a:buChar char="Ø"/>
            </a:pP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Bước</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đầu</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đã</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gậy</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dựng</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được</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thương</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hiệu</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cho</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một</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số</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phẩm</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OCOP,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tuy</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nhiên</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quy</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mô</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xuất</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còn</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chưa</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tương</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xứng</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với</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tiềm</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năng</a:t>
            </a:r>
            <a:r>
              <a:rPr lang="en-US" sz="1114" b="1" kern="100" dirty="0">
                <a:solidFill>
                  <a:schemeClr val="accent6">
                    <a:lumMod val="75000"/>
                  </a:schemeClr>
                </a:solidFill>
                <a:latin typeface="Calibri" panose="020F0502020204030204" pitchFamily="34" charset="0"/>
                <a:ea typeface="Calibri" panose="020F0502020204030204" pitchFamily="34" charset="0"/>
                <a:cs typeface="Calibri" panose="020F0502020204030204" pitchFamily="34" charset="0"/>
              </a:rPr>
              <a:t> </a:t>
            </a:r>
          </a:p>
        </p:txBody>
      </p:sp>
      <p:sp>
        <p:nvSpPr>
          <p:cNvPr id="22" name="TextBox 21">
            <a:extLst>
              <a:ext uri="{FF2B5EF4-FFF2-40B4-BE49-F238E27FC236}">
                <a16:creationId xmlns:a16="http://schemas.microsoft.com/office/drawing/2014/main" id="{DB65E093-BA58-4063-9AF3-56DBFFC63E4F}"/>
              </a:ext>
            </a:extLst>
          </p:cNvPr>
          <p:cNvSpPr txBox="1"/>
          <p:nvPr/>
        </p:nvSpPr>
        <p:spPr>
          <a:xfrm>
            <a:off x="459519" y="9107391"/>
            <a:ext cx="7084281" cy="435247"/>
          </a:xfrm>
          <a:prstGeom prst="rect">
            <a:avLst/>
          </a:prstGeom>
          <a:solidFill>
            <a:schemeClr val="bg1"/>
          </a:solidFill>
        </p:spPr>
        <p:txBody>
          <a:bodyPr wrap="square">
            <a:spAutoFit/>
          </a:bodyPr>
          <a:lstStyle/>
          <a:p>
            <a:pPr marL="191047" indent="-191047" algn="just">
              <a:buFont typeface="Wingdings" panose="05000000000000000000" pitchFamily="2" charset="2"/>
              <a:buChar char="Ø"/>
            </a:pP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Rừng</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chiếm</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diện</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tích</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lớn</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khoảng</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62,9%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diện</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tích</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khu</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vực</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chủ</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yếu</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trồng</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các</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loại</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cây</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bản</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địa</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lim</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lát</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keo</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p>
          <a:p>
            <a:pPr marL="191047" indent="-191047" algn="just">
              <a:buFont typeface="Wingdings" panose="05000000000000000000" pitchFamily="2" charset="2"/>
              <a:buChar char="Ø"/>
            </a:pP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Phát</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triển</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lâm</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nghiệp</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chủ</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yếu</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là</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phát</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triển</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rừng</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FSC,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dược</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liệu</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dưới</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tán</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rừng</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và</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phát</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triển</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du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lịch</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sinh</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114" b="1" kern="100" dirty="0" err="1">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thái</a:t>
            </a:r>
            <a:r>
              <a:rPr lang="en-US" sz="1114" b="1"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 </a:t>
            </a:r>
          </a:p>
        </p:txBody>
      </p:sp>
      <p:pic>
        <p:nvPicPr>
          <p:cNvPr id="23" name="Picture 22" descr="Screen Clipping">
            <a:extLst>
              <a:ext uri="{FF2B5EF4-FFF2-40B4-BE49-F238E27FC236}">
                <a16:creationId xmlns:a16="http://schemas.microsoft.com/office/drawing/2014/main" id="{CE37E152-FA49-4C8F-8E85-140D0798148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59264" y="5268339"/>
            <a:ext cx="1354672" cy="993301"/>
          </a:xfrm>
          <a:prstGeom prst="rect">
            <a:avLst/>
          </a:prstGeom>
        </p:spPr>
      </p:pic>
      <p:pic>
        <p:nvPicPr>
          <p:cNvPr id="24" name="Picture 23" descr="Screen Clipping">
            <a:extLst>
              <a:ext uri="{FF2B5EF4-FFF2-40B4-BE49-F238E27FC236}">
                <a16:creationId xmlns:a16="http://schemas.microsoft.com/office/drawing/2014/main" id="{ED17DADA-F8B8-4266-9660-D69362FB0AD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7171" y="6308588"/>
            <a:ext cx="1354672" cy="871118"/>
          </a:xfrm>
          <a:prstGeom prst="rect">
            <a:avLst/>
          </a:prstGeom>
        </p:spPr>
      </p:pic>
      <p:pic>
        <p:nvPicPr>
          <p:cNvPr id="26" name="Picture 25" descr="Screen Clipping">
            <a:extLst>
              <a:ext uri="{FF2B5EF4-FFF2-40B4-BE49-F238E27FC236}">
                <a16:creationId xmlns:a16="http://schemas.microsoft.com/office/drawing/2014/main" id="{B9CB6AA2-02D4-4E4E-B707-C6E2262BBDE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57821" y="7259385"/>
            <a:ext cx="1354672" cy="758073"/>
          </a:xfrm>
          <a:prstGeom prst="rect">
            <a:avLst/>
          </a:prstGeom>
        </p:spPr>
      </p:pic>
      <p:pic>
        <p:nvPicPr>
          <p:cNvPr id="27" name="Picture 26" descr="Screen Clipping">
            <a:extLst>
              <a:ext uri="{FF2B5EF4-FFF2-40B4-BE49-F238E27FC236}">
                <a16:creationId xmlns:a16="http://schemas.microsoft.com/office/drawing/2014/main" id="{4D485170-50D4-4320-B1B2-E8BA896AA0EE}"/>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7171" y="8080840"/>
            <a:ext cx="1352578" cy="871117"/>
          </a:xfrm>
          <a:prstGeom prst="rect">
            <a:avLst/>
          </a:prstGeom>
        </p:spPr>
      </p:pic>
      <p:sp>
        <p:nvSpPr>
          <p:cNvPr id="28" name="TextBox 27">
            <a:extLst>
              <a:ext uri="{FF2B5EF4-FFF2-40B4-BE49-F238E27FC236}">
                <a16:creationId xmlns:a16="http://schemas.microsoft.com/office/drawing/2014/main" id="{1C44FB50-4F00-47B1-A606-9455DC58DDF3}"/>
              </a:ext>
            </a:extLst>
          </p:cNvPr>
          <p:cNvSpPr txBox="1"/>
          <p:nvPr/>
        </p:nvSpPr>
        <p:spPr>
          <a:xfrm>
            <a:off x="712582" y="5001589"/>
            <a:ext cx="1243848" cy="246671"/>
          </a:xfrm>
          <a:prstGeom prst="rect">
            <a:avLst/>
          </a:prstGeom>
          <a:noFill/>
        </p:spPr>
        <p:txBody>
          <a:bodyPr wrap="square">
            <a:spAutoFit/>
          </a:bodyPr>
          <a:lstStyle/>
          <a:p>
            <a:pPr algn="ctr"/>
            <a:r>
              <a:rPr lang="en-US" sz="1003" b="1" kern="100"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Phát</a:t>
            </a:r>
            <a:r>
              <a:rPr lang="en-US" sz="1003" b="1" kern="1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triển</a:t>
            </a:r>
            <a:r>
              <a:rPr lang="en-US" sz="1003" b="1" kern="1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rừng</a:t>
            </a:r>
            <a:endParaRPr lang="en-US" sz="557" b="1" kern="100"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705202DA-B4BD-C7DC-8811-15270B7EEE22}"/>
              </a:ext>
            </a:extLst>
          </p:cNvPr>
          <p:cNvSpPr txBox="1"/>
          <p:nvPr/>
        </p:nvSpPr>
        <p:spPr>
          <a:xfrm>
            <a:off x="908332" y="1086403"/>
            <a:ext cx="5401028" cy="246671"/>
          </a:xfrm>
          <a:prstGeom prst="rect">
            <a:avLst/>
          </a:prstGeom>
          <a:no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Sơ</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đồ</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hiện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trạng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không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gian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sản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xuất</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Nông</a:t>
            </a:r>
            <a:r>
              <a:rPr lang="en-US" sz="1003" b="1" kern="100" dirty="0">
                <a:latin typeface="Calibri" panose="020F0502020204030204" pitchFamily="34" charset="0"/>
                <a:ea typeface="Calibri" panose="020F0502020204030204" pitchFamily="34" charset="0"/>
                <a:cs typeface="Calibri" panose="020F0502020204030204" pitchFamily="34" charset="0"/>
              </a:rPr>
              <a:t> – </a:t>
            </a:r>
            <a:r>
              <a:rPr lang="en-US" sz="1003" b="1" kern="100" dirty="0" err="1">
                <a:latin typeface="Calibri" panose="020F0502020204030204" pitchFamily="34" charset="0"/>
                <a:ea typeface="Calibri" panose="020F0502020204030204" pitchFamily="34" charset="0"/>
                <a:cs typeface="Calibri" panose="020F0502020204030204" pitchFamily="34" charset="0"/>
              </a:rPr>
              <a:t>lâm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nghiệp</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30" name="Title 1">
            <a:extLst>
              <a:ext uri="{FF2B5EF4-FFF2-40B4-BE49-F238E27FC236}">
                <a16:creationId xmlns:a16="http://schemas.microsoft.com/office/drawing/2014/main" id="{5C4CEF08-0BF5-4F9B-9AA2-099C75D2C931}"/>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3| ĐỊNH HƯỚNG QUY HOẠCH TỔNG THỂ </a:t>
            </a:r>
          </a:p>
          <a:p>
            <a:pPr marL="688975" algn="l"/>
            <a:endParaRPr lang="en-US" sz="1800" dirty="0"/>
          </a:p>
        </p:txBody>
      </p:sp>
      <p:cxnSp>
        <p:nvCxnSpPr>
          <p:cNvPr id="31" name="Straight Connector 30">
            <a:extLst>
              <a:ext uri="{FF2B5EF4-FFF2-40B4-BE49-F238E27FC236}">
                <a16:creationId xmlns:a16="http://schemas.microsoft.com/office/drawing/2014/main" id="{7A5386A0-26F3-47A0-8BD1-694F1D14928A}"/>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itle 1">
            <a:extLst>
              <a:ext uri="{FF2B5EF4-FFF2-40B4-BE49-F238E27FC236}">
                <a16:creationId xmlns:a16="http://schemas.microsoft.com/office/drawing/2014/main" id="{EC1ABA4F-03E5-4730-AA1F-0569675C7FEE}"/>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Hiện</a:t>
            </a:r>
            <a:r>
              <a:rPr lang="en-US" sz="1800" dirty="0">
                <a:solidFill>
                  <a:schemeClr val="bg2">
                    <a:lumMod val="50000"/>
                  </a:schemeClr>
                </a:solidFill>
              </a:rPr>
              <a:t> </a:t>
            </a:r>
            <a:r>
              <a:rPr lang="en-US" sz="1800" dirty="0" err="1">
                <a:solidFill>
                  <a:schemeClr val="bg2">
                    <a:lumMod val="50000"/>
                  </a:schemeClr>
                </a:solidFill>
              </a:rPr>
              <a:t>trạng</a:t>
            </a:r>
            <a:r>
              <a:rPr lang="en-US" sz="1800" dirty="0">
                <a:solidFill>
                  <a:schemeClr val="bg2">
                    <a:lumMod val="50000"/>
                  </a:schemeClr>
                </a:solidFill>
              </a:rPr>
              <a:t> </a:t>
            </a:r>
            <a:r>
              <a:rPr lang="en-US" sz="1800" dirty="0" err="1">
                <a:solidFill>
                  <a:schemeClr val="bg2">
                    <a:lumMod val="50000"/>
                  </a:schemeClr>
                </a:solidFill>
              </a:rPr>
              <a:t>kinh</a:t>
            </a:r>
            <a:r>
              <a:rPr lang="en-US" sz="1800" dirty="0">
                <a:solidFill>
                  <a:schemeClr val="bg2">
                    <a:lumMod val="50000"/>
                  </a:schemeClr>
                </a:solidFill>
              </a:rPr>
              <a:t> </a:t>
            </a:r>
            <a:r>
              <a:rPr lang="en-US" sz="1800" dirty="0" err="1">
                <a:solidFill>
                  <a:schemeClr val="bg2">
                    <a:lumMod val="50000"/>
                  </a:schemeClr>
                </a:solidFill>
              </a:rPr>
              <a:t>tế</a:t>
            </a:r>
            <a:endParaRPr lang="en-US" sz="1800" dirty="0">
              <a:solidFill>
                <a:schemeClr val="bg2">
                  <a:lumMod val="50000"/>
                </a:schemeClr>
              </a:solidFill>
            </a:endParaRPr>
          </a:p>
        </p:txBody>
      </p:sp>
      <p:pic>
        <p:nvPicPr>
          <p:cNvPr id="5" name="Picture 4" descr="Screen Clipping">
            <a:extLst>
              <a:ext uri="{FF2B5EF4-FFF2-40B4-BE49-F238E27FC236}">
                <a16:creationId xmlns:a16="http://schemas.microsoft.com/office/drawing/2014/main" id="{712CBE19-3954-4E96-1A63-A70B610DC521}"/>
              </a:ext>
            </a:extLst>
          </p:cNvPr>
          <p:cNvPicPr>
            <a:picLocks noChangeAspect="1"/>
          </p:cNvPicPr>
          <p:nvPr/>
        </p:nvPicPr>
        <p:blipFill rotWithShape="1">
          <a:blip r:embed="rId14">
            <a:extLst>
              <a:ext uri="{28A0092B-C50C-407E-A947-70E740481C1C}">
                <a14:useLocalDpi xmlns:a14="http://schemas.microsoft.com/office/drawing/2010/main" val="0"/>
              </a:ext>
            </a:extLst>
          </a:blip>
          <a:srcRect r="1681"/>
          <a:stretch/>
        </p:blipFill>
        <p:spPr>
          <a:xfrm>
            <a:off x="8113159" y="982658"/>
            <a:ext cx="6988507" cy="4047444"/>
          </a:xfrm>
          <a:prstGeom prst="rect">
            <a:avLst/>
          </a:prstGeom>
        </p:spPr>
      </p:pic>
      <p:sp>
        <p:nvSpPr>
          <p:cNvPr id="18" name="Isosceles Triangle 17">
            <a:extLst>
              <a:ext uri="{FF2B5EF4-FFF2-40B4-BE49-F238E27FC236}">
                <a16:creationId xmlns:a16="http://schemas.microsoft.com/office/drawing/2014/main" id="{D5C5D923-4D7E-3AA9-E858-556CBDD81899}"/>
              </a:ext>
            </a:extLst>
          </p:cNvPr>
          <p:cNvSpPr/>
          <p:nvPr/>
        </p:nvSpPr>
        <p:spPr>
          <a:xfrm>
            <a:off x="13120334" y="3014647"/>
            <a:ext cx="149576" cy="131157"/>
          </a:xfrm>
          <a:prstGeom prst="triangle">
            <a:avLst/>
          </a:prstGeom>
          <a:solidFill>
            <a:srgbClr val="FF00FF"/>
          </a:solidFill>
          <a:ln>
            <a:noFill/>
          </a:ln>
          <a:effectLst>
            <a:outerShdw blurRad="12700" dist="38100" dir="8280000" algn="tl"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1" name="Isosceles Triangle 20">
            <a:extLst>
              <a:ext uri="{FF2B5EF4-FFF2-40B4-BE49-F238E27FC236}">
                <a16:creationId xmlns:a16="http://schemas.microsoft.com/office/drawing/2014/main" id="{E37864AD-6C61-791F-292D-E01A952AE8A5}"/>
              </a:ext>
            </a:extLst>
          </p:cNvPr>
          <p:cNvSpPr/>
          <p:nvPr/>
        </p:nvSpPr>
        <p:spPr>
          <a:xfrm>
            <a:off x="12686933" y="3372013"/>
            <a:ext cx="149576" cy="131157"/>
          </a:xfrm>
          <a:prstGeom prst="triangle">
            <a:avLst/>
          </a:prstGeom>
          <a:solidFill>
            <a:srgbClr val="FF00FF"/>
          </a:solidFill>
          <a:ln>
            <a:noFill/>
          </a:ln>
          <a:effectLst>
            <a:outerShdw blurRad="12700" dist="38100" dir="8280000" algn="tl"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9" name="Isosceles Triangle 28">
            <a:extLst>
              <a:ext uri="{FF2B5EF4-FFF2-40B4-BE49-F238E27FC236}">
                <a16:creationId xmlns:a16="http://schemas.microsoft.com/office/drawing/2014/main" id="{84B2019A-B531-484A-20C7-B79A28FC99FF}"/>
              </a:ext>
            </a:extLst>
          </p:cNvPr>
          <p:cNvSpPr/>
          <p:nvPr/>
        </p:nvSpPr>
        <p:spPr>
          <a:xfrm>
            <a:off x="12154686" y="3569705"/>
            <a:ext cx="149576" cy="131157"/>
          </a:xfrm>
          <a:prstGeom prst="triangle">
            <a:avLst/>
          </a:prstGeom>
          <a:solidFill>
            <a:srgbClr val="FF00FF"/>
          </a:solidFill>
          <a:ln>
            <a:noFill/>
          </a:ln>
          <a:effectLst>
            <a:outerShdw blurRad="12700" dist="38100" dir="8280000" algn="tl"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5" name="Isosceles Triangle 34">
            <a:extLst>
              <a:ext uri="{FF2B5EF4-FFF2-40B4-BE49-F238E27FC236}">
                <a16:creationId xmlns:a16="http://schemas.microsoft.com/office/drawing/2014/main" id="{B5A0AC73-5119-0A7F-2EF5-D90A25C2798D}"/>
              </a:ext>
            </a:extLst>
          </p:cNvPr>
          <p:cNvSpPr/>
          <p:nvPr/>
        </p:nvSpPr>
        <p:spPr>
          <a:xfrm>
            <a:off x="13645853" y="3683684"/>
            <a:ext cx="149576" cy="131157"/>
          </a:xfrm>
          <a:prstGeom prst="triangle">
            <a:avLst/>
          </a:prstGeom>
          <a:solidFill>
            <a:srgbClr val="FF00FF"/>
          </a:solidFill>
          <a:ln>
            <a:noFill/>
          </a:ln>
          <a:effectLst>
            <a:outerShdw blurRad="12700" dist="38100" dir="8280000" algn="tl"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7" name="Isosceles Triangle 36">
            <a:extLst>
              <a:ext uri="{FF2B5EF4-FFF2-40B4-BE49-F238E27FC236}">
                <a16:creationId xmlns:a16="http://schemas.microsoft.com/office/drawing/2014/main" id="{75FC83FA-7208-EA38-BCB4-B230733D9527}"/>
              </a:ext>
            </a:extLst>
          </p:cNvPr>
          <p:cNvSpPr/>
          <p:nvPr/>
        </p:nvSpPr>
        <p:spPr>
          <a:xfrm>
            <a:off x="14075163" y="2561059"/>
            <a:ext cx="149576" cy="131157"/>
          </a:xfrm>
          <a:prstGeom prst="triangle">
            <a:avLst/>
          </a:prstGeom>
          <a:solidFill>
            <a:srgbClr val="FF00FF"/>
          </a:solidFill>
          <a:ln>
            <a:noFill/>
          </a:ln>
          <a:effectLst>
            <a:outerShdw blurRad="12700" dist="38100" dir="8280000" algn="tl"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9" name="Isosceles Triangle 38">
            <a:extLst>
              <a:ext uri="{FF2B5EF4-FFF2-40B4-BE49-F238E27FC236}">
                <a16:creationId xmlns:a16="http://schemas.microsoft.com/office/drawing/2014/main" id="{C0E97BC1-A100-9F55-E75C-A943CA889611}"/>
              </a:ext>
            </a:extLst>
          </p:cNvPr>
          <p:cNvSpPr/>
          <p:nvPr/>
        </p:nvSpPr>
        <p:spPr>
          <a:xfrm>
            <a:off x="13892679" y="2317746"/>
            <a:ext cx="149576" cy="131157"/>
          </a:xfrm>
          <a:prstGeom prst="triangle">
            <a:avLst/>
          </a:prstGeom>
          <a:solidFill>
            <a:srgbClr val="FF00FF"/>
          </a:solidFill>
          <a:ln>
            <a:noFill/>
          </a:ln>
          <a:effectLst>
            <a:outerShdw blurRad="12700" dist="38100" dir="8280000" algn="tl"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1" name="Isosceles Triangle 40">
            <a:extLst>
              <a:ext uri="{FF2B5EF4-FFF2-40B4-BE49-F238E27FC236}">
                <a16:creationId xmlns:a16="http://schemas.microsoft.com/office/drawing/2014/main" id="{27372FF2-47CE-3198-566D-809ECEA124C4}"/>
              </a:ext>
            </a:extLst>
          </p:cNvPr>
          <p:cNvSpPr/>
          <p:nvPr/>
        </p:nvSpPr>
        <p:spPr>
          <a:xfrm>
            <a:off x="12747761" y="3703872"/>
            <a:ext cx="149576" cy="131157"/>
          </a:xfrm>
          <a:prstGeom prst="triangle">
            <a:avLst/>
          </a:prstGeom>
          <a:solidFill>
            <a:srgbClr val="FF00FF"/>
          </a:solidFill>
          <a:ln>
            <a:noFill/>
          </a:ln>
          <a:effectLst>
            <a:outerShdw blurRad="12700" dist="38100" dir="8280000" algn="tl"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pic>
        <p:nvPicPr>
          <p:cNvPr id="43" name="Picture 42" descr="Screen Clipping">
            <a:extLst>
              <a:ext uri="{FF2B5EF4-FFF2-40B4-BE49-F238E27FC236}">
                <a16:creationId xmlns:a16="http://schemas.microsoft.com/office/drawing/2014/main" id="{EEEED1BA-35F4-BDC9-1E9F-7DFCD02EF07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734158" y="6482823"/>
            <a:ext cx="1519141" cy="1198113"/>
          </a:xfrm>
          <a:prstGeom prst="rect">
            <a:avLst/>
          </a:prstGeom>
        </p:spPr>
      </p:pic>
      <p:pic>
        <p:nvPicPr>
          <p:cNvPr id="45" name="Picture 44" descr="Screen Clipping">
            <a:extLst>
              <a:ext uri="{FF2B5EF4-FFF2-40B4-BE49-F238E27FC236}">
                <a16:creationId xmlns:a16="http://schemas.microsoft.com/office/drawing/2014/main" id="{042A327B-43E5-BDCE-E5FD-83AD7167EB21}"/>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047290" y="6489520"/>
            <a:ext cx="1648297" cy="1194681"/>
          </a:xfrm>
          <a:prstGeom prst="rect">
            <a:avLst/>
          </a:prstGeom>
        </p:spPr>
      </p:pic>
      <p:pic>
        <p:nvPicPr>
          <p:cNvPr id="47" name="Picture 46" descr="Screen Clipping">
            <a:extLst>
              <a:ext uri="{FF2B5EF4-FFF2-40B4-BE49-F238E27FC236}">
                <a16:creationId xmlns:a16="http://schemas.microsoft.com/office/drawing/2014/main" id="{13B99FA2-060C-82F8-892D-CDAADCFE84AB}"/>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226746" y="5247343"/>
            <a:ext cx="1511373" cy="1200071"/>
          </a:xfrm>
          <a:prstGeom prst="rect">
            <a:avLst/>
          </a:prstGeom>
        </p:spPr>
      </p:pic>
      <p:pic>
        <p:nvPicPr>
          <p:cNvPr id="49" name="Picture 48" descr="Screen Clipping">
            <a:extLst>
              <a:ext uri="{FF2B5EF4-FFF2-40B4-BE49-F238E27FC236}">
                <a16:creationId xmlns:a16="http://schemas.microsoft.com/office/drawing/2014/main" id="{CC6E3FC8-4CBE-9190-08E1-26DB2DF0755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17830" y="6463894"/>
            <a:ext cx="1798405" cy="1188007"/>
          </a:xfrm>
          <a:prstGeom prst="rect">
            <a:avLst/>
          </a:prstGeom>
        </p:spPr>
      </p:pic>
      <p:pic>
        <p:nvPicPr>
          <p:cNvPr id="51" name="Picture 50" descr="Screen Clipping">
            <a:extLst>
              <a:ext uri="{FF2B5EF4-FFF2-40B4-BE49-F238E27FC236}">
                <a16:creationId xmlns:a16="http://schemas.microsoft.com/office/drawing/2014/main" id="{E72FA3E7-45E2-2115-781A-E7A0F7931B7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406504" y="5247343"/>
            <a:ext cx="1816149" cy="1200071"/>
          </a:xfrm>
          <a:prstGeom prst="rect">
            <a:avLst/>
          </a:prstGeom>
        </p:spPr>
      </p:pic>
      <p:pic>
        <p:nvPicPr>
          <p:cNvPr id="53" name="Picture 52" descr="Screen Clipping">
            <a:extLst>
              <a:ext uri="{FF2B5EF4-FFF2-40B4-BE49-F238E27FC236}">
                <a16:creationId xmlns:a16="http://schemas.microsoft.com/office/drawing/2014/main" id="{B4F34A2E-1B3B-E729-992B-C5B89D52AC5B}"/>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9796906" y="5234858"/>
            <a:ext cx="1550816" cy="1202783"/>
          </a:xfrm>
          <a:prstGeom prst="rect">
            <a:avLst/>
          </a:prstGeom>
        </p:spPr>
      </p:pic>
      <p:sp>
        <p:nvSpPr>
          <p:cNvPr id="55" name="Isosceles Triangle 54">
            <a:extLst>
              <a:ext uri="{FF2B5EF4-FFF2-40B4-BE49-F238E27FC236}">
                <a16:creationId xmlns:a16="http://schemas.microsoft.com/office/drawing/2014/main" id="{70B63BD9-C3FC-E301-6B7C-568A98AF7355}"/>
              </a:ext>
            </a:extLst>
          </p:cNvPr>
          <p:cNvSpPr/>
          <p:nvPr/>
        </p:nvSpPr>
        <p:spPr>
          <a:xfrm>
            <a:off x="13272405" y="3549107"/>
            <a:ext cx="149576" cy="131157"/>
          </a:xfrm>
          <a:prstGeom prst="triangle">
            <a:avLst/>
          </a:prstGeom>
          <a:solidFill>
            <a:srgbClr val="FF00FF"/>
          </a:solidFill>
          <a:ln>
            <a:noFill/>
          </a:ln>
          <a:effectLst>
            <a:outerShdw blurRad="12700" dist="38100" dir="8280000" algn="tl"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pic>
        <p:nvPicPr>
          <p:cNvPr id="57" name="Picture 56" descr="Screen Clipping">
            <a:extLst>
              <a:ext uri="{FF2B5EF4-FFF2-40B4-BE49-F238E27FC236}">
                <a16:creationId xmlns:a16="http://schemas.microsoft.com/office/drawing/2014/main" id="{50E137A5-DFF1-A4EB-2638-E45FA8862F10}"/>
              </a:ext>
            </a:extLst>
          </p:cNvPr>
          <p:cNvPicPr>
            <a:picLocks noChangeAspect="1"/>
          </p:cNvPicPr>
          <p:nvPr/>
        </p:nvPicPr>
        <p:blipFill rotWithShape="1">
          <a:blip r:embed="rId21" cstate="print">
            <a:extLst>
              <a:ext uri="{28A0092B-C50C-407E-A947-70E740481C1C}">
                <a14:useLocalDpi xmlns:a14="http://schemas.microsoft.com/office/drawing/2010/main" val="0"/>
              </a:ext>
            </a:extLst>
          </a:blip>
          <a:srcRect l="3453"/>
          <a:stretch/>
        </p:blipFill>
        <p:spPr>
          <a:xfrm>
            <a:off x="13281435" y="5247343"/>
            <a:ext cx="1655812" cy="1193620"/>
          </a:xfrm>
          <a:prstGeom prst="rect">
            <a:avLst/>
          </a:prstGeom>
        </p:spPr>
      </p:pic>
      <p:pic>
        <p:nvPicPr>
          <p:cNvPr id="59" name="Picture 58" descr="Screen Clipping">
            <a:extLst>
              <a:ext uri="{FF2B5EF4-FFF2-40B4-BE49-F238E27FC236}">
                <a16:creationId xmlns:a16="http://schemas.microsoft.com/office/drawing/2014/main" id="{C321A3CF-C1F7-CEA6-A710-0F387BC13DDC}"/>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3306578" y="6489519"/>
            <a:ext cx="1630668" cy="2589923"/>
          </a:xfrm>
          <a:prstGeom prst="rect">
            <a:avLst/>
          </a:prstGeom>
        </p:spPr>
      </p:pic>
      <p:sp>
        <p:nvSpPr>
          <p:cNvPr id="61" name="TextBox 60">
            <a:extLst>
              <a:ext uri="{FF2B5EF4-FFF2-40B4-BE49-F238E27FC236}">
                <a16:creationId xmlns:a16="http://schemas.microsoft.com/office/drawing/2014/main" id="{58280C0E-493D-D337-A18D-100D9608D5A4}"/>
              </a:ext>
            </a:extLst>
          </p:cNvPr>
          <p:cNvSpPr txBox="1"/>
          <p:nvPr/>
        </p:nvSpPr>
        <p:spPr>
          <a:xfrm>
            <a:off x="8217828" y="7413870"/>
            <a:ext cx="1796531" cy="212366"/>
          </a:xfrm>
          <a:prstGeom prst="rect">
            <a:avLst/>
          </a:prstGeom>
          <a:solidFill>
            <a:schemeClr val="bg1">
              <a:alpha val="61000"/>
            </a:schemeClr>
          </a:solidFill>
        </p:spPr>
        <p:txBody>
          <a:bodyPr wrap="square">
            <a:spAutoFit/>
          </a:bodyPr>
          <a:lstStyle/>
          <a:p>
            <a:pPr algn="just"/>
            <a:r>
              <a:rPr lang="en-US" sz="780" b="1" kern="100" dirty="0" err="1">
                <a:latin typeface="Calibri" panose="020F0502020204030204" pitchFamily="34" charset="0"/>
                <a:ea typeface="Calibri" panose="020F0502020204030204" pitchFamily="34" charset="0"/>
                <a:cs typeface="Calibri" panose="020F0502020204030204" pitchFamily="34" charset="0"/>
              </a:rPr>
              <a:t>Nhà</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thờ</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Lê</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Hữu</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Trác</a:t>
            </a:r>
            <a:endParaRPr lang="en-US" sz="334"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77A413BA-FFF4-B9A3-699D-3E363DFEA851}"/>
              </a:ext>
            </a:extLst>
          </p:cNvPr>
          <p:cNvSpPr txBox="1"/>
          <p:nvPr/>
        </p:nvSpPr>
        <p:spPr>
          <a:xfrm>
            <a:off x="11748226" y="7433761"/>
            <a:ext cx="1519140" cy="212366"/>
          </a:xfrm>
          <a:prstGeom prst="rect">
            <a:avLst/>
          </a:prstGeom>
          <a:solidFill>
            <a:schemeClr val="bg1">
              <a:alpha val="61000"/>
            </a:schemeClr>
          </a:solidFill>
        </p:spPr>
        <p:txBody>
          <a:bodyPr wrap="square">
            <a:spAutoFit/>
          </a:bodyPr>
          <a:lstStyle/>
          <a:p>
            <a:pPr algn="just"/>
            <a:r>
              <a:rPr lang="en-US" sz="780" b="1" kern="100" dirty="0" err="1">
                <a:latin typeface="Calibri" panose="020F0502020204030204" pitchFamily="34" charset="0"/>
                <a:ea typeface="Calibri" panose="020F0502020204030204" pitchFamily="34" charset="0"/>
                <a:cs typeface="Calibri" panose="020F0502020204030204" pitchFamily="34" charset="0"/>
              </a:rPr>
              <a:t>Đền</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Cả</a:t>
            </a:r>
            <a:endParaRPr lang="en-US" sz="334"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65" name="TextBox 64">
            <a:extLst>
              <a:ext uri="{FF2B5EF4-FFF2-40B4-BE49-F238E27FC236}">
                <a16:creationId xmlns:a16="http://schemas.microsoft.com/office/drawing/2014/main" id="{012110A6-EDB0-6094-22AC-857238C5490F}"/>
              </a:ext>
            </a:extLst>
          </p:cNvPr>
          <p:cNvSpPr txBox="1"/>
          <p:nvPr/>
        </p:nvSpPr>
        <p:spPr>
          <a:xfrm>
            <a:off x="13281433" y="6202045"/>
            <a:ext cx="1655813" cy="212366"/>
          </a:xfrm>
          <a:prstGeom prst="rect">
            <a:avLst/>
          </a:prstGeom>
          <a:solidFill>
            <a:schemeClr val="bg1">
              <a:alpha val="61000"/>
            </a:schemeClr>
          </a:solidFill>
        </p:spPr>
        <p:txBody>
          <a:bodyPr wrap="square">
            <a:spAutoFit/>
          </a:bodyPr>
          <a:lstStyle/>
          <a:p>
            <a:pPr algn="just"/>
            <a:r>
              <a:rPr lang="en-US" sz="780" b="1" kern="100" dirty="0" err="1">
                <a:latin typeface="Calibri" panose="020F0502020204030204" pitchFamily="34" charset="0"/>
                <a:ea typeface="Calibri" panose="020F0502020204030204" pitchFamily="34" charset="0"/>
                <a:cs typeface="Calibri" panose="020F0502020204030204" pitchFamily="34" charset="0"/>
              </a:rPr>
              <a:t>Chùa</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Nhiễu</a:t>
            </a:r>
            <a:r>
              <a:rPr lang="en-US" sz="780" b="1" kern="100" dirty="0">
                <a:latin typeface="Calibri" panose="020F0502020204030204" pitchFamily="34" charset="0"/>
                <a:ea typeface="Calibri" panose="020F0502020204030204" pitchFamily="34" charset="0"/>
                <a:cs typeface="Calibri" panose="020F0502020204030204" pitchFamily="34" charset="0"/>
              </a:rPr>
              <a:t> Long</a:t>
            </a:r>
            <a:endParaRPr lang="en-US" sz="334"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67" name="TextBox 66">
            <a:extLst>
              <a:ext uri="{FF2B5EF4-FFF2-40B4-BE49-F238E27FC236}">
                <a16:creationId xmlns:a16="http://schemas.microsoft.com/office/drawing/2014/main" id="{0310DBAC-F129-ACE6-BC1B-C4FEFEE5B27E}"/>
              </a:ext>
            </a:extLst>
          </p:cNvPr>
          <p:cNvSpPr txBox="1"/>
          <p:nvPr/>
        </p:nvSpPr>
        <p:spPr>
          <a:xfrm>
            <a:off x="13306575" y="8843195"/>
            <a:ext cx="1630669" cy="212366"/>
          </a:xfrm>
          <a:prstGeom prst="rect">
            <a:avLst/>
          </a:prstGeom>
          <a:solidFill>
            <a:schemeClr val="bg1">
              <a:alpha val="61000"/>
            </a:schemeClr>
          </a:solidFill>
        </p:spPr>
        <p:txBody>
          <a:bodyPr wrap="square">
            <a:spAutoFit/>
          </a:bodyPr>
          <a:lstStyle/>
          <a:p>
            <a:pPr algn="just"/>
            <a:r>
              <a:rPr lang="en-US" sz="780" b="1" kern="100" dirty="0" err="1">
                <a:latin typeface="Calibri" panose="020F0502020204030204" pitchFamily="34" charset="0"/>
                <a:ea typeface="Calibri" panose="020F0502020204030204" pitchFamily="34" charset="0"/>
                <a:cs typeface="Calibri" panose="020F0502020204030204" pitchFamily="34" charset="0"/>
              </a:rPr>
              <a:t>Cây</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thị</a:t>
            </a:r>
            <a:r>
              <a:rPr lang="en-US" sz="780" b="1" kern="100" dirty="0">
                <a:latin typeface="Calibri" panose="020F0502020204030204" pitchFamily="34" charset="0"/>
                <a:ea typeface="Calibri" panose="020F0502020204030204" pitchFamily="34" charset="0"/>
                <a:cs typeface="Calibri" panose="020F0502020204030204" pitchFamily="34" charset="0"/>
              </a:rPr>
              <a:t> 700 </a:t>
            </a:r>
            <a:r>
              <a:rPr lang="en-US" sz="780" b="1" kern="100" dirty="0" err="1">
                <a:latin typeface="Calibri" panose="020F0502020204030204" pitchFamily="34" charset="0"/>
                <a:ea typeface="Calibri" panose="020F0502020204030204" pitchFamily="34" charset="0"/>
                <a:cs typeface="Calibri" panose="020F0502020204030204" pitchFamily="34" charset="0"/>
              </a:rPr>
              <a:t>năm</a:t>
            </a:r>
            <a:endParaRPr lang="en-US" sz="334"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69" name="TextBox 68">
            <a:extLst>
              <a:ext uri="{FF2B5EF4-FFF2-40B4-BE49-F238E27FC236}">
                <a16:creationId xmlns:a16="http://schemas.microsoft.com/office/drawing/2014/main" id="{765704CB-F042-EA91-3BCF-F0FCDA05A95C}"/>
              </a:ext>
            </a:extLst>
          </p:cNvPr>
          <p:cNvSpPr txBox="1"/>
          <p:nvPr/>
        </p:nvSpPr>
        <p:spPr>
          <a:xfrm>
            <a:off x="11417953" y="6219552"/>
            <a:ext cx="1804699" cy="212366"/>
          </a:xfrm>
          <a:prstGeom prst="rect">
            <a:avLst/>
          </a:prstGeom>
          <a:solidFill>
            <a:schemeClr val="bg1">
              <a:alpha val="61000"/>
            </a:schemeClr>
          </a:solidFill>
        </p:spPr>
        <p:txBody>
          <a:bodyPr wrap="square">
            <a:spAutoFit/>
          </a:bodyPr>
          <a:lstStyle/>
          <a:p>
            <a:pPr algn="just"/>
            <a:r>
              <a:rPr lang="en-US" sz="780" b="1" kern="100" dirty="0" err="1">
                <a:latin typeface="Calibri" panose="020F0502020204030204" pitchFamily="34" charset="0"/>
                <a:ea typeface="Calibri" panose="020F0502020204030204" pitchFamily="34" charset="0"/>
                <a:cs typeface="Calibri" panose="020F0502020204030204" pitchFamily="34" charset="0"/>
              </a:rPr>
              <a:t>Chùa</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Bục</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Bục</a:t>
            </a:r>
            <a:endParaRPr lang="en-US" sz="334"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71" name="TextBox 70">
            <a:extLst>
              <a:ext uri="{FF2B5EF4-FFF2-40B4-BE49-F238E27FC236}">
                <a16:creationId xmlns:a16="http://schemas.microsoft.com/office/drawing/2014/main" id="{47BB3740-6C31-F388-30DF-404198814A58}"/>
              </a:ext>
            </a:extLst>
          </p:cNvPr>
          <p:cNvSpPr txBox="1"/>
          <p:nvPr/>
        </p:nvSpPr>
        <p:spPr>
          <a:xfrm>
            <a:off x="9796903" y="6212591"/>
            <a:ext cx="1550817" cy="212366"/>
          </a:xfrm>
          <a:prstGeom prst="rect">
            <a:avLst/>
          </a:prstGeom>
          <a:solidFill>
            <a:schemeClr val="bg1">
              <a:alpha val="61000"/>
            </a:schemeClr>
          </a:solidFill>
        </p:spPr>
        <p:txBody>
          <a:bodyPr wrap="square">
            <a:spAutoFit/>
          </a:bodyPr>
          <a:lstStyle/>
          <a:p>
            <a:pPr algn="just"/>
            <a:r>
              <a:rPr lang="en-US" sz="780" b="1" kern="100" dirty="0" err="1">
                <a:latin typeface="Calibri" panose="020F0502020204030204" pitchFamily="34" charset="0"/>
                <a:ea typeface="Calibri" panose="020F0502020204030204" pitchFamily="34" charset="0"/>
                <a:cs typeface="Calibri" panose="020F0502020204030204" pitchFamily="34" charset="0"/>
              </a:rPr>
              <a:t>Chùa</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Côn</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Sơn</a:t>
            </a:r>
            <a:endParaRPr lang="en-US" sz="334"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73" name="TextBox 72">
            <a:extLst>
              <a:ext uri="{FF2B5EF4-FFF2-40B4-BE49-F238E27FC236}">
                <a16:creationId xmlns:a16="http://schemas.microsoft.com/office/drawing/2014/main" id="{6D4C8EC4-3086-2C51-4593-8B220107A272}"/>
              </a:ext>
            </a:extLst>
          </p:cNvPr>
          <p:cNvSpPr txBox="1"/>
          <p:nvPr/>
        </p:nvSpPr>
        <p:spPr>
          <a:xfrm>
            <a:off x="10047290" y="7464001"/>
            <a:ext cx="1655814" cy="212366"/>
          </a:xfrm>
          <a:prstGeom prst="rect">
            <a:avLst/>
          </a:prstGeom>
          <a:solidFill>
            <a:schemeClr val="bg1">
              <a:alpha val="61000"/>
            </a:schemeClr>
          </a:solidFill>
        </p:spPr>
        <p:txBody>
          <a:bodyPr wrap="square">
            <a:spAutoFit/>
          </a:bodyPr>
          <a:lstStyle/>
          <a:p>
            <a:pPr algn="just"/>
            <a:r>
              <a:rPr lang="en-US" sz="780" b="1" kern="100" dirty="0" err="1">
                <a:latin typeface="Calibri" panose="020F0502020204030204" pitchFamily="34" charset="0"/>
                <a:ea typeface="Calibri" panose="020F0502020204030204" pitchFamily="34" charset="0"/>
                <a:cs typeface="Calibri" panose="020F0502020204030204" pitchFamily="34" charset="0"/>
              </a:rPr>
              <a:t>Khu</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tưởng</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niệm</a:t>
            </a:r>
            <a:r>
              <a:rPr lang="en-US" sz="780" b="1" kern="100" dirty="0">
                <a:latin typeface="Calibri" panose="020F0502020204030204" pitchFamily="34" charset="0"/>
                <a:ea typeface="Calibri" panose="020F0502020204030204" pitchFamily="34" charset="0"/>
                <a:cs typeface="Calibri" panose="020F0502020204030204" pitchFamily="34" charset="0"/>
              </a:rPr>
              <a:t> &amp; </a:t>
            </a:r>
            <a:r>
              <a:rPr lang="en-US" sz="780" b="1" kern="100" dirty="0" err="1">
                <a:latin typeface="Calibri" panose="020F0502020204030204" pitchFamily="34" charset="0"/>
                <a:ea typeface="Calibri" panose="020F0502020204030204" pitchFamily="34" charset="0"/>
                <a:cs typeface="Calibri" panose="020F0502020204030204" pitchFamily="34" charset="0"/>
              </a:rPr>
              <a:t>mộ</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Lê</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Hữu</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Trác</a:t>
            </a:r>
            <a:endParaRPr lang="en-US" sz="334"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75" name="TextBox 74">
            <a:extLst>
              <a:ext uri="{FF2B5EF4-FFF2-40B4-BE49-F238E27FC236}">
                <a16:creationId xmlns:a16="http://schemas.microsoft.com/office/drawing/2014/main" id="{0DB83B09-5AAF-BF65-262D-812518A03AAE}"/>
              </a:ext>
            </a:extLst>
          </p:cNvPr>
          <p:cNvSpPr txBox="1"/>
          <p:nvPr/>
        </p:nvSpPr>
        <p:spPr>
          <a:xfrm>
            <a:off x="8226745" y="6228597"/>
            <a:ext cx="1504751" cy="212366"/>
          </a:xfrm>
          <a:prstGeom prst="rect">
            <a:avLst/>
          </a:prstGeom>
          <a:solidFill>
            <a:schemeClr val="bg1">
              <a:alpha val="61000"/>
            </a:schemeClr>
          </a:solidFill>
        </p:spPr>
        <p:txBody>
          <a:bodyPr wrap="square">
            <a:spAutoFit/>
          </a:bodyPr>
          <a:lstStyle/>
          <a:p>
            <a:pPr algn="just"/>
            <a:r>
              <a:rPr lang="en-US" sz="780" b="1" kern="100" dirty="0" err="1">
                <a:latin typeface="Calibri" panose="020F0502020204030204" pitchFamily="34" charset="0"/>
                <a:ea typeface="Calibri" panose="020F0502020204030204" pitchFamily="34" charset="0"/>
                <a:cs typeface="Calibri" panose="020F0502020204030204" pitchFamily="34" charset="0"/>
              </a:rPr>
              <a:t>Chùa</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Tượng</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Sơn</a:t>
            </a:r>
            <a:endParaRPr lang="en-US" sz="334" b="1" kern="100" dirty="0">
              <a:latin typeface="Calibri" panose="020F0502020204030204" pitchFamily="34" charset="0"/>
              <a:ea typeface="Calibri" panose="020F0502020204030204" pitchFamily="34" charset="0"/>
              <a:cs typeface="Calibri" panose="020F0502020204030204" pitchFamily="34" charset="0"/>
            </a:endParaRPr>
          </a:p>
        </p:txBody>
      </p:sp>
      <p:pic>
        <p:nvPicPr>
          <p:cNvPr id="77" name="Picture 76" descr="Screen Clipping">
            <a:extLst>
              <a:ext uri="{FF2B5EF4-FFF2-40B4-BE49-F238E27FC236}">
                <a16:creationId xmlns:a16="http://schemas.microsoft.com/office/drawing/2014/main" id="{71886A55-F569-E66C-988F-8EBDEDBF512A}"/>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215493" y="7686266"/>
            <a:ext cx="1877784" cy="1398350"/>
          </a:xfrm>
          <a:prstGeom prst="rect">
            <a:avLst/>
          </a:prstGeom>
        </p:spPr>
      </p:pic>
      <p:sp>
        <p:nvSpPr>
          <p:cNvPr id="79" name="TextBox 78">
            <a:extLst>
              <a:ext uri="{FF2B5EF4-FFF2-40B4-BE49-F238E27FC236}">
                <a16:creationId xmlns:a16="http://schemas.microsoft.com/office/drawing/2014/main" id="{88066D86-35FB-B13C-44BC-54C8B619E194}"/>
              </a:ext>
            </a:extLst>
          </p:cNvPr>
          <p:cNvSpPr txBox="1"/>
          <p:nvPr/>
        </p:nvSpPr>
        <p:spPr>
          <a:xfrm>
            <a:off x="8233124" y="8906615"/>
            <a:ext cx="1877784" cy="212366"/>
          </a:xfrm>
          <a:prstGeom prst="rect">
            <a:avLst/>
          </a:prstGeom>
          <a:solidFill>
            <a:schemeClr val="bg1">
              <a:alpha val="61000"/>
            </a:schemeClr>
          </a:solidFill>
        </p:spPr>
        <p:txBody>
          <a:bodyPr wrap="square">
            <a:spAutoFit/>
          </a:bodyPr>
          <a:lstStyle/>
          <a:p>
            <a:pPr algn="just"/>
            <a:r>
              <a:rPr lang="en-US" sz="780" b="1" kern="100" dirty="0" err="1">
                <a:latin typeface="Calibri" panose="020F0502020204030204" pitchFamily="34" charset="0"/>
                <a:ea typeface="Calibri" panose="020F0502020204030204" pitchFamily="34" charset="0"/>
                <a:cs typeface="Calibri" panose="020F0502020204030204" pitchFamily="34" charset="0"/>
              </a:rPr>
              <a:t>Đình</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Tứ</a:t>
            </a:r>
            <a:r>
              <a:rPr lang="en-US" sz="780" b="1" kern="100" dirty="0">
                <a:latin typeface="Calibri" panose="020F0502020204030204" pitchFamily="34" charset="0"/>
                <a:ea typeface="Calibri" panose="020F0502020204030204" pitchFamily="34" charset="0"/>
                <a:cs typeface="Calibri" panose="020F0502020204030204" pitchFamily="34" charset="0"/>
              </a:rPr>
              <a:t> </a:t>
            </a:r>
            <a:r>
              <a:rPr lang="en-US" sz="780" b="1" kern="100" dirty="0" err="1">
                <a:latin typeface="Calibri" panose="020F0502020204030204" pitchFamily="34" charset="0"/>
                <a:ea typeface="Calibri" panose="020F0502020204030204" pitchFamily="34" charset="0"/>
                <a:cs typeface="Calibri" panose="020F0502020204030204" pitchFamily="34" charset="0"/>
              </a:rPr>
              <a:t>Mỹ</a:t>
            </a:r>
            <a:endParaRPr lang="en-US" sz="334" b="1" kern="100" dirty="0">
              <a:latin typeface="Calibri" panose="020F0502020204030204" pitchFamily="34" charset="0"/>
              <a:ea typeface="Calibri" panose="020F0502020204030204" pitchFamily="34" charset="0"/>
              <a:cs typeface="Calibri" panose="020F0502020204030204" pitchFamily="34" charset="0"/>
            </a:endParaRPr>
          </a:p>
        </p:txBody>
      </p:sp>
      <p:pic>
        <p:nvPicPr>
          <p:cNvPr id="81" name="Picture 80" descr="Screen Clipping">
            <a:extLst>
              <a:ext uri="{FF2B5EF4-FFF2-40B4-BE49-F238E27FC236}">
                <a16:creationId xmlns:a16="http://schemas.microsoft.com/office/drawing/2014/main" id="{95FB42B4-28BF-30A8-848B-00A16B56EDDF}"/>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146557" y="7691639"/>
            <a:ext cx="1820250" cy="1398350"/>
          </a:xfrm>
          <a:prstGeom prst="rect">
            <a:avLst/>
          </a:prstGeom>
        </p:spPr>
      </p:pic>
      <p:sp>
        <p:nvSpPr>
          <p:cNvPr id="83" name="TextBox 82">
            <a:extLst>
              <a:ext uri="{FF2B5EF4-FFF2-40B4-BE49-F238E27FC236}">
                <a16:creationId xmlns:a16="http://schemas.microsoft.com/office/drawing/2014/main" id="{ECDC2715-1B97-9AD4-AC15-0B9E749464A0}"/>
              </a:ext>
            </a:extLst>
          </p:cNvPr>
          <p:cNvSpPr txBox="1"/>
          <p:nvPr/>
        </p:nvSpPr>
        <p:spPr>
          <a:xfrm>
            <a:off x="10146560" y="8867077"/>
            <a:ext cx="1820249" cy="212366"/>
          </a:xfrm>
          <a:prstGeom prst="rect">
            <a:avLst/>
          </a:prstGeom>
          <a:solidFill>
            <a:schemeClr val="bg1">
              <a:alpha val="61000"/>
            </a:schemeClr>
          </a:solidFill>
        </p:spPr>
        <p:txBody>
          <a:bodyPr wrap="square">
            <a:spAutoFit/>
          </a:bodyPr>
          <a:lstStyle/>
          <a:p>
            <a:pPr algn="just"/>
            <a:r>
              <a:rPr lang="en-US" sz="780" b="1" kern="100" dirty="0">
                <a:latin typeface="Calibri" panose="020F0502020204030204" pitchFamily="34" charset="0"/>
                <a:ea typeface="Calibri" panose="020F0502020204030204" pitchFamily="34" charset="0"/>
                <a:cs typeface="Calibri" panose="020F0502020204030204" pitchFamily="34" charset="0"/>
              </a:rPr>
              <a:t>NTLS </a:t>
            </a:r>
            <a:r>
              <a:rPr lang="en-US" sz="780" b="1" kern="100" dirty="0" err="1">
                <a:latin typeface="Calibri" panose="020F0502020204030204" pitchFamily="34" charset="0"/>
                <a:ea typeface="Calibri" panose="020F0502020204030204" pitchFamily="34" charset="0"/>
                <a:cs typeface="Calibri" panose="020F0502020204030204" pitchFamily="34" charset="0"/>
              </a:rPr>
              <a:t>Nầm</a:t>
            </a:r>
            <a:endParaRPr lang="en-US" sz="334"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85" name="Isosceles Triangle 84">
            <a:extLst>
              <a:ext uri="{FF2B5EF4-FFF2-40B4-BE49-F238E27FC236}">
                <a16:creationId xmlns:a16="http://schemas.microsoft.com/office/drawing/2014/main" id="{6D3EDF78-1952-E981-4D0F-BBDE82B04E51}"/>
              </a:ext>
            </a:extLst>
          </p:cNvPr>
          <p:cNvSpPr/>
          <p:nvPr/>
        </p:nvSpPr>
        <p:spPr>
          <a:xfrm>
            <a:off x="13904372" y="3528909"/>
            <a:ext cx="149576" cy="131157"/>
          </a:xfrm>
          <a:prstGeom prst="triangle">
            <a:avLst/>
          </a:prstGeom>
          <a:solidFill>
            <a:srgbClr val="FF00FF"/>
          </a:solidFill>
          <a:ln>
            <a:noFill/>
          </a:ln>
          <a:effectLst>
            <a:outerShdw blurRad="12700" dist="38100" dir="8280000" algn="tl" rotWithShape="0">
              <a:prstClr val="black">
                <a:alpha val="6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87" name="Plus 1">
            <a:extLst>
              <a:ext uri="{FF2B5EF4-FFF2-40B4-BE49-F238E27FC236}">
                <a16:creationId xmlns:a16="http://schemas.microsoft.com/office/drawing/2014/main" id="{FE8FE6F8-8AA5-23BB-6AD3-5CE8A55A61B2}"/>
              </a:ext>
            </a:extLst>
          </p:cNvPr>
          <p:cNvSpPr/>
          <p:nvPr/>
        </p:nvSpPr>
        <p:spPr>
          <a:xfrm>
            <a:off x="11716576" y="2492588"/>
            <a:ext cx="130261" cy="178037"/>
          </a:xfrm>
          <a:custGeom>
            <a:avLst/>
            <a:gdLst>
              <a:gd name="connsiteX0" fmla="*/ 153794 w 1160269"/>
              <a:gd name="connsiteY0" fmla="*/ 432796 h 1045779"/>
              <a:gd name="connsiteX1" fmla="*/ 490041 w 1160269"/>
              <a:gd name="connsiteY1" fmla="*/ 432796 h 1045779"/>
              <a:gd name="connsiteX2" fmla="*/ 490041 w 1160269"/>
              <a:gd name="connsiteY2" fmla="*/ 138618 h 1045779"/>
              <a:gd name="connsiteX3" fmla="*/ 670228 w 1160269"/>
              <a:gd name="connsiteY3" fmla="*/ 138618 h 1045779"/>
              <a:gd name="connsiteX4" fmla="*/ 670228 w 1160269"/>
              <a:gd name="connsiteY4" fmla="*/ 432796 h 1045779"/>
              <a:gd name="connsiteX5" fmla="*/ 1006475 w 1160269"/>
              <a:gd name="connsiteY5" fmla="*/ 432796 h 1045779"/>
              <a:gd name="connsiteX6" fmla="*/ 1006475 w 1160269"/>
              <a:gd name="connsiteY6" fmla="*/ 612983 h 1045779"/>
              <a:gd name="connsiteX7" fmla="*/ 670228 w 1160269"/>
              <a:gd name="connsiteY7" fmla="*/ 612983 h 1045779"/>
              <a:gd name="connsiteX8" fmla="*/ 670228 w 1160269"/>
              <a:gd name="connsiteY8" fmla="*/ 907161 h 1045779"/>
              <a:gd name="connsiteX9" fmla="*/ 490041 w 1160269"/>
              <a:gd name="connsiteY9" fmla="*/ 907161 h 1045779"/>
              <a:gd name="connsiteX10" fmla="*/ 490041 w 1160269"/>
              <a:gd name="connsiteY10" fmla="*/ 612983 h 1045779"/>
              <a:gd name="connsiteX11" fmla="*/ 153794 w 1160269"/>
              <a:gd name="connsiteY11" fmla="*/ 612983 h 1045779"/>
              <a:gd name="connsiteX12" fmla="*/ 153794 w 1160269"/>
              <a:gd name="connsiteY12" fmla="*/ 432796 h 1045779"/>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36247 w 852681"/>
              <a:gd name="connsiteY9" fmla="*/ 768543 h 1165418"/>
              <a:gd name="connsiteX10" fmla="*/ 336247 w 852681"/>
              <a:gd name="connsiteY10" fmla="*/ 474365 h 1165418"/>
              <a:gd name="connsiteX11" fmla="*/ 0 w 852681"/>
              <a:gd name="connsiteY11" fmla="*/ 474365 h 1165418"/>
              <a:gd name="connsiteX12" fmla="*/ 0 w 852681"/>
              <a:gd name="connsiteY12" fmla="*/ 294178 h 1165418"/>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29897 w 852681"/>
              <a:gd name="connsiteY9" fmla="*/ 1162243 h 1165418"/>
              <a:gd name="connsiteX10" fmla="*/ 336247 w 852681"/>
              <a:gd name="connsiteY10" fmla="*/ 474365 h 1165418"/>
              <a:gd name="connsiteX11" fmla="*/ 0 w 852681"/>
              <a:gd name="connsiteY11" fmla="*/ 474365 h 1165418"/>
              <a:gd name="connsiteX12" fmla="*/ 0 w 852681"/>
              <a:gd name="connsiteY12" fmla="*/ 294178 h 11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2681" h="1165418">
                <a:moveTo>
                  <a:pt x="0" y="294178"/>
                </a:moveTo>
                <a:lnTo>
                  <a:pt x="336247" y="294178"/>
                </a:lnTo>
                <a:lnTo>
                  <a:pt x="336247" y="0"/>
                </a:lnTo>
                <a:lnTo>
                  <a:pt x="516434" y="0"/>
                </a:lnTo>
                <a:lnTo>
                  <a:pt x="516434" y="294178"/>
                </a:lnTo>
                <a:lnTo>
                  <a:pt x="852681" y="294178"/>
                </a:lnTo>
                <a:lnTo>
                  <a:pt x="852681" y="474365"/>
                </a:lnTo>
                <a:lnTo>
                  <a:pt x="516434" y="474365"/>
                </a:lnTo>
                <a:cubicBezTo>
                  <a:pt x="515376" y="704716"/>
                  <a:pt x="514317" y="935067"/>
                  <a:pt x="513259" y="1165418"/>
                </a:cubicBezTo>
                <a:lnTo>
                  <a:pt x="329897" y="1162243"/>
                </a:lnTo>
                <a:cubicBezTo>
                  <a:pt x="332014" y="932950"/>
                  <a:pt x="334130" y="703658"/>
                  <a:pt x="336247" y="474365"/>
                </a:cubicBezTo>
                <a:lnTo>
                  <a:pt x="0" y="474365"/>
                </a:lnTo>
                <a:lnTo>
                  <a:pt x="0" y="294178"/>
                </a:lnTo>
                <a:close/>
              </a:path>
            </a:pathLst>
          </a:custGeom>
          <a:solidFill>
            <a:schemeClr val="accent2">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89" name="Plus 1">
            <a:extLst>
              <a:ext uri="{FF2B5EF4-FFF2-40B4-BE49-F238E27FC236}">
                <a16:creationId xmlns:a16="http://schemas.microsoft.com/office/drawing/2014/main" id="{36DCB634-D408-FE1E-DDF4-85F083AD150F}"/>
              </a:ext>
            </a:extLst>
          </p:cNvPr>
          <p:cNvSpPr/>
          <p:nvPr/>
        </p:nvSpPr>
        <p:spPr>
          <a:xfrm>
            <a:off x="13807201" y="2723628"/>
            <a:ext cx="130261" cy="178037"/>
          </a:xfrm>
          <a:custGeom>
            <a:avLst/>
            <a:gdLst>
              <a:gd name="connsiteX0" fmla="*/ 153794 w 1160269"/>
              <a:gd name="connsiteY0" fmla="*/ 432796 h 1045779"/>
              <a:gd name="connsiteX1" fmla="*/ 490041 w 1160269"/>
              <a:gd name="connsiteY1" fmla="*/ 432796 h 1045779"/>
              <a:gd name="connsiteX2" fmla="*/ 490041 w 1160269"/>
              <a:gd name="connsiteY2" fmla="*/ 138618 h 1045779"/>
              <a:gd name="connsiteX3" fmla="*/ 670228 w 1160269"/>
              <a:gd name="connsiteY3" fmla="*/ 138618 h 1045779"/>
              <a:gd name="connsiteX4" fmla="*/ 670228 w 1160269"/>
              <a:gd name="connsiteY4" fmla="*/ 432796 h 1045779"/>
              <a:gd name="connsiteX5" fmla="*/ 1006475 w 1160269"/>
              <a:gd name="connsiteY5" fmla="*/ 432796 h 1045779"/>
              <a:gd name="connsiteX6" fmla="*/ 1006475 w 1160269"/>
              <a:gd name="connsiteY6" fmla="*/ 612983 h 1045779"/>
              <a:gd name="connsiteX7" fmla="*/ 670228 w 1160269"/>
              <a:gd name="connsiteY7" fmla="*/ 612983 h 1045779"/>
              <a:gd name="connsiteX8" fmla="*/ 670228 w 1160269"/>
              <a:gd name="connsiteY8" fmla="*/ 907161 h 1045779"/>
              <a:gd name="connsiteX9" fmla="*/ 490041 w 1160269"/>
              <a:gd name="connsiteY9" fmla="*/ 907161 h 1045779"/>
              <a:gd name="connsiteX10" fmla="*/ 490041 w 1160269"/>
              <a:gd name="connsiteY10" fmla="*/ 612983 h 1045779"/>
              <a:gd name="connsiteX11" fmla="*/ 153794 w 1160269"/>
              <a:gd name="connsiteY11" fmla="*/ 612983 h 1045779"/>
              <a:gd name="connsiteX12" fmla="*/ 153794 w 1160269"/>
              <a:gd name="connsiteY12" fmla="*/ 432796 h 1045779"/>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36247 w 852681"/>
              <a:gd name="connsiteY9" fmla="*/ 768543 h 1165418"/>
              <a:gd name="connsiteX10" fmla="*/ 336247 w 852681"/>
              <a:gd name="connsiteY10" fmla="*/ 474365 h 1165418"/>
              <a:gd name="connsiteX11" fmla="*/ 0 w 852681"/>
              <a:gd name="connsiteY11" fmla="*/ 474365 h 1165418"/>
              <a:gd name="connsiteX12" fmla="*/ 0 w 852681"/>
              <a:gd name="connsiteY12" fmla="*/ 294178 h 1165418"/>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29897 w 852681"/>
              <a:gd name="connsiteY9" fmla="*/ 1162243 h 1165418"/>
              <a:gd name="connsiteX10" fmla="*/ 336247 w 852681"/>
              <a:gd name="connsiteY10" fmla="*/ 474365 h 1165418"/>
              <a:gd name="connsiteX11" fmla="*/ 0 w 852681"/>
              <a:gd name="connsiteY11" fmla="*/ 474365 h 1165418"/>
              <a:gd name="connsiteX12" fmla="*/ 0 w 852681"/>
              <a:gd name="connsiteY12" fmla="*/ 294178 h 11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2681" h="1165418">
                <a:moveTo>
                  <a:pt x="0" y="294178"/>
                </a:moveTo>
                <a:lnTo>
                  <a:pt x="336247" y="294178"/>
                </a:lnTo>
                <a:lnTo>
                  <a:pt x="336247" y="0"/>
                </a:lnTo>
                <a:lnTo>
                  <a:pt x="516434" y="0"/>
                </a:lnTo>
                <a:lnTo>
                  <a:pt x="516434" y="294178"/>
                </a:lnTo>
                <a:lnTo>
                  <a:pt x="852681" y="294178"/>
                </a:lnTo>
                <a:lnTo>
                  <a:pt x="852681" y="474365"/>
                </a:lnTo>
                <a:lnTo>
                  <a:pt x="516434" y="474365"/>
                </a:lnTo>
                <a:cubicBezTo>
                  <a:pt x="515376" y="704716"/>
                  <a:pt x="514317" y="935067"/>
                  <a:pt x="513259" y="1165418"/>
                </a:cubicBezTo>
                <a:lnTo>
                  <a:pt x="329897" y="1162243"/>
                </a:lnTo>
                <a:cubicBezTo>
                  <a:pt x="332014" y="932950"/>
                  <a:pt x="334130" y="703658"/>
                  <a:pt x="336247" y="474365"/>
                </a:cubicBezTo>
                <a:lnTo>
                  <a:pt x="0" y="474365"/>
                </a:lnTo>
                <a:lnTo>
                  <a:pt x="0" y="294178"/>
                </a:lnTo>
                <a:close/>
              </a:path>
            </a:pathLst>
          </a:custGeom>
          <a:solidFill>
            <a:schemeClr val="accent2">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91" name="Plus 1">
            <a:extLst>
              <a:ext uri="{FF2B5EF4-FFF2-40B4-BE49-F238E27FC236}">
                <a16:creationId xmlns:a16="http://schemas.microsoft.com/office/drawing/2014/main" id="{EA109CB8-339A-16EF-A1A8-18C21C813D15}"/>
              </a:ext>
            </a:extLst>
          </p:cNvPr>
          <p:cNvSpPr/>
          <p:nvPr/>
        </p:nvSpPr>
        <p:spPr>
          <a:xfrm>
            <a:off x="13591255" y="2302237"/>
            <a:ext cx="130261" cy="178037"/>
          </a:xfrm>
          <a:custGeom>
            <a:avLst/>
            <a:gdLst>
              <a:gd name="connsiteX0" fmla="*/ 153794 w 1160269"/>
              <a:gd name="connsiteY0" fmla="*/ 432796 h 1045779"/>
              <a:gd name="connsiteX1" fmla="*/ 490041 w 1160269"/>
              <a:gd name="connsiteY1" fmla="*/ 432796 h 1045779"/>
              <a:gd name="connsiteX2" fmla="*/ 490041 w 1160269"/>
              <a:gd name="connsiteY2" fmla="*/ 138618 h 1045779"/>
              <a:gd name="connsiteX3" fmla="*/ 670228 w 1160269"/>
              <a:gd name="connsiteY3" fmla="*/ 138618 h 1045779"/>
              <a:gd name="connsiteX4" fmla="*/ 670228 w 1160269"/>
              <a:gd name="connsiteY4" fmla="*/ 432796 h 1045779"/>
              <a:gd name="connsiteX5" fmla="*/ 1006475 w 1160269"/>
              <a:gd name="connsiteY5" fmla="*/ 432796 h 1045779"/>
              <a:gd name="connsiteX6" fmla="*/ 1006475 w 1160269"/>
              <a:gd name="connsiteY6" fmla="*/ 612983 h 1045779"/>
              <a:gd name="connsiteX7" fmla="*/ 670228 w 1160269"/>
              <a:gd name="connsiteY7" fmla="*/ 612983 h 1045779"/>
              <a:gd name="connsiteX8" fmla="*/ 670228 w 1160269"/>
              <a:gd name="connsiteY8" fmla="*/ 907161 h 1045779"/>
              <a:gd name="connsiteX9" fmla="*/ 490041 w 1160269"/>
              <a:gd name="connsiteY9" fmla="*/ 907161 h 1045779"/>
              <a:gd name="connsiteX10" fmla="*/ 490041 w 1160269"/>
              <a:gd name="connsiteY10" fmla="*/ 612983 h 1045779"/>
              <a:gd name="connsiteX11" fmla="*/ 153794 w 1160269"/>
              <a:gd name="connsiteY11" fmla="*/ 612983 h 1045779"/>
              <a:gd name="connsiteX12" fmla="*/ 153794 w 1160269"/>
              <a:gd name="connsiteY12" fmla="*/ 432796 h 1045779"/>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36247 w 852681"/>
              <a:gd name="connsiteY9" fmla="*/ 768543 h 1165418"/>
              <a:gd name="connsiteX10" fmla="*/ 336247 w 852681"/>
              <a:gd name="connsiteY10" fmla="*/ 474365 h 1165418"/>
              <a:gd name="connsiteX11" fmla="*/ 0 w 852681"/>
              <a:gd name="connsiteY11" fmla="*/ 474365 h 1165418"/>
              <a:gd name="connsiteX12" fmla="*/ 0 w 852681"/>
              <a:gd name="connsiteY12" fmla="*/ 294178 h 1165418"/>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29897 w 852681"/>
              <a:gd name="connsiteY9" fmla="*/ 1162243 h 1165418"/>
              <a:gd name="connsiteX10" fmla="*/ 336247 w 852681"/>
              <a:gd name="connsiteY10" fmla="*/ 474365 h 1165418"/>
              <a:gd name="connsiteX11" fmla="*/ 0 w 852681"/>
              <a:gd name="connsiteY11" fmla="*/ 474365 h 1165418"/>
              <a:gd name="connsiteX12" fmla="*/ 0 w 852681"/>
              <a:gd name="connsiteY12" fmla="*/ 294178 h 11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2681" h="1165418">
                <a:moveTo>
                  <a:pt x="0" y="294178"/>
                </a:moveTo>
                <a:lnTo>
                  <a:pt x="336247" y="294178"/>
                </a:lnTo>
                <a:lnTo>
                  <a:pt x="336247" y="0"/>
                </a:lnTo>
                <a:lnTo>
                  <a:pt x="516434" y="0"/>
                </a:lnTo>
                <a:lnTo>
                  <a:pt x="516434" y="294178"/>
                </a:lnTo>
                <a:lnTo>
                  <a:pt x="852681" y="294178"/>
                </a:lnTo>
                <a:lnTo>
                  <a:pt x="852681" y="474365"/>
                </a:lnTo>
                <a:lnTo>
                  <a:pt x="516434" y="474365"/>
                </a:lnTo>
                <a:cubicBezTo>
                  <a:pt x="515376" y="704716"/>
                  <a:pt x="514317" y="935067"/>
                  <a:pt x="513259" y="1165418"/>
                </a:cubicBezTo>
                <a:lnTo>
                  <a:pt x="329897" y="1162243"/>
                </a:lnTo>
                <a:cubicBezTo>
                  <a:pt x="332014" y="932950"/>
                  <a:pt x="334130" y="703658"/>
                  <a:pt x="336247" y="474365"/>
                </a:cubicBezTo>
                <a:lnTo>
                  <a:pt x="0" y="474365"/>
                </a:lnTo>
                <a:lnTo>
                  <a:pt x="0" y="294178"/>
                </a:lnTo>
                <a:close/>
              </a:path>
            </a:pathLst>
          </a:custGeom>
          <a:solidFill>
            <a:schemeClr val="accent2">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93" name="Plus 1">
            <a:extLst>
              <a:ext uri="{FF2B5EF4-FFF2-40B4-BE49-F238E27FC236}">
                <a16:creationId xmlns:a16="http://schemas.microsoft.com/office/drawing/2014/main" id="{5C9DE10C-3927-801C-898F-9386B0035B3B}"/>
              </a:ext>
            </a:extLst>
          </p:cNvPr>
          <p:cNvSpPr/>
          <p:nvPr/>
        </p:nvSpPr>
        <p:spPr>
          <a:xfrm>
            <a:off x="14125504" y="3114871"/>
            <a:ext cx="130261" cy="178037"/>
          </a:xfrm>
          <a:custGeom>
            <a:avLst/>
            <a:gdLst>
              <a:gd name="connsiteX0" fmla="*/ 153794 w 1160269"/>
              <a:gd name="connsiteY0" fmla="*/ 432796 h 1045779"/>
              <a:gd name="connsiteX1" fmla="*/ 490041 w 1160269"/>
              <a:gd name="connsiteY1" fmla="*/ 432796 h 1045779"/>
              <a:gd name="connsiteX2" fmla="*/ 490041 w 1160269"/>
              <a:gd name="connsiteY2" fmla="*/ 138618 h 1045779"/>
              <a:gd name="connsiteX3" fmla="*/ 670228 w 1160269"/>
              <a:gd name="connsiteY3" fmla="*/ 138618 h 1045779"/>
              <a:gd name="connsiteX4" fmla="*/ 670228 w 1160269"/>
              <a:gd name="connsiteY4" fmla="*/ 432796 h 1045779"/>
              <a:gd name="connsiteX5" fmla="*/ 1006475 w 1160269"/>
              <a:gd name="connsiteY5" fmla="*/ 432796 h 1045779"/>
              <a:gd name="connsiteX6" fmla="*/ 1006475 w 1160269"/>
              <a:gd name="connsiteY6" fmla="*/ 612983 h 1045779"/>
              <a:gd name="connsiteX7" fmla="*/ 670228 w 1160269"/>
              <a:gd name="connsiteY7" fmla="*/ 612983 h 1045779"/>
              <a:gd name="connsiteX8" fmla="*/ 670228 w 1160269"/>
              <a:gd name="connsiteY8" fmla="*/ 907161 h 1045779"/>
              <a:gd name="connsiteX9" fmla="*/ 490041 w 1160269"/>
              <a:gd name="connsiteY9" fmla="*/ 907161 h 1045779"/>
              <a:gd name="connsiteX10" fmla="*/ 490041 w 1160269"/>
              <a:gd name="connsiteY10" fmla="*/ 612983 h 1045779"/>
              <a:gd name="connsiteX11" fmla="*/ 153794 w 1160269"/>
              <a:gd name="connsiteY11" fmla="*/ 612983 h 1045779"/>
              <a:gd name="connsiteX12" fmla="*/ 153794 w 1160269"/>
              <a:gd name="connsiteY12" fmla="*/ 432796 h 1045779"/>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36247 w 852681"/>
              <a:gd name="connsiteY9" fmla="*/ 768543 h 1165418"/>
              <a:gd name="connsiteX10" fmla="*/ 336247 w 852681"/>
              <a:gd name="connsiteY10" fmla="*/ 474365 h 1165418"/>
              <a:gd name="connsiteX11" fmla="*/ 0 w 852681"/>
              <a:gd name="connsiteY11" fmla="*/ 474365 h 1165418"/>
              <a:gd name="connsiteX12" fmla="*/ 0 w 852681"/>
              <a:gd name="connsiteY12" fmla="*/ 294178 h 1165418"/>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29897 w 852681"/>
              <a:gd name="connsiteY9" fmla="*/ 1162243 h 1165418"/>
              <a:gd name="connsiteX10" fmla="*/ 336247 w 852681"/>
              <a:gd name="connsiteY10" fmla="*/ 474365 h 1165418"/>
              <a:gd name="connsiteX11" fmla="*/ 0 w 852681"/>
              <a:gd name="connsiteY11" fmla="*/ 474365 h 1165418"/>
              <a:gd name="connsiteX12" fmla="*/ 0 w 852681"/>
              <a:gd name="connsiteY12" fmla="*/ 294178 h 11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2681" h="1165418">
                <a:moveTo>
                  <a:pt x="0" y="294178"/>
                </a:moveTo>
                <a:lnTo>
                  <a:pt x="336247" y="294178"/>
                </a:lnTo>
                <a:lnTo>
                  <a:pt x="336247" y="0"/>
                </a:lnTo>
                <a:lnTo>
                  <a:pt x="516434" y="0"/>
                </a:lnTo>
                <a:lnTo>
                  <a:pt x="516434" y="294178"/>
                </a:lnTo>
                <a:lnTo>
                  <a:pt x="852681" y="294178"/>
                </a:lnTo>
                <a:lnTo>
                  <a:pt x="852681" y="474365"/>
                </a:lnTo>
                <a:lnTo>
                  <a:pt x="516434" y="474365"/>
                </a:lnTo>
                <a:cubicBezTo>
                  <a:pt x="515376" y="704716"/>
                  <a:pt x="514317" y="935067"/>
                  <a:pt x="513259" y="1165418"/>
                </a:cubicBezTo>
                <a:lnTo>
                  <a:pt x="329897" y="1162243"/>
                </a:lnTo>
                <a:cubicBezTo>
                  <a:pt x="332014" y="932950"/>
                  <a:pt x="334130" y="703658"/>
                  <a:pt x="336247" y="474365"/>
                </a:cubicBezTo>
                <a:lnTo>
                  <a:pt x="0" y="474365"/>
                </a:lnTo>
                <a:lnTo>
                  <a:pt x="0" y="294178"/>
                </a:lnTo>
                <a:close/>
              </a:path>
            </a:pathLst>
          </a:custGeom>
          <a:solidFill>
            <a:schemeClr val="accent2">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95" name="Plus 1">
            <a:extLst>
              <a:ext uri="{FF2B5EF4-FFF2-40B4-BE49-F238E27FC236}">
                <a16:creationId xmlns:a16="http://schemas.microsoft.com/office/drawing/2014/main" id="{556EF573-33F4-D4EC-2417-F4EED3317EA0}"/>
              </a:ext>
            </a:extLst>
          </p:cNvPr>
          <p:cNvSpPr/>
          <p:nvPr/>
        </p:nvSpPr>
        <p:spPr>
          <a:xfrm>
            <a:off x="13007116" y="3306856"/>
            <a:ext cx="130261" cy="178037"/>
          </a:xfrm>
          <a:custGeom>
            <a:avLst/>
            <a:gdLst>
              <a:gd name="connsiteX0" fmla="*/ 153794 w 1160269"/>
              <a:gd name="connsiteY0" fmla="*/ 432796 h 1045779"/>
              <a:gd name="connsiteX1" fmla="*/ 490041 w 1160269"/>
              <a:gd name="connsiteY1" fmla="*/ 432796 h 1045779"/>
              <a:gd name="connsiteX2" fmla="*/ 490041 w 1160269"/>
              <a:gd name="connsiteY2" fmla="*/ 138618 h 1045779"/>
              <a:gd name="connsiteX3" fmla="*/ 670228 w 1160269"/>
              <a:gd name="connsiteY3" fmla="*/ 138618 h 1045779"/>
              <a:gd name="connsiteX4" fmla="*/ 670228 w 1160269"/>
              <a:gd name="connsiteY4" fmla="*/ 432796 h 1045779"/>
              <a:gd name="connsiteX5" fmla="*/ 1006475 w 1160269"/>
              <a:gd name="connsiteY5" fmla="*/ 432796 h 1045779"/>
              <a:gd name="connsiteX6" fmla="*/ 1006475 w 1160269"/>
              <a:gd name="connsiteY6" fmla="*/ 612983 h 1045779"/>
              <a:gd name="connsiteX7" fmla="*/ 670228 w 1160269"/>
              <a:gd name="connsiteY7" fmla="*/ 612983 h 1045779"/>
              <a:gd name="connsiteX8" fmla="*/ 670228 w 1160269"/>
              <a:gd name="connsiteY8" fmla="*/ 907161 h 1045779"/>
              <a:gd name="connsiteX9" fmla="*/ 490041 w 1160269"/>
              <a:gd name="connsiteY9" fmla="*/ 907161 h 1045779"/>
              <a:gd name="connsiteX10" fmla="*/ 490041 w 1160269"/>
              <a:gd name="connsiteY10" fmla="*/ 612983 h 1045779"/>
              <a:gd name="connsiteX11" fmla="*/ 153794 w 1160269"/>
              <a:gd name="connsiteY11" fmla="*/ 612983 h 1045779"/>
              <a:gd name="connsiteX12" fmla="*/ 153794 w 1160269"/>
              <a:gd name="connsiteY12" fmla="*/ 432796 h 1045779"/>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36247 w 852681"/>
              <a:gd name="connsiteY9" fmla="*/ 768543 h 1165418"/>
              <a:gd name="connsiteX10" fmla="*/ 336247 w 852681"/>
              <a:gd name="connsiteY10" fmla="*/ 474365 h 1165418"/>
              <a:gd name="connsiteX11" fmla="*/ 0 w 852681"/>
              <a:gd name="connsiteY11" fmla="*/ 474365 h 1165418"/>
              <a:gd name="connsiteX12" fmla="*/ 0 w 852681"/>
              <a:gd name="connsiteY12" fmla="*/ 294178 h 1165418"/>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29897 w 852681"/>
              <a:gd name="connsiteY9" fmla="*/ 1162243 h 1165418"/>
              <a:gd name="connsiteX10" fmla="*/ 336247 w 852681"/>
              <a:gd name="connsiteY10" fmla="*/ 474365 h 1165418"/>
              <a:gd name="connsiteX11" fmla="*/ 0 w 852681"/>
              <a:gd name="connsiteY11" fmla="*/ 474365 h 1165418"/>
              <a:gd name="connsiteX12" fmla="*/ 0 w 852681"/>
              <a:gd name="connsiteY12" fmla="*/ 294178 h 11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2681" h="1165418">
                <a:moveTo>
                  <a:pt x="0" y="294178"/>
                </a:moveTo>
                <a:lnTo>
                  <a:pt x="336247" y="294178"/>
                </a:lnTo>
                <a:lnTo>
                  <a:pt x="336247" y="0"/>
                </a:lnTo>
                <a:lnTo>
                  <a:pt x="516434" y="0"/>
                </a:lnTo>
                <a:lnTo>
                  <a:pt x="516434" y="294178"/>
                </a:lnTo>
                <a:lnTo>
                  <a:pt x="852681" y="294178"/>
                </a:lnTo>
                <a:lnTo>
                  <a:pt x="852681" y="474365"/>
                </a:lnTo>
                <a:lnTo>
                  <a:pt x="516434" y="474365"/>
                </a:lnTo>
                <a:cubicBezTo>
                  <a:pt x="515376" y="704716"/>
                  <a:pt x="514317" y="935067"/>
                  <a:pt x="513259" y="1165418"/>
                </a:cubicBezTo>
                <a:lnTo>
                  <a:pt x="329897" y="1162243"/>
                </a:lnTo>
                <a:cubicBezTo>
                  <a:pt x="332014" y="932950"/>
                  <a:pt x="334130" y="703658"/>
                  <a:pt x="336247" y="474365"/>
                </a:cubicBezTo>
                <a:lnTo>
                  <a:pt x="0" y="474365"/>
                </a:lnTo>
                <a:lnTo>
                  <a:pt x="0" y="294178"/>
                </a:lnTo>
                <a:close/>
              </a:path>
            </a:pathLst>
          </a:custGeom>
          <a:solidFill>
            <a:schemeClr val="accent2">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97" name="Plus 1">
            <a:extLst>
              <a:ext uri="{FF2B5EF4-FFF2-40B4-BE49-F238E27FC236}">
                <a16:creationId xmlns:a16="http://schemas.microsoft.com/office/drawing/2014/main" id="{DB68B5B8-D0C9-177B-1383-A665CE472D54}"/>
              </a:ext>
            </a:extLst>
          </p:cNvPr>
          <p:cNvSpPr/>
          <p:nvPr/>
        </p:nvSpPr>
        <p:spPr>
          <a:xfrm>
            <a:off x="12513386" y="3020194"/>
            <a:ext cx="130261" cy="178037"/>
          </a:xfrm>
          <a:custGeom>
            <a:avLst/>
            <a:gdLst>
              <a:gd name="connsiteX0" fmla="*/ 153794 w 1160269"/>
              <a:gd name="connsiteY0" fmla="*/ 432796 h 1045779"/>
              <a:gd name="connsiteX1" fmla="*/ 490041 w 1160269"/>
              <a:gd name="connsiteY1" fmla="*/ 432796 h 1045779"/>
              <a:gd name="connsiteX2" fmla="*/ 490041 w 1160269"/>
              <a:gd name="connsiteY2" fmla="*/ 138618 h 1045779"/>
              <a:gd name="connsiteX3" fmla="*/ 670228 w 1160269"/>
              <a:gd name="connsiteY3" fmla="*/ 138618 h 1045779"/>
              <a:gd name="connsiteX4" fmla="*/ 670228 w 1160269"/>
              <a:gd name="connsiteY4" fmla="*/ 432796 h 1045779"/>
              <a:gd name="connsiteX5" fmla="*/ 1006475 w 1160269"/>
              <a:gd name="connsiteY5" fmla="*/ 432796 h 1045779"/>
              <a:gd name="connsiteX6" fmla="*/ 1006475 w 1160269"/>
              <a:gd name="connsiteY6" fmla="*/ 612983 h 1045779"/>
              <a:gd name="connsiteX7" fmla="*/ 670228 w 1160269"/>
              <a:gd name="connsiteY7" fmla="*/ 612983 h 1045779"/>
              <a:gd name="connsiteX8" fmla="*/ 670228 w 1160269"/>
              <a:gd name="connsiteY8" fmla="*/ 907161 h 1045779"/>
              <a:gd name="connsiteX9" fmla="*/ 490041 w 1160269"/>
              <a:gd name="connsiteY9" fmla="*/ 907161 h 1045779"/>
              <a:gd name="connsiteX10" fmla="*/ 490041 w 1160269"/>
              <a:gd name="connsiteY10" fmla="*/ 612983 h 1045779"/>
              <a:gd name="connsiteX11" fmla="*/ 153794 w 1160269"/>
              <a:gd name="connsiteY11" fmla="*/ 612983 h 1045779"/>
              <a:gd name="connsiteX12" fmla="*/ 153794 w 1160269"/>
              <a:gd name="connsiteY12" fmla="*/ 432796 h 1045779"/>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36247 w 852681"/>
              <a:gd name="connsiteY9" fmla="*/ 768543 h 1165418"/>
              <a:gd name="connsiteX10" fmla="*/ 336247 w 852681"/>
              <a:gd name="connsiteY10" fmla="*/ 474365 h 1165418"/>
              <a:gd name="connsiteX11" fmla="*/ 0 w 852681"/>
              <a:gd name="connsiteY11" fmla="*/ 474365 h 1165418"/>
              <a:gd name="connsiteX12" fmla="*/ 0 w 852681"/>
              <a:gd name="connsiteY12" fmla="*/ 294178 h 1165418"/>
              <a:gd name="connsiteX0" fmla="*/ 0 w 852681"/>
              <a:gd name="connsiteY0" fmla="*/ 294178 h 1165418"/>
              <a:gd name="connsiteX1" fmla="*/ 336247 w 852681"/>
              <a:gd name="connsiteY1" fmla="*/ 294178 h 1165418"/>
              <a:gd name="connsiteX2" fmla="*/ 336247 w 852681"/>
              <a:gd name="connsiteY2" fmla="*/ 0 h 1165418"/>
              <a:gd name="connsiteX3" fmla="*/ 516434 w 852681"/>
              <a:gd name="connsiteY3" fmla="*/ 0 h 1165418"/>
              <a:gd name="connsiteX4" fmla="*/ 516434 w 852681"/>
              <a:gd name="connsiteY4" fmla="*/ 294178 h 1165418"/>
              <a:gd name="connsiteX5" fmla="*/ 852681 w 852681"/>
              <a:gd name="connsiteY5" fmla="*/ 294178 h 1165418"/>
              <a:gd name="connsiteX6" fmla="*/ 852681 w 852681"/>
              <a:gd name="connsiteY6" fmla="*/ 474365 h 1165418"/>
              <a:gd name="connsiteX7" fmla="*/ 516434 w 852681"/>
              <a:gd name="connsiteY7" fmla="*/ 474365 h 1165418"/>
              <a:gd name="connsiteX8" fmla="*/ 513259 w 852681"/>
              <a:gd name="connsiteY8" fmla="*/ 1165418 h 1165418"/>
              <a:gd name="connsiteX9" fmla="*/ 329897 w 852681"/>
              <a:gd name="connsiteY9" fmla="*/ 1162243 h 1165418"/>
              <a:gd name="connsiteX10" fmla="*/ 336247 w 852681"/>
              <a:gd name="connsiteY10" fmla="*/ 474365 h 1165418"/>
              <a:gd name="connsiteX11" fmla="*/ 0 w 852681"/>
              <a:gd name="connsiteY11" fmla="*/ 474365 h 1165418"/>
              <a:gd name="connsiteX12" fmla="*/ 0 w 852681"/>
              <a:gd name="connsiteY12" fmla="*/ 294178 h 1165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2681" h="1165418">
                <a:moveTo>
                  <a:pt x="0" y="294178"/>
                </a:moveTo>
                <a:lnTo>
                  <a:pt x="336247" y="294178"/>
                </a:lnTo>
                <a:lnTo>
                  <a:pt x="336247" y="0"/>
                </a:lnTo>
                <a:lnTo>
                  <a:pt x="516434" y="0"/>
                </a:lnTo>
                <a:lnTo>
                  <a:pt x="516434" y="294178"/>
                </a:lnTo>
                <a:lnTo>
                  <a:pt x="852681" y="294178"/>
                </a:lnTo>
                <a:lnTo>
                  <a:pt x="852681" y="474365"/>
                </a:lnTo>
                <a:lnTo>
                  <a:pt x="516434" y="474365"/>
                </a:lnTo>
                <a:cubicBezTo>
                  <a:pt x="515376" y="704716"/>
                  <a:pt x="514317" y="935067"/>
                  <a:pt x="513259" y="1165418"/>
                </a:cubicBezTo>
                <a:lnTo>
                  <a:pt x="329897" y="1162243"/>
                </a:lnTo>
                <a:cubicBezTo>
                  <a:pt x="332014" y="932950"/>
                  <a:pt x="334130" y="703658"/>
                  <a:pt x="336247" y="474365"/>
                </a:cubicBezTo>
                <a:lnTo>
                  <a:pt x="0" y="474365"/>
                </a:lnTo>
                <a:lnTo>
                  <a:pt x="0" y="294178"/>
                </a:lnTo>
                <a:close/>
              </a:path>
            </a:pathLst>
          </a:custGeom>
          <a:solidFill>
            <a:schemeClr val="accent2">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99" name="TextBox 98">
            <a:extLst>
              <a:ext uri="{FF2B5EF4-FFF2-40B4-BE49-F238E27FC236}">
                <a16:creationId xmlns:a16="http://schemas.microsoft.com/office/drawing/2014/main" id="{6D212D3F-0B1A-391E-970B-45C07E98943E}"/>
              </a:ext>
            </a:extLst>
          </p:cNvPr>
          <p:cNvSpPr txBox="1"/>
          <p:nvPr/>
        </p:nvSpPr>
        <p:spPr>
          <a:xfrm>
            <a:off x="8145246" y="9188012"/>
            <a:ext cx="6791998" cy="1335687"/>
          </a:xfrm>
          <a:prstGeom prst="rect">
            <a:avLst/>
          </a:prstGeom>
          <a:solidFill>
            <a:schemeClr val="bg1"/>
          </a:solidFill>
        </p:spPr>
        <p:txBody>
          <a:bodyPr wrap="square">
            <a:spAutoFit/>
          </a:bodyPr>
          <a:lstStyle/>
          <a:p>
            <a:pPr algn="just">
              <a:lnSpc>
                <a:spcPct val="150000"/>
              </a:lnSpc>
            </a:pPr>
            <a:r>
              <a:rPr lang="en-US" sz="1100" b="1" kern="100" dirty="0" err="1">
                <a:latin typeface="Calibri" panose="020F0502020204030204" pitchFamily="34" charset="0"/>
                <a:ea typeface="Calibri" panose="020F0502020204030204" pitchFamily="34" charset="0"/>
                <a:cs typeface="Calibri" panose="020F0502020204030204" pitchFamily="34" charset="0"/>
              </a:rPr>
              <a:t>Tài</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nguyên</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nhân</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văn</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đa</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dạng</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tạo</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ra</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sự</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giao</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thoa</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văn</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hóa</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độc</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đáo</a:t>
            </a:r>
            <a:r>
              <a:rPr lang="en-US" sz="1100" b="1" kern="100" dirty="0">
                <a:latin typeface="Calibri" panose="020F0502020204030204" pitchFamily="34" charset="0"/>
                <a:ea typeface="Calibri" panose="020F0502020204030204" pitchFamily="34" charset="0"/>
                <a:cs typeface="Calibri" panose="020F0502020204030204" pitchFamily="34" charset="0"/>
              </a:rPr>
              <a:t>: </a:t>
            </a:r>
          </a:p>
          <a:p>
            <a:pPr marL="191047" indent="-191047" algn="just">
              <a:lnSpc>
                <a:spcPct val="150000"/>
              </a:lnSpc>
              <a:buFont typeface="Wingdings" panose="05000000000000000000" pitchFamily="2" charset="2"/>
              <a:buChar char="Ø"/>
            </a:pPr>
            <a:r>
              <a:rPr lang="en-US" sz="1100" kern="100" dirty="0" err="1">
                <a:latin typeface="Calibri" panose="020F0502020204030204" pitchFamily="34" charset="0"/>
                <a:ea typeface="Calibri" panose="020F0502020204030204" pitchFamily="34" charset="0"/>
                <a:cs typeface="Calibri" panose="020F0502020204030204" pitchFamily="34" charset="0"/>
              </a:rPr>
              <a:t>Truyền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thống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hiếu</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học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cộng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đồng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dân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cư</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có</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lịch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sử</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lâu</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đời</a:t>
            </a:r>
            <a:r>
              <a:rPr lang="en-US" sz="1100" kern="100" dirty="0">
                <a:latin typeface="Calibri" panose="020F0502020204030204" pitchFamily="34" charset="0"/>
                <a:ea typeface="Calibri" panose="020F0502020204030204" pitchFamily="34" charset="0"/>
                <a:cs typeface="Calibri" panose="020F0502020204030204" pitchFamily="34" charset="0"/>
              </a:rPr>
              <a:t> </a:t>
            </a:r>
          </a:p>
          <a:p>
            <a:pPr marL="191047" indent="-191047" algn="just">
              <a:lnSpc>
                <a:spcPct val="150000"/>
              </a:lnSpc>
              <a:buFont typeface="Wingdings" panose="05000000000000000000" pitchFamily="2" charset="2"/>
              <a:buChar char="Ø"/>
            </a:pPr>
            <a:r>
              <a:rPr lang="en-US" sz="1100" kern="100" dirty="0" err="1">
                <a:latin typeface="Calibri" panose="020F0502020204030204" pitchFamily="34" charset="0"/>
                <a:ea typeface="Calibri" panose="020F0502020204030204" pitchFamily="34" charset="0"/>
                <a:cs typeface="Calibri" panose="020F0502020204030204" pitchFamily="34" charset="0"/>
              </a:rPr>
              <a:t>Các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công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trình</a:t>
            </a:r>
            <a:r>
              <a:rPr lang="en-US" sz="1100" kern="100" dirty="0">
                <a:latin typeface="Calibri" panose="020F0502020204030204" pitchFamily="34" charset="0"/>
                <a:ea typeface="Calibri" panose="020F0502020204030204" pitchFamily="34" charset="0"/>
                <a:cs typeface="Calibri" panose="020F0502020204030204" pitchFamily="34" charset="0"/>
              </a:rPr>
              <a:t> di </a:t>
            </a:r>
            <a:r>
              <a:rPr lang="en-US" sz="1100" kern="100" dirty="0" err="1">
                <a:latin typeface="Calibri" panose="020F0502020204030204" pitchFamily="34" charset="0"/>
                <a:ea typeface="Calibri" panose="020F0502020204030204" pitchFamily="34" charset="0"/>
                <a:cs typeface="Calibri" panose="020F0502020204030204" pitchFamily="34" charset="0"/>
              </a:rPr>
              <a:t>tích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tín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ngưỡng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dân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gian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bản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địa</a:t>
            </a:r>
            <a:r>
              <a:rPr lang="en-US" sz="1100" kern="100" dirty="0">
                <a:latin typeface="Calibri" panose="020F0502020204030204" pitchFamily="34" charset="0"/>
                <a:ea typeface="Calibri" panose="020F0502020204030204" pitchFamily="34" charset="0"/>
                <a:cs typeface="Calibri" panose="020F0502020204030204" pitchFamily="34" charset="0"/>
              </a:rPr>
              <a:t> </a:t>
            </a:r>
          </a:p>
          <a:p>
            <a:pPr marL="191047" indent="-191047" algn="just">
              <a:lnSpc>
                <a:spcPct val="150000"/>
              </a:lnSpc>
              <a:buFont typeface="Wingdings" panose="05000000000000000000" pitchFamily="2" charset="2"/>
              <a:buChar char="Ø"/>
            </a:pPr>
            <a:r>
              <a:rPr lang="en-US" sz="1100" kern="100" dirty="0" err="1">
                <a:latin typeface="Calibri" panose="020F0502020204030204" pitchFamily="34" charset="0"/>
                <a:ea typeface="Calibri" panose="020F0502020204030204" pitchFamily="34" charset="0"/>
                <a:cs typeface="Calibri" panose="020F0502020204030204" pitchFamily="34" charset="0"/>
              </a:rPr>
              <a:t>Các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công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trình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tôn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giáo</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có</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giá</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trị</a:t>
            </a:r>
            <a:endParaRPr lang="en-US" sz="1100" kern="100" dirty="0">
              <a:latin typeface="Calibri" panose="020F0502020204030204" pitchFamily="34" charset="0"/>
              <a:ea typeface="Calibri" panose="020F0502020204030204" pitchFamily="34" charset="0"/>
              <a:cs typeface="Calibri" panose="020F0502020204030204" pitchFamily="34" charset="0"/>
            </a:endParaRPr>
          </a:p>
          <a:p>
            <a:pPr marL="191047" indent="-191047" algn="just">
              <a:lnSpc>
                <a:spcPct val="150000"/>
              </a:lnSpc>
              <a:buFont typeface="Wingdings" panose="05000000000000000000" pitchFamily="2" charset="2"/>
              <a:buChar char="Ø"/>
            </a:pPr>
            <a:r>
              <a:rPr lang="en-US" sz="1100" kern="100" dirty="0" err="1">
                <a:latin typeface="Calibri" panose="020F0502020204030204" pitchFamily="34" charset="0"/>
                <a:ea typeface="Calibri" panose="020F0502020204030204" pitchFamily="34" charset="0"/>
                <a:cs typeface="Calibri" panose="020F0502020204030204" pitchFamily="34" charset="0"/>
              </a:rPr>
              <a:t>Các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công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trình</a:t>
            </a:r>
            <a:r>
              <a:rPr lang="en-US" sz="1100" kern="100" dirty="0">
                <a:latin typeface="Calibri" panose="020F0502020204030204" pitchFamily="34" charset="0"/>
                <a:ea typeface="Calibri" panose="020F0502020204030204" pitchFamily="34" charset="0"/>
                <a:cs typeface="Calibri" panose="020F0502020204030204" pitchFamily="34" charset="0"/>
              </a:rPr>
              <a:t> di </a:t>
            </a:r>
            <a:r>
              <a:rPr lang="en-US" sz="1100" kern="100" dirty="0" err="1">
                <a:latin typeface="Calibri" panose="020F0502020204030204" pitchFamily="34" charset="0"/>
                <a:ea typeface="Calibri" panose="020F0502020204030204" pitchFamily="34" charset="0"/>
                <a:cs typeface="Calibri" panose="020F0502020204030204" pitchFamily="34" charset="0"/>
              </a:rPr>
              <a:t>tích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lịch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sử</a:t>
            </a:r>
            <a:r>
              <a:rPr lang="en-US" sz="1100" kern="100" dirty="0">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335917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6" name="Straight Connector 75">
            <a:extLst>
              <a:ext uri="{FF2B5EF4-FFF2-40B4-BE49-F238E27FC236}">
                <a16:creationId xmlns:a16="http://schemas.microsoft.com/office/drawing/2014/main" id="{E6BA7F01-4B6D-417E-A05B-929BA868EE32}"/>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Title 1">
            <a:extLst>
              <a:ext uri="{FF2B5EF4-FFF2-40B4-BE49-F238E27FC236}">
                <a16:creationId xmlns:a16="http://schemas.microsoft.com/office/drawing/2014/main" id="{C232F7E5-FD33-43C9-8C25-36D1D8B42BE8}"/>
              </a:ext>
            </a:extLst>
          </p:cNvPr>
          <p:cNvSpPr txBox="1">
            <a:spLocks/>
          </p:cNvSpPr>
          <p:nvPr/>
        </p:nvSpPr>
        <p:spPr>
          <a:xfrm>
            <a:off x="0" y="187288"/>
            <a:ext cx="15087600" cy="348784"/>
          </a:xfrm>
          <a:prstGeom prst="rect">
            <a:avLst/>
          </a:prstGeom>
        </p:spPr>
        <p:txBody>
          <a:bodyPr vert="horz" lIns="90963" tIns="45482" rIns="90963" bIns="45482" rtlCol="0" anchor="t">
            <a:noAutofit/>
          </a:bodyPr>
          <a:lstStyle>
            <a:defPPr>
              <a:defRPr lang="en-US"/>
            </a:defPPr>
            <a:lvl1pPr marL="688975" defTabSz="914400">
              <a:lnSpc>
                <a:spcPct val="100000"/>
              </a:lnSpc>
              <a:spcBef>
                <a:spcPts val="199"/>
              </a:spcBef>
              <a:spcAft>
                <a:spcPts val="199"/>
              </a:spcAft>
              <a:buNone/>
              <a:defRPr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sp>
        <p:nvSpPr>
          <p:cNvPr id="51" name="Title 1">
            <a:extLst>
              <a:ext uri="{FF2B5EF4-FFF2-40B4-BE49-F238E27FC236}">
                <a16:creationId xmlns:a16="http://schemas.microsoft.com/office/drawing/2014/main" id="{8173FCD4-DE39-4E2D-AB69-CE8F151010F2}"/>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Sơ</a:t>
            </a:r>
            <a:r>
              <a:rPr lang="en-US" sz="1800" dirty="0">
                <a:solidFill>
                  <a:schemeClr val="bg2">
                    <a:lumMod val="50000"/>
                  </a:schemeClr>
                </a:solidFill>
              </a:rPr>
              <a:t> </a:t>
            </a:r>
            <a:r>
              <a:rPr lang="en-US" sz="1800" dirty="0" err="1">
                <a:solidFill>
                  <a:schemeClr val="bg2">
                    <a:lumMod val="50000"/>
                  </a:schemeClr>
                </a:solidFill>
              </a:rPr>
              <a:t>bộ</a:t>
            </a:r>
            <a:r>
              <a:rPr lang="en-US" sz="1800" dirty="0">
                <a:solidFill>
                  <a:schemeClr val="bg2">
                    <a:lumMod val="50000"/>
                  </a:schemeClr>
                </a:solidFill>
              </a:rPr>
              <a:t> </a:t>
            </a:r>
            <a:r>
              <a:rPr lang="en-US" sz="1800" dirty="0" err="1">
                <a:solidFill>
                  <a:schemeClr val="bg2">
                    <a:lumMod val="50000"/>
                  </a:schemeClr>
                </a:solidFill>
              </a:rPr>
              <a:t>dự</a:t>
            </a:r>
            <a:r>
              <a:rPr lang="en-US" sz="1800" dirty="0">
                <a:solidFill>
                  <a:schemeClr val="bg2">
                    <a:lumMod val="50000"/>
                  </a:schemeClr>
                </a:solidFill>
              </a:rPr>
              <a:t> </a:t>
            </a:r>
            <a:r>
              <a:rPr lang="en-US" sz="1800" dirty="0" err="1">
                <a:solidFill>
                  <a:schemeClr val="bg2">
                    <a:lumMod val="50000"/>
                  </a:schemeClr>
                </a:solidFill>
              </a:rPr>
              <a:t>báo</a:t>
            </a:r>
            <a:r>
              <a:rPr lang="en-US" sz="1800" dirty="0">
                <a:solidFill>
                  <a:schemeClr val="bg2">
                    <a:lumMod val="50000"/>
                  </a:schemeClr>
                </a:solidFill>
              </a:rPr>
              <a:t> </a:t>
            </a:r>
            <a:r>
              <a:rPr lang="en-US" sz="1800" dirty="0" err="1">
                <a:solidFill>
                  <a:schemeClr val="bg2">
                    <a:lumMod val="50000"/>
                  </a:schemeClr>
                </a:solidFill>
              </a:rPr>
              <a:t>phát</a:t>
            </a:r>
            <a:r>
              <a:rPr lang="en-US" sz="1800" dirty="0">
                <a:solidFill>
                  <a:schemeClr val="bg2">
                    <a:lumMod val="50000"/>
                  </a:schemeClr>
                </a:solidFill>
              </a:rPr>
              <a:t> </a:t>
            </a:r>
            <a:r>
              <a:rPr lang="en-US" sz="1800" dirty="0" err="1">
                <a:solidFill>
                  <a:schemeClr val="bg2">
                    <a:lumMod val="50000"/>
                  </a:schemeClr>
                </a:solidFill>
              </a:rPr>
              <a:t>triển</a:t>
            </a:r>
            <a:endParaRPr lang="en-US" sz="1800" dirty="0">
              <a:solidFill>
                <a:schemeClr val="bg2">
                  <a:lumMod val="50000"/>
                </a:schemeClr>
              </a:solidFill>
            </a:endParaRPr>
          </a:p>
        </p:txBody>
      </p:sp>
      <p:sp>
        <p:nvSpPr>
          <p:cNvPr id="52" name="TextBox 51">
            <a:extLst>
              <a:ext uri="{FF2B5EF4-FFF2-40B4-BE49-F238E27FC236}">
                <a16:creationId xmlns:a16="http://schemas.microsoft.com/office/drawing/2014/main" id="{2A0D6A5B-D6A6-405F-BAC8-7DFC67823E7E}"/>
              </a:ext>
            </a:extLst>
          </p:cNvPr>
          <p:cNvSpPr txBox="1"/>
          <p:nvPr/>
        </p:nvSpPr>
        <p:spPr>
          <a:xfrm>
            <a:off x="931269" y="1217238"/>
            <a:ext cx="2930131" cy="261610"/>
          </a:xfrm>
          <a:prstGeom prst="rect">
            <a:avLst/>
          </a:prstGeom>
          <a:noFill/>
        </p:spPr>
        <p:txBody>
          <a:bodyPr wrap="square">
            <a:spAutoFit/>
          </a:bodyPr>
          <a:lstStyle/>
          <a:p>
            <a:pPr algn="just"/>
            <a:r>
              <a:rPr lang="en-US" sz="1100" b="1" kern="100" dirty="0" err="1">
                <a:latin typeface="Arial" panose="020B0604020202020204" pitchFamily="34" charset="0"/>
                <a:ea typeface="Calibri" panose="020F0502020204030204" pitchFamily="34" charset="0"/>
                <a:cs typeface="Arial" panose="020B0604020202020204" pitchFamily="34" charset="0"/>
              </a:rPr>
              <a:t>Dự</a:t>
            </a:r>
            <a:r>
              <a:rPr lang="en-US" sz="1100" b="1" kern="100" dirty="0">
                <a:latin typeface="Arial" panose="020B0604020202020204" pitchFamily="34" charset="0"/>
                <a:ea typeface="Calibri" panose="020F0502020204030204" pitchFamily="34" charset="0"/>
                <a:cs typeface="Arial" panose="020B0604020202020204" pitchFamily="34" charset="0"/>
              </a:rPr>
              <a:t> </a:t>
            </a:r>
            <a:r>
              <a:rPr lang="en-US" sz="1100" b="1" kern="100" dirty="0" err="1">
                <a:latin typeface="Arial" panose="020B0604020202020204" pitchFamily="34" charset="0"/>
                <a:ea typeface="Calibri" panose="020F0502020204030204" pitchFamily="34" charset="0"/>
                <a:cs typeface="Arial" panose="020B0604020202020204" pitchFamily="34" charset="0"/>
              </a:rPr>
              <a:t>báo</a:t>
            </a:r>
            <a:r>
              <a:rPr lang="en-US" sz="1100" b="1" kern="100" dirty="0">
                <a:latin typeface="Arial" panose="020B0604020202020204" pitchFamily="34" charset="0"/>
                <a:ea typeface="Calibri" panose="020F0502020204030204" pitchFamily="34" charset="0"/>
                <a:cs typeface="Arial" panose="020B0604020202020204" pitchFamily="34" charset="0"/>
              </a:rPr>
              <a:t> </a:t>
            </a:r>
            <a:r>
              <a:rPr lang="en-US" sz="1100" b="1" kern="100" dirty="0" err="1">
                <a:latin typeface="Arial" panose="020B0604020202020204" pitchFamily="34" charset="0"/>
                <a:ea typeface="Calibri" panose="020F0502020204030204" pitchFamily="34" charset="0"/>
                <a:cs typeface="Arial" panose="020B0604020202020204" pitchFamily="34" charset="0"/>
              </a:rPr>
              <a:t>tăng</a:t>
            </a:r>
            <a:r>
              <a:rPr lang="en-US" sz="1100" b="1" kern="100" dirty="0">
                <a:latin typeface="Arial" panose="020B0604020202020204" pitchFamily="34" charset="0"/>
                <a:ea typeface="Calibri" panose="020F0502020204030204" pitchFamily="34" charset="0"/>
                <a:cs typeface="Arial" panose="020B0604020202020204" pitchFamily="34" charset="0"/>
              </a:rPr>
              <a:t> </a:t>
            </a:r>
            <a:r>
              <a:rPr lang="en-US" sz="1100" b="1" kern="100" dirty="0" err="1">
                <a:latin typeface="Arial" panose="020B0604020202020204" pitchFamily="34" charset="0"/>
                <a:ea typeface="Calibri" panose="020F0502020204030204" pitchFamily="34" charset="0"/>
                <a:cs typeface="Arial" panose="020B0604020202020204" pitchFamily="34" charset="0"/>
              </a:rPr>
              <a:t>trưởng</a:t>
            </a:r>
            <a:r>
              <a:rPr lang="en-US" sz="1100" b="1" kern="100" dirty="0">
                <a:latin typeface="Arial" panose="020B0604020202020204" pitchFamily="34" charset="0"/>
                <a:ea typeface="Calibri" panose="020F0502020204030204" pitchFamily="34" charset="0"/>
                <a:cs typeface="Arial" panose="020B0604020202020204" pitchFamily="34" charset="0"/>
              </a:rPr>
              <a:t> </a:t>
            </a:r>
            <a:r>
              <a:rPr lang="en-US" sz="1100" b="1" kern="100" dirty="0" err="1">
                <a:latin typeface="Arial" panose="020B0604020202020204" pitchFamily="34" charset="0"/>
                <a:ea typeface="Calibri" panose="020F0502020204030204" pitchFamily="34" charset="0"/>
                <a:cs typeface="Arial" panose="020B0604020202020204" pitchFamily="34" charset="0"/>
              </a:rPr>
              <a:t>dân</a:t>
            </a:r>
            <a:r>
              <a:rPr lang="en-US" sz="1100" b="1" kern="100" dirty="0">
                <a:latin typeface="Arial" panose="020B0604020202020204" pitchFamily="34" charset="0"/>
                <a:ea typeface="Calibri" panose="020F0502020204030204" pitchFamily="34" charset="0"/>
                <a:cs typeface="Arial" panose="020B0604020202020204" pitchFamily="34" charset="0"/>
              </a:rPr>
              <a:t> </a:t>
            </a:r>
            <a:r>
              <a:rPr lang="en-US" sz="1100" b="1" kern="100" dirty="0" err="1">
                <a:latin typeface="Arial" panose="020B0604020202020204" pitchFamily="34" charset="0"/>
                <a:ea typeface="Calibri" panose="020F0502020204030204" pitchFamily="34" charset="0"/>
                <a:cs typeface="Arial" panose="020B0604020202020204" pitchFamily="34" charset="0"/>
              </a:rPr>
              <a:t>số</a:t>
            </a:r>
            <a:endParaRPr lang="en-US" sz="1100" b="1" kern="100" dirty="0">
              <a:latin typeface="Arial" panose="020B0604020202020204" pitchFamily="34" charset="0"/>
              <a:ea typeface="Calibri" panose="020F050202020403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2DAB6FDF-6B16-4C60-BE73-6806602090F6}"/>
              </a:ext>
            </a:extLst>
          </p:cNvPr>
          <p:cNvSpPr txBox="1"/>
          <p:nvPr/>
        </p:nvSpPr>
        <p:spPr>
          <a:xfrm>
            <a:off x="916754" y="8485262"/>
            <a:ext cx="13713646" cy="955518"/>
          </a:xfrm>
          <a:prstGeom prst="rect">
            <a:avLst/>
          </a:prstGeom>
          <a:noFill/>
        </p:spPr>
        <p:txBody>
          <a:bodyPr wrap="square">
            <a:spAutoFit/>
          </a:bodyPr>
          <a:lstStyle/>
          <a:p>
            <a:pPr algn="just">
              <a:lnSpc>
                <a:spcPct val="150000"/>
              </a:lnSpc>
            </a:pPr>
            <a:r>
              <a:rPr lang="en-US" sz="1300" b="1" kern="100" dirty="0" err="1">
                <a:latin typeface="Arial" panose="020B0604020202020204" pitchFamily="34" charset="0"/>
                <a:ea typeface="Calibri" panose="020F0502020204030204" pitchFamily="34" charset="0"/>
                <a:cs typeface="Arial" panose="020B0604020202020204" pitchFamily="34" charset="0"/>
              </a:rPr>
              <a:t>Dự</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báo</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nhu</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cầu</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hạ</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tầng</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xã</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hội</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hạ</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tầng</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kỹ</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thuật</a:t>
            </a:r>
            <a:r>
              <a:rPr lang="en-US" sz="1300" b="1" kern="100" dirty="0">
                <a:latin typeface="Arial" panose="020B0604020202020204" pitchFamily="34" charset="0"/>
                <a:ea typeface="Calibri" panose="020F0502020204030204" pitchFamily="34" charset="0"/>
                <a:cs typeface="Arial" panose="020B0604020202020204" pitchFamily="34" charset="0"/>
              </a:rPr>
              <a:t> : </a:t>
            </a:r>
          </a:p>
          <a:p>
            <a:pPr algn="just">
              <a:lnSpc>
                <a:spcPct val="150000"/>
              </a:lnSpc>
            </a:pP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Dự</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báo</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trên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cơ</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sở</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chỉ</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tiêu</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quy</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định</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Quy</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chuẩn</a:t>
            </a:r>
            <a:r>
              <a:rPr lang="en-US" sz="1300" kern="100" dirty="0">
                <a:latin typeface="Arial" panose="020B0604020202020204" pitchFamily="34" charset="0"/>
                <a:ea typeface="Calibri" panose="020F0502020204030204" pitchFamily="34" charset="0"/>
                <a:cs typeface="Arial" panose="020B0604020202020204" pitchFamily="34" charset="0"/>
              </a:rPr>
              <a:t> 01:2026</a:t>
            </a:r>
          </a:p>
          <a:p>
            <a:pPr algn="just">
              <a:lnSpc>
                <a:spcPct val="150000"/>
              </a:lnSpc>
            </a:pPr>
            <a:r>
              <a:rPr lang="en-US" sz="1300" kern="100" dirty="0">
                <a:latin typeface="Arial" panose="020B0604020202020204" pitchFamily="34" charset="0"/>
                <a:ea typeface="Calibri" panose="020F0502020204030204" pitchFamily="34" charset="0"/>
                <a:cs typeface="Arial" panose="020B0604020202020204" pitchFamily="34" charset="0"/>
              </a:rPr>
              <a:t>- So </a:t>
            </a:r>
            <a:r>
              <a:rPr lang="en-US" sz="1300" kern="100" dirty="0" err="1">
                <a:latin typeface="Arial" panose="020B0604020202020204" pitchFamily="34" charset="0"/>
                <a:ea typeface="Calibri" panose="020F0502020204030204" pitchFamily="34" charset="0"/>
                <a:cs typeface="Arial" panose="020B0604020202020204" pitchFamily="34" charset="0"/>
              </a:rPr>
              <a:t>sánh</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đánh</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giá</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theo</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Tiêu</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chuẩn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đô</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thị</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loại</a:t>
            </a:r>
            <a:r>
              <a:rPr lang="en-US" sz="1300" kern="100" dirty="0">
                <a:latin typeface="Arial" panose="020B0604020202020204" pitchFamily="34" charset="0"/>
                <a:ea typeface="Calibri" panose="020F0502020204030204" pitchFamily="34" charset="0"/>
                <a:cs typeface="Arial" panose="020B0604020202020204" pitchFamily="34" charset="0"/>
              </a:rPr>
              <a:t> III </a:t>
            </a:r>
            <a:r>
              <a:rPr lang="en-US" sz="1300" kern="100" dirty="0" err="1">
                <a:latin typeface="Arial" panose="020B0604020202020204" pitchFamily="34" charset="0"/>
                <a:ea typeface="Calibri" panose="020F0502020204030204" pitchFamily="34" charset="0"/>
                <a:cs typeface="Arial" panose="020B0604020202020204" pitchFamily="34" charset="0"/>
              </a:rPr>
              <a:t>đối</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với</a:t>
            </a:r>
            <a:r>
              <a:rPr lang="en-US" sz="1300" kern="100" dirty="0">
                <a:latin typeface="Arial" panose="020B0604020202020204" pitchFamily="34" charset="0"/>
                <a:ea typeface="Calibri" panose="020F0502020204030204" pitchFamily="34" charset="0"/>
                <a:cs typeface="Arial" panose="020B0604020202020204" pitchFamily="34" charset="0"/>
              </a:rPr>
              <a:t> Hương Sơn </a:t>
            </a:r>
            <a:r>
              <a:rPr lang="en-US" sz="1300" kern="100" dirty="0" err="1">
                <a:latin typeface="Arial" panose="020B0604020202020204" pitchFamily="34" charset="0"/>
                <a:ea typeface="Calibri" panose="020F0502020204030204" pitchFamily="34" charset="0"/>
                <a:cs typeface="Arial" panose="020B0604020202020204" pitchFamily="34" charset="0"/>
              </a:rPr>
              <a:t>và</a:t>
            </a:r>
            <a:r>
              <a:rPr lang="en-US" sz="1300" kern="100" dirty="0">
                <a:latin typeface="Arial" panose="020B0604020202020204" pitchFamily="34" charset="0"/>
                <a:ea typeface="Calibri" panose="020F0502020204030204" pitchFamily="34" charset="0"/>
                <a:cs typeface="Arial" panose="020B0604020202020204" pitchFamily="34" charset="0"/>
              </a:rPr>
              <a:t> Các </a:t>
            </a:r>
            <a:r>
              <a:rPr lang="en-US" sz="1300" kern="100" dirty="0" err="1">
                <a:latin typeface="Arial" panose="020B0604020202020204" pitchFamily="34" charset="0"/>
                <a:ea typeface="Calibri" panose="020F0502020204030204" pitchFamily="34" charset="0"/>
                <a:cs typeface="Arial" panose="020B0604020202020204" pitchFamily="34" charset="0"/>
              </a:rPr>
              <a:t>quy</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định</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về</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Nông</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thôn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mới</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theo</a:t>
            </a:r>
            <a:r>
              <a:rPr lang="en-US" sz="1300" kern="100" dirty="0">
                <a:latin typeface="Arial" panose="020B0604020202020204" pitchFamily="34" charset="0"/>
                <a:ea typeface="Calibri" panose="020F0502020204030204" pitchFamily="34" charset="0"/>
                <a:cs typeface="Arial" panose="020B0604020202020204" pitchFamily="34" charset="0"/>
              </a:rPr>
              <a:t> QĐ 51 </a:t>
            </a:r>
            <a:r>
              <a:rPr lang="en-US" sz="1300" kern="100" dirty="0" err="1">
                <a:latin typeface="Arial" panose="020B0604020202020204" pitchFamily="34" charset="0"/>
                <a:ea typeface="Calibri" panose="020F0502020204030204" pitchFamily="34" charset="0"/>
                <a:cs typeface="Arial" panose="020B0604020202020204" pitchFamily="34" charset="0"/>
              </a:rPr>
              <a:t>đối</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với</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các</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xã</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còn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lại</a:t>
            </a:r>
            <a:r>
              <a:rPr lang="en-US" sz="1300" kern="100" dirty="0">
                <a:latin typeface="Arial" panose="020B0604020202020204" pitchFamily="34" charset="0"/>
                <a:ea typeface="Calibri" panose="020F0502020204030204" pitchFamily="34" charset="0"/>
                <a:cs typeface="Arial" panose="020B0604020202020204" pitchFamily="34" charset="0"/>
              </a:rPr>
              <a:t> </a:t>
            </a:r>
          </a:p>
        </p:txBody>
      </p:sp>
      <p:pic>
        <p:nvPicPr>
          <p:cNvPr id="63" name="Picture 62" descr="Screen Clipping">
            <a:extLst>
              <a:ext uri="{FF2B5EF4-FFF2-40B4-BE49-F238E27FC236}">
                <a16:creationId xmlns:a16="http://schemas.microsoft.com/office/drawing/2014/main" id="{C31D4C0E-B4AB-46F9-8A15-689625D9AFF5}"/>
              </a:ext>
            </a:extLst>
          </p:cNvPr>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1014313" y="1569423"/>
            <a:ext cx="8728777" cy="4485012"/>
          </a:xfrm>
          <a:prstGeom prst="rect">
            <a:avLst/>
          </a:prstGeom>
        </p:spPr>
      </p:pic>
      <p:sp>
        <p:nvSpPr>
          <p:cNvPr id="66" name="TextBox 65">
            <a:extLst>
              <a:ext uri="{FF2B5EF4-FFF2-40B4-BE49-F238E27FC236}">
                <a16:creationId xmlns:a16="http://schemas.microsoft.com/office/drawing/2014/main" id="{5EF35D8D-E11D-4800-99BD-9ED6E430AC0D}"/>
              </a:ext>
            </a:extLst>
          </p:cNvPr>
          <p:cNvSpPr txBox="1"/>
          <p:nvPr/>
        </p:nvSpPr>
        <p:spPr>
          <a:xfrm>
            <a:off x="916754" y="6262237"/>
            <a:ext cx="13713646" cy="655436"/>
          </a:xfrm>
          <a:prstGeom prst="rect">
            <a:avLst/>
          </a:prstGeom>
          <a:noFill/>
        </p:spPr>
        <p:txBody>
          <a:bodyPr wrap="square">
            <a:spAutoFit/>
          </a:bodyPr>
          <a:lstStyle/>
          <a:p>
            <a:pPr algn="just">
              <a:lnSpc>
                <a:spcPct val="150000"/>
              </a:lnSpc>
            </a:pP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Kết</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quả</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dự</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báo</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dân</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số</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khu</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vực</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lập</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quy</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hoạch</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phù</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hợp</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các</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Dự</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báo</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mức</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độ</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tăng</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trưởng</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dân</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số</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tại</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Quy</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hoạch</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tỉnh</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Hà</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Tĩnh</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thời</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kỳ</a:t>
            </a:r>
            <a:r>
              <a:rPr lang="en-US" sz="1300" i="1" kern="100" dirty="0">
                <a:latin typeface="Arial" panose="020B0604020202020204" pitchFamily="34" charset="0"/>
                <a:ea typeface="Calibri" panose="020F0502020204030204" pitchFamily="34" charset="0"/>
                <a:cs typeface="Arial" panose="020B0604020202020204" pitchFamily="34" charset="0"/>
              </a:rPr>
              <a:t> 2021 – 2030, xu </a:t>
            </a:r>
            <a:r>
              <a:rPr lang="en-US" sz="1300" i="1" kern="100" dirty="0" err="1">
                <a:latin typeface="Arial" panose="020B0604020202020204" pitchFamily="34" charset="0"/>
                <a:ea typeface="Calibri" panose="020F0502020204030204" pitchFamily="34" charset="0"/>
                <a:cs typeface="Arial" panose="020B0604020202020204" pitchFamily="34" charset="0"/>
              </a:rPr>
              <a:t>hướng</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biến</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động</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dân</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số</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thực</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tế</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tại</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địa</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phương</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và</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các</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định</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hướng</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phát</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triển</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kinh</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tế</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theo</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quy</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hoạch</a:t>
            </a:r>
            <a:r>
              <a:rPr lang="en-US" sz="1300" i="1" kern="100" dirty="0">
                <a:latin typeface="Arial" panose="020B0604020202020204" pitchFamily="34" charset="0"/>
                <a:ea typeface="Calibri" panose="020F0502020204030204" pitchFamily="34" charset="0"/>
                <a:cs typeface="Arial" panose="020B0604020202020204" pitchFamily="34" charset="0"/>
              </a:rPr>
              <a:t> </a:t>
            </a:r>
            <a:r>
              <a:rPr lang="en-US" sz="1300" i="1" kern="100" dirty="0" err="1">
                <a:latin typeface="Arial" panose="020B0604020202020204" pitchFamily="34" charset="0"/>
                <a:ea typeface="Calibri" panose="020F0502020204030204" pitchFamily="34" charset="0"/>
                <a:cs typeface="Arial" panose="020B0604020202020204" pitchFamily="34" charset="0"/>
              </a:rPr>
              <a:t>đề</a:t>
            </a:r>
            <a:r>
              <a:rPr lang="en-US" sz="1300" i="1" kern="100" dirty="0">
                <a:latin typeface="Arial" panose="020B0604020202020204" pitchFamily="34" charset="0"/>
                <a:ea typeface="Calibri" panose="020F0502020204030204" pitchFamily="34" charset="0"/>
                <a:cs typeface="Arial" panose="020B0604020202020204" pitchFamily="34" charset="0"/>
              </a:rPr>
              <a:t> ra.  </a:t>
            </a:r>
          </a:p>
        </p:txBody>
      </p:sp>
      <p:sp>
        <p:nvSpPr>
          <p:cNvPr id="3" name="TextBox 2">
            <a:extLst>
              <a:ext uri="{FF2B5EF4-FFF2-40B4-BE49-F238E27FC236}">
                <a16:creationId xmlns:a16="http://schemas.microsoft.com/office/drawing/2014/main" id="{6625766C-0D0E-6410-4324-4F3568D70946}"/>
              </a:ext>
            </a:extLst>
          </p:cNvPr>
          <p:cNvSpPr txBox="1"/>
          <p:nvPr/>
        </p:nvSpPr>
        <p:spPr>
          <a:xfrm>
            <a:off x="916754" y="9748197"/>
            <a:ext cx="13713646" cy="355354"/>
          </a:xfrm>
          <a:prstGeom prst="rect">
            <a:avLst/>
          </a:prstGeom>
          <a:noFill/>
        </p:spPr>
        <p:txBody>
          <a:bodyPr wrap="square">
            <a:spAutoFit/>
          </a:bodyPr>
          <a:lstStyle/>
          <a:p>
            <a:pPr algn="just">
              <a:lnSpc>
                <a:spcPct val="150000"/>
              </a:lnSpc>
            </a:pP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Chi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tiết</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dự</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báo</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thể</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hiện</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tại</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Phần</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4. Phương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án</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quy</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hoạch</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chung</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đô</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thị</a:t>
            </a:r>
            <a:r>
              <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rPr>
              <a:t> / </a:t>
            </a:r>
            <a:r>
              <a:rPr lang="en-US" sz="1300" i="1" kern="100" dirty="0" err="1">
                <a:solidFill>
                  <a:srgbClr val="FF0000"/>
                </a:solidFill>
                <a:latin typeface="Arial" panose="020B0604020202020204" pitchFamily="34" charset="0"/>
                <a:ea typeface="Calibri" panose="020F0502020204030204" pitchFamily="34" charset="0"/>
                <a:cs typeface="Arial" panose="020B0604020202020204" pitchFamily="34" charset="0"/>
              </a:rPr>
              <a:t>xã</a:t>
            </a:r>
            <a:endParaRPr lang="en-US" sz="1300" i="1" kern="100" dirty="0">
              <a:solidFill>
                <a:srgbClr val="FF0000"/>
              </a:solidFill>
              <a:latin typeface="Arial" panose="020B060402020202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53358A75-A679-FE49-0694-B103C3107A17}"/>
              </a:ext>
            </a:extLst>
          </p:cNvPr>
          <p:cNvSpPr txBox="1"/>
          <p:nvPr/>
        </p:nvSpPr>
        <p:spPr>
          <a:xfrm>
            <a:off x="1014313" y="6917673"/>
            <a:ext cx="13713646" cy="1555682"/>
          </a:xfrm>
          <a:prstGeom prst="rect">
            <a:avLst/>
          </a:prstGeom>
          <a:noFill/>
        </p:spPr>
        <p:txBody>
          <a:bodyPr wrap="square">
            <a:spAutoFit/>
          </a:bodyPr>
          <a:lstStyle/>
          <a:p>
            <a:pPr algn="just">
              <a:lnSpc>
                <a:spcPct val="150000"/>
              </a:lnSpc>
            </a:pPr>
            <a:r>
              <a:rPr lang="en-US" sz="1300" b="1" kern="100" dirty="0" err="1">
                <a:latin typeface="Arial" panose="020B0604020202020204" pitchFamily="34" charset="0"/>
                <a:ea typeface="Calibri" panose="020F0502020204030204" pitchFamily="34" charset="0"/>
                <a:cs typeface="Arial" panose="020B0604020202020204" pitchFamily="34" charset="0"/>
              </a:rPr>
              <a:t>Dự</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báo</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nhu</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cầu</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sử</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dụng</a:t>
            </a:r>
            <a:r>
              <a:rPr lang="en-US" sz="1300" b="1" kern="100" dirty="0">
                <a:latin typeface="Arial" panose="020B0604020202020204" pitchFamily="34" charset="0"/>
                <a:ea typeface="Calibri" panose="020F0502020204030204" pitchFamily="34" charset="0"/>
                <a:cs typeface="Arial" panose="020B0604020202020204" pitchFamily="34" charset="0"/>
              </a:rPr>
              <a:t> </a:t>
            </a:r>
            <a:r>
              <a:rPr lang="en-US" sz="1300" b="1" kern="100" dirty="0" err="1">
                <a:latin typeface="Arial" panose="020B0604020202020204" pitchFamily="34" charset="0"/>
                <a:ea typeface="Calibri" panose="020F0502020204030204" pitchFamily="34" charset="0"/>
                <a:cs typeface="Arial" panose="020B0604020202020204" pitchFamily="34" charset="0"/>
              </a:rPr>
              <a:t>đất</a:t>
            </a:r>
            <a:endParaRPr lang="en-US" sz="1300" b="1" kern="1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Dự</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báo</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trên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cơ</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sở</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chỉ</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tiêu</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quy</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định</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Quy</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chuẩn</a:t>
            </a:r>
            <a:r>
              <a:rPr lang="en-US" sz="1300" kern="100" dirty="0">
                <a:latin typeface="Arial" panose="020B0604020202020204" pitchFamily="34" charset="0"/>
                <a:ea typeface="Calibri" panose="020F0502020204030204" pitchFamily="34" charset="0"/>
                <a:cs typeface="Arial" panose="020B0604020202020204" pitchFamily="34" charset="0"/>
              </a:rPr>
              <a:t> 01:2026</a:t>
            </a:r>
          </a:p>
          <a:p>
            <a:pPr algn="just">
              <a:lnSpc>
                <a:spcPct val="150000"/>
              </a:lnSpc>
            </a:pP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Đảm</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bảo</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tuân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thủ</a:t>
            </a:r>
            <a:r>
              <a:rPr lang="en-US" sz="1300" kern="100" dirty="0">
                <a:latin typeface="Arial" panose="020B0604020202020204" pitchFamily="34" charset="0"/>
                <a:ea typeface="Calibri" panose="020F0502020204030204" pitchFamily="34" charset="0"/>
                <a:cs typeface="Arial" panose="020B0604020202020204" pitchFamily="34" charset="0"/>
              </a:rPr>
              <a:t> QH </a:t>
            </a:r>
            <a:r>
              <a:rPr lang="en-US" sz="1300" kern="100" dirty="0" err="1">
                <a:latin typeface="Arial" panose="020B0604020202020204" pitchFamily="34" charset="0"/>
                <a:ea typeface="Calibri" panose="020F0502020204030204" pitchFamily="34" charset="0"/>
                <a:cs typeface="Arial" panose="020B0604020202020204" pitchFamily="34" charset="0"/>
              </a:rPr>
              <a:t>Tỉnh</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về</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phân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bổ</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đất</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đai</a:t>
            </a:r>
            <a:r>
              <a:rPr lang="en-US" sz="1300" kern="100" dirty="0">
                <a:latin typeface="Arial" panose="020B0604020202020204" pitchFamily="34" charset="0"/>
                <a:ea typeface="Calibri" panose="020F0502020204030204" pitchFamily="34" charset="0"/>
                <a:cs typeface="Arial" panose="020B0604020202020204" pitchFamily="34" charset="0"/>
              </a:rPr>
              <a:t> ; </a:t>
            </a:r>
          </a:p>
          <a:p>
            <a:pPr algn="just">
              <a:lnSpc>
                <a:spcPct val="150000"/>
              </a:lnSpc>
            </a:pPr>
            <a:r>
              <a:rPr lang="en-US" sz="1300" kern="100" dirty="0">
                <a:latin typeface="Arial" panose="020B0604020202020204" pitchFamily="34" charset="0"/>
                <a:ea typeface="Calibri" panose="020F0502020204030204" pitchFamily="34" charset="0"/>
                <a:cs typeface="Arial" panose="020B0604020202020204" pitchFamily="34" charset="0"/>
              </a:rPr>
              <a:t>- Tham </a:t>
            </a:r>
            <a:r>
              <a:rPr lang="en-US" sz="1300" kern="100" dirty="0" err="1">
                <a:latin typeface="Arial" panose="020B0604020202020204" pitchFamily="34" charset="0"/>
                <a:ea typeface="Calibri" panose="020F0502020204030204" pitchFamily="34" charset="0"/>
                <a:cs typeface="Arial" panose="020B0604020202020204" pitchFamily="34" charset="0"/>
              </a:rPr>
              <a:t>chiếu</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hợp</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lý</a:t>
            </a:r>
            <a:r>
              <a:rPr lang="en-US" sz="1300" kern="100" dirty="0">
                <a:latin typeface="Arial" panose="020B0604020202020204" pitchFamily="34" charset="0"/>
                <a:ea typeface="Calibri" panose="020F0502020204030204" pitchFamily="34" charset="0"/>
                <a:cs typeface="Arial" panose="020B0604020202020204" pitchFamily="34" charset="0"/>
              </a:rPr>
              <a:t> xu </a:t>
            </a:r>
            <a:r>
              <a:rPr lang="en-US" sz="1300" kern="100" dirty="0" err="1">
                <a:latin typeface="Arial" panose="020B0604020202020204" pitchFamily="34" charset="0"/>
                <a:ea typeface="Calibri" panose="020F0502020204030204" pitchFamily="34" charset="0"/>
                <a:cs typeface="Arial" panose="020B0604020202020204" pitchFamily="34" charset="0"/>
              </a:rPr>
              <a:t>hướng</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chuyển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đổi</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chức</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năng</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sử</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dụng</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đất</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theo</a:t>
            </a:r>
            <a:r>
              <a:rPr lang="en-US" sz="1300" kern="100" dirty="0">
                <a:latin typeface="Arial" panose="020B0604020202020204" pitchFamily="34" charset="0"/>
                <a:ea typeface="Calibri" panose="020F0502020204030204" pitchFamily="34" charset="0"/>
                <a:cs typeface="Arial" panose="020B0604020202020204" pitchFamily="34" charset="0"/>
              </a:rPr>
              <a:t> QĐ 2878 </a:t>
            </a:r>
            <a:r>
              <a:rPr lang="en-US" sz="1300" kern="100" dirty="0" err="1">
                <a:latin typeface="Arial" panose="020B0604020202020204" pitchFamily="34" charset="0"/>
                <a:ea typeface="Calibri" panose="020F0502020204030204" pitchFamily="34" charset="0"/>
                <a:cs typeface="Arial" panose="020B0604020202020204" pitchFamily="34" charset="0"/>
              </a:rPr>
              <a:t>ngày</a:t>
            </a:r>
            <a:r>
              <a:rPr lang="en-US" sz="1300" kern="100" dirty="0">
                <a:latin typeface="Arial" panose="020B0604020202020204" pitchFamily="34" charset="0"/>
                <a:ea typeface="Calibri" panose="020F0502020204030204" pitchFamily="34" charset="0"/>
                <a:cs typeface="Arial" panose="020B0604020202020204" pitchFamily="34" charset="0"/>
              </a:rPr>
              <a:t> 29/11/2025 </a:t>
            </a:r>
            <a:r>
              <a:rPr lang="en-US" sz="1300" kern="100" dirty="0" err="1">
                <a:latin typeface="Arial" panose="020B0604020202020204" pitchFamily="34" charset="0"/>
                <a:ea typeface="Calibri" panose="020F0502020204030204" pitchFamily="34" charset="0"/>
                <a:cs typeface="Arial" panose="020B0604020202020204" pitchFamily="34" charset="0"/>
              </a:rPr>
              <a:t>của</a:t>
            </a:r>
            <a:r>
              <a:rPr lang="en-US" sz="1300" kern="100" dirty="0">
                <a:latin typeface="Arial" panose="020B0604020202020204" pitchFamily="34" charset="0"/>
                <a:ea typeface="Calibri" panose="020F0502020204030204" pitchFamily="34" charset="0"/>
                <a:cs typeface="Arial" panose="020B0604020202020204" pitchFamily="34" charset="0"/>
              </a:rPr>
              <a:t> UBND </a:t>
            </a:r>
            <a:r>
              <a:rPr lang="en-US" sz="1300" kern="100" dirty="0" err="1">
                <a:latin typeface="Arial" panose="020B0604020202020204" pitchFamily="34" charset="0"/>
                <a:ea typeface="Calibri" panose="020F0502020204030204" pitchFamily="34" charset="0"/>
                <a:cs typeface="Arial" panose="020B0604020202020204" pitchFamily="34" charset="0"/>
              </a:rPr>
              <a:t>tỉnh</a:t>
            </a:r>
            <a:r>
              <a:rPr lang="en-US" sz="1300" kern="100" dirty="0">
                <a:latin typeface="Arial" panose="020B0604020202020204" pitchFamily="34" charset="0"/>
                <a:ea typeface="Calibri" panose="020F0502020204030204" pitchFamily="34" charset="0"/>
                <a:cs typeface="Arial" panose="020B0604020202020204" pitchFamily="34" charset="0"/>
              </a:rPr>
              <a:t> Hà Tĩnh </a:t>
            </a:r>
            <a:r>
              <a:rPr lang="en-US" sz="1300" kern="100" dirty="0" err="1">
                <a:latin typeface="Arial" panose="020B0604020202020204" pitchFamily="34" charset="0"/>
                <a:ea typeface="Calibri" panose="020F0502020204030204" pitchFamily="34" charset="0"/>
                <a:cs typeface="Arial" panose="020B0604020202020204" pitchFamily="34" charset="0"/>
              </a:rPr>
              <a:t>về</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phân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bổ</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chỉ</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tiêu</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đất</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cấp</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xã</a:t>
            </a:r>
            <a:endParaRPr lang="en-US" sz="1300" kern="1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1300" kern="100" dirty="0">
                <a:latin typeface="Arial" panose="020B0604020202020204" pitchFamily="34" charset="0"/>
                <a:ea typeface="Calibri" panose="020F0502020204030204" pitchFamily="34" charset="0"/>
                <a:cs typeface="Arial" panose="020B0604020202020204" pitchFamily="34" charset="0"/>
              </a:rPr>
              <a:t>- So </a:t>
            </a:r>
            <a:r>
              <a:rPr lang="en-US" sz="1300" kern="100" dirty="0" err="1">
                <a:latin typeface="Arial" panose="020B0604020202020204" pitchFamily="34" charset="0"/>
                <a:ea typeface="Calibri" panose="020F0502020204030204" pitchFamily="34" charset="0"/>
                <a:cs typeface="Arial" panose="020B0604020202020204" pitchFamily="34" charset="0"/>
              </a:rPr>
              <a:t>sánh</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đánh</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giá</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theo</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Tiêu</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chuẩn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đô</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thị</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loại</a:t>
            </a:r>
            <a:r>
              <a:rPr lang="en-US" sz="1300" kern="100" dirty="0">
                <a:latin typeface="Arial" panose="020B0604020202020204" pitchFamily="34" charset="0"/>
                <a:ea typeface="Calibri" panose="020F0502020204030204" pitchFamily="34" charset="0"/>
                <a:cs typeface="Arial" panose="020B0604020202020204" pitchFamily="34" charset="0"/>
              </a:rPr>
              <a:t> III </a:t>
            </a:r>
            <a:r>
              <a:rPr lang="en-US" sz="1300" kern="100" dirty="0" err="1">
                <a:latin typeface="Arial" panose="020B0604020202020204" pitchFamily="34" charset="0"/>
                <a:ea typeface="Calibri" panose="020F0502020204030204" pitchFamily="34" charset="0"/>
                <a:cs typeface="Arial" panose="020B0604020202020204" pitchFamily="34" charset="0"/>
              </a:rPr>
              <a:t>đối</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với</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Hương</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Sơn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và</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Các</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quy</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định</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về</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Nông</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thôn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mới</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theo</a:t>
            </a:r>
            <a:r>
              <a:rPr lang="en-US" sz="1300" kern="100" dirty="0">
                <a:latin typeface="Arial" panose="020B0604020202020204" pitchFamily="34" charset="0"/>
                <a:ea typeface="Calibri" panose="020F0502020204030204" pitchFamily="34" charset="0"/>
                <a:cs typeface="Arial" panose="020B0604020202020204" pitchFamily="34" charset="0"/>
              </a:rPr>
              <a:t> QĐ 51 </a:t>
            </a:r>
            <a:r>
              <a:rPr lang="en-US" sz="1300" kern="100" dirty="0" err="1">
                <a:latin typeface="Arial" panose="020B0604020202020204" pitchFamily="34" charset="0"/>
                <a:ea typeface="Calibri" panose="020F0502020204030204" pitchFamily="34" charset="0"/>
                <a:cs typeface="Arial" panose="020B0604020202020204" pitchFamily="34" charset="0"/>
              </a:rPr>
              <a:t>đối</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với</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các</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xã</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còn</a:t>
            </a:r>
            <a:r>
              <a:rPr lang="en-US" sz="1300" kern="100" dirty="0">
                <a:latin typeface="Arial" panose="020B0604020202020204" pitchFamily="34" charset="0"/>
                <a:ea typeface="Calibri" panose="020F0502020204030204" pitchFamily="34" charset="0"/>
                <a:cs typeface="Arial" panose="020B0604020202020204" pitchFamily="34" charset="0"/>
              </a:rPr>
              <a:t> </a:t>
            </a:r>
            <a:r>
              <a:rPr lang="en-US" sz="1300" kern="100" dirty="0" err="1">
                <a:latin typeface="Arial" panose="020B0604020202020204" pitchFamily="34" charset="0"/>
                <a:ea typeface="Calibri" panose="020F0502020204030204" pitchFamily="34" charset="0"/>
                <a:cs typeface="Arial" panose="020B0604020202020204" pitchFamily="34" charset="0"/>
              </a:rPr>
              <a:t>lại</a:t>
            </a:r>
            <a:r>
              <a:rPr lang="en-US" sz="1300" kern="100" dirty="0">
                <a:latin typeface="Arial" panose="020B0604020202020204" pitchFamily="34"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8254669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085AF06-22D3-9EA2-29E1-EFA7138FAE23}"/>
              </a:ext>
            </a:extLst>
          </p:cNvPr>
          <p:cNvPicPr>
            <a:picLocks noChangeAspect="1"/>
          </p:cNvPicPr>
          <p:nvPr/>
        </p:nvPicPr>
        <p:blipFill rotWithShape="1">
          <a:blip r:embed="rId2" cstate="print">
            <a:alphaModFix amt="50000"/>
            <a:extLst>
              <a:ext uri="{28A0092B-C50C-407E-A947-70E740481C1C}">
                <a14:useLocalDpi xmlns:a14="http://schemas.microsoft.com/office/drawing/2010/main" val="0"/>
              </a:ext>
            </a:extLst>
          </a:blip>
          <a:srcRect l="150" t="8120" r="-150" b="783"/>
          <a:stretch/>
        </p:blipFill>
        <p:spPr>
          <a:xfrm>
            <a:off x="612463" y="7318658"/>
            <a:ext cx="5526653" cy="3011056"/>
          </a:xfrm>
          <a:prstGeom prst="rect">
            <a:avLst/>
          </a:prstGeom>
        </p:spPr>
      </p:pic>
      <p:grpSp>
        <p:nvGrpSpPr>
          <p:cNvPr id="65" name="Group 64"/>
          <p:cNvGrpSpPr/>
          <p:nvPr/>
        </p:nvGrpSpPr>
        <p:grpSpPr>
          <a:xfrm>
            <a:off x="15087600" y="2319358"/>
            <a:ext cx="2536398" cy="969720"/>
            <a:chOff x="6861949" y="1694811"/>
            <a:chExt cx="2276322" cy="870288"/>
          </a:xfrm>
        </p:grpSpPr>
        <p:cxnSp>
          <p:nvCxnSpPr>
            <p:cNvPr id="19" name="Straight Connector 18"/>
            <p:cNvCxnSpPr/>
            <p:nvPr/>
          </p:nvCxnSpPr>
          <p:spPr>
            <a:xfrm>
              <a:off x="6939885" y="2045744"/>
              <a:ext cx="491320" cy="0"/>
            </a:xfrm>
            <a:prstGeom prst="line">
              <a:avLst/>
            </a:prstGeom>
            <a:noFill/>
            <a:ln w="28575">
              <a:solidFill>
                <a:srgbClr val="FF00FF">
                  <a:alpha val="56000"/>
                </a:srgbClr>
              </a:solidFill>
              <a:prstDash val="sysDash"/>
              <a:headEnd type="arrow" w="sm" len="sm"/>
              <a:tailEnd type="arrow" w="sm" len="sm"/>
            </a:ln>
          </p:spPr>
          <p:style>
            <a:lnRef idx="2">
              <a:schemeClr val="accent1">
                <a:shade val="50000"/>
              </a:schemeClr>
            </a:lnRef>
            <a:fillRef idx="1">
              <a:schemeClr val="accent1"/>
            </a:fillRef>
            <a:effectRef idx="0">
              <a:schemeClr val="accent1"/>
            </a:effectRef>
            <a:fontRef idx="minor">
              <a:schemeClr val="lt1"/>
            </a:fontRef>
          </p:style>
        </p:cxnSp>
        <p:cxnSp>
          <p:nvCxnSpPr>
            <p:cNvPr id="21" name="Straight Connector 20"/>
            <p:cNvCxnSpPr/>
            <p:nvPr/>
          </p:nvCxnSpPr>
          <p:spPr>
            <a:xfrm>
              <a:off x="6953663" y="2251678"/>
              <a:ext cx="491320" cy="0"/>
            </a:xfrm>
            <a:prstGeom prst="line">
              <a:avLst/>
            </a:prstGeom>
            <a:noFill/>
            <a:ln w="28575">
              <a:solidFill>
                <a:schemeClr val="accent1">
                  <a:lumMod val="75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sp>
          <p:nvSpPr>
            <p:cNvPr id="27" name="TextBox 26">
              <a:extLst>
                <a:ext uri="{FF2B5EF4-FFF2-40B4-BE49-F238E27FC236}">
                  <a16:creationId xmlns:a16="http://schemas.microsoft.com/office/drawing/2014/main" id="{AC5C398B-5C11-49FD-9E44-6FE0BFCDCB62}"/>
                </a:ext>
              </a:extLst>
            </p:cNvPr>
            <p:cNvSpPr txBox="1"/>
            <p:nvPr/>
          </p:nvSpPr>
          <p:spPr>
            <a:xfrm>
              <a:off x="6861949" y="1694811"/>
              <a:ext cx="2276322" cy="269256"/>
            </a:xfrm>
            <a:prstGeom prst="rect">
              <a:avLst/>
            </a:prstGeom>
            <a:noFill/>
          </p:spPr>
          <p:txBody>
            <a:bodyPr wrap="square">
              <a:spAutoFit/>
            </a:bodyPr>
            <a:lstStyle/>
            <a:p>
              <a:pPr algn="just">
                <a:lnSpc>
                  <a:spcPct val="150000"/>
                </a:lnSpc>
              </a:pPr>
              <a:r>
                <a:rPr lang="en-US" sz="1003"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Hành</a:t>
              </a:r>
              <a:r>
                <a:rPr lang="en-US" sz="1003"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lang</a:t>
              </a:r>
              <a:r>
                <a:rPr lang="en-US" sz="1003"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phát</a:t>
              </a:r>
              <a:r>
                <a:rPr lang="en-US" sz="1003"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triển</a:t>
              </a:r>
              <a:endParaRPr lang="en-US" sz="557"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AC5C398B-5C11-49FD-9E44-6FE0BFCDCB62}"/>
                </a:ext>
              </a:extLst>
            </p:cNvPr>
            <p:cNvSpPr txBox="1"/>
            <p:nvPr/>
          </p:nvSpPr>
          <p:spPr>
            <a:xfrm>
              <a:off x="7398129" y="1880250"/>
              <a:ext cx="1740142" cy="684849"/>
            </a:xfrm>
            <a:prstGeom prst="rect">
              <a:avLst/>
            </a:prstGeom>
            <a:noFill/>
          </p:spPr>
          <p:txBody>
            <a:bodyPr wrap="square">
              <a:spAutoFit/>
            </a:bodyPr>
            <a:lstStyle/>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Hành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lang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sinh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thái</a:t>
              </a:r>
              <a:r>
                <a:rPr lang="en-US" sz="1003" b="1" kern="100" dirty="0">
                  <a:latin typeface="Calibri" panose="020F0502020204030204" pitchFamily="34" charset="0"/>
                  <a:ea typeface="Calibri" panose="020F0502020204030204" pitchFamily="34" charset="0"/>
                  <a:cs typeface="Calibri" panose="020F0502020204030204" pitchFamily="34" charset="0"/>
                </a:rPr>
                <a:t> - </a:t>
              </a:r>
              <a:r>
                <a:rPr lang="en-US" sz="1003" b="1" kern="100" dirty="0" err="1">
                  <a:latin typeface="Calibri" panose="020F0502020204030204" pitchFamily="34" charset="0"/>
                  <a:ea typeface="Calibri" panose="020F0502020204030204" pitchFamily="34" charset="0"/>
                  <a:cs typeface="Calibri" panose="020F0502020204030204" pitchFamily="34" charset="0"/>
                </a:rPr>
                <a:t>văn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hóa</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Hành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lang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liên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kết</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nội</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Trục</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chính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khu</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vực</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cxnSp>
          <p:nvCxnSpPr>
            <p:cNvPr id="73" name="Straight Connector 72"/>
            <p:cNvCxnSpPr/>
            <p:nvPr/>
          </p:nvCxnSpPr>
          <p:spPr>
            <a:xfrm>
              <a:off x="6946691" y="2474254"/>
              <a:ext cx="491320" cy="0"/>
            </a:xfrm>
            <a:prstGeom prst="line">
              <a:avLst/>
            </a:prstGeom>
            <a:noFill/>
            <a:ln w="19050">
              <a:solidFill>
                <a:schemeClr val="accent2">
                  <a:lumMod val="50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grpSp>
      <p:grpSp>
        <p:nvGrpSpPr>
          <p:cNvPr id="67" name="Group 66"/>
          <p:cNvGrpSpPr/>
          <p:nvPr/>
        </p:nvGrpSpPr>
        <p:grpSpPr>
          <a:xfrm>
            <a:off x="15077470" y="3270264"/>
            <a:ext cx="2536398" cy="1210819"/>
            <a:chOff x="6852858" y="2540596"/>
            <a:chExt cx="2276322" cy="1086664"/>
          </a:xfrm>
        </p:grpSpPr>
        <p:sp>
          <p:nvSpPr>
            <p:cNvPr id="39" name="Oval 38"/>
            <p:cNvSpPr/>
            <p:nvPr/>
          </p:nvSpPr>
          <p:spPr>
            <a:xfrm>
              <a:off x="7109615" y="2825747"/>
              <a:ext cx="178010" cy="178010"/>
            </a:xfrm>
            <a:prstGeom prst="ellipse">
              <a:avLst/>
            </a:prstGeom>
            <a:solidFill>
              <a:srgbClr val="FF0000">
                <a:alpha val="33000"/>
              </a:srgbClr>
            </a:solid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6" name="Oval 45"/>
            <p:cNvSpPr/>
            <p:nvPr/>
          </p:nvSpPr>
          <p:spPr>
            <a:xfrm>
              <a:off x="7143735" y="3057375"/>
              <a:ext cx="111176" cy="111176"/>
            </a:xfrm>
            <a:prstGeom prst="ellipse">
              <a:avLst/>
            </a:prstGeom>
            <a:solidFill>
              <a:srgbClr val="660066">
                <a:alpha val="75000"/>
              </a:srgbClr>
            </a:solidFill>
            <a:ln w="190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7" name="Oval 46"/>
            <p:cNvSpPr/>
            <p:nvPr/>
          </p:nvSpPr>
          <p:spPr>
            <a:xfrm>
              <a:off x="7143735" y="3271049"/>
              <a:ext cx="111176" cy="111176"/>
            </a:xfrm>
            <a:prstGeom prst="ellipse">
              <a:avLst/>
            </a:prstGeom>
            <a:solidFill>
              <a:srgbClr val="FF00FF">
                <a:alpha val="54000"/>
              </a:srgbClr>
            </a:solidFill>
            <a:ln w="190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9" name="6-Point Star 48"/>
            <p:cNvSpPr/>
            <p:nvPr/>
          </p:nvSpPr>
          <p:spPr>
            <a:xfrm>
              <a:off x="7148834" y="3463992"/>
              <a:ext cx="103732" cy="125427"/>
            </a:xfrm>
            <a:prstGeom prst="star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50" name="TextBox 49">
              <a:extLst>
                <a:ext uri="{FF2B5EF4-FFF2-40B4-BE49-F238E27FC236}">
                  <a16:creationId xmlns:a16="http://schemas.microsoft.com/office/drawing/2014/main" id="{AC5C398B-5C11-49FD-9E44-6FE0BFCDCB62}"/>
                </a:ext>
              </a:extLst>
            </p:cNvPr>
            <p:cNvSpPr txBox="1"/>
            <p:nvPr/>
          </p:nvSpPr>
          <p:spPr>
            <a:xfrm>
              <a:off x="7265633" y="2734616"/>
              <a:ext cx="1740142" cy="892644"/>
            </a:xfrm>
            <a:prstGeom prst="rect">
              <a:avLst/>
            </a:prstGeom>
            <a:noFill/>
          </p:spPr>
          <p:txBody>
            <a:bodyPr wrap="square">
              <a:spAutoFit/>
            </a:bodyPr>
            <a:lstStyle/>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đô</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thị</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Hương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Sơn</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Khu</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Cụm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công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nghiêp</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du </a:t>
              </a:r>
              <a:r>
                <a:rPr lang="en-US" sz="1003" b="1" kern="100" dirty="0" err="1">
                  <a:latin typeface="Calibri" panose="020F0502020204030204" pitchFamily="34" charset="0"/>
                  <a:ea typeface="Calibri" panose="020F0502020204030204" pitchFamily="34" charset="0"/>
                  <a:cs typeface="Calibri" panose="020F0502020204030204" pitchFamily="34" charset="0"/>
                </a:rPr>
                <a:t>lịch</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hành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chính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xã</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AC5C398B-5C11-49FD-9E44-6FE0BFCDCB62}"/>
                </a:ext>
              </a:extLst>
            </p:cNvPr>
            <p:cNvSpPr txBox="1"/>
            <p:nvPr/>
          </p:nvSpPr>
          <p:spPr>
            <a:xfrm>
              <a:off x="6852858" y="2540596"/>
              <a:ext cx="2276322" cy="269256"/>
            </a:xfrm>
            <a:prstGeom prst="rect">
              <a:avLst/>
            </a:prstGeom>
            <a:noFill/>
          </p:spPr>
          <p:txBody>
            <a:bodyPr wrap="square">
              <a:spAutoFit/>
            </a:bodyPr>
            <a:lstStyle/>
            <a:p>
              <a:pPr algn="just">
                <a:lnSpc>
                  <a:spcPct val="150000"/>
                </a:lnSpc>
              </a:pPr>
              <a:r>
                <a:rPr lang="en-US" sz="1003" b="1" kern="100" dirty="0" err="1">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Điểm</a:t>
              </a:r>
              <a:r>
                <a:rPr lang="en-US" sz="1003" b="1" kern="100" dirty="0">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động</a:t>
              </a:r>
              <a:r>
                <a:rPr lang="en-US" sz="1003" b="1" kern="100" dirty="0">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lực</a:t>
              </a:r>
              <a:endParaRPr lang="en-US" sz="557" b="1" kern="100" dirty="0">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22" name="Group 21"/>
          <p:cNvGrpSpPr/>
          <p:nvPr/>
        </p:nvGrpSpPr>
        <p:grpSpPr>
          <a:xfrm>
            <a:off x="15093983" y="709239"/>
            <a:ext cx="2536398" cy="1494457"/>
            <a:chOff x="6867678" y="390094"/>
            <a:chExt cx="2276322" cy="1341219"/>
          </a:xfrm>
        </p:grpSpPr>
        <p:cxnSp>
          <p:nvCxnSpPr>
            <p:cNvPr id="16" name="Straight Connector 15"/>
            <p:cNvCxnSpPr/>
            <p:nvPr/>
          </p:nvCxnSpPr>
          <p:spPr>
            <a:xfrm>
              <a:off x="6933061" y="805216"/>
              <a:ext cx="491320" cy="0"/>
            </a:xfrm>
            <a:prstGeom prst="line">
              <a:avLst/>
            </a:prstGeom>
            <a:noFill/>
            <a:ln w="57150">
              <a:solidFill>
                <a:srgbClr val="FF0000">
                  <a:alpha val="66000"/>
                </a:srgb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18" name="Straight Connector 17"/>
            <p:cNvCxnSpPr/>
            <p:nvPr/>
          </p:nvCxnSpPr>
          <p:spPr>
            <a:xfrm>
              <a:off x="6933061" y="1005383"/>
              <a:ext cx="491320" cy="0"/>
            </a:xfrm>
            <a:prstGeom prst="line">
              <a:avLst/>
            </a:prstGeom>
            <a:noFill/>
            <a:ln w="57150">
              <a:solidFill>
                <a:srgbClr val="7030A0">
                  <a:alpha val="56000"/>
                </a:srgb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23" name="Straight Connector 22"/>
            <p:cNvCxnSpPr/>
            <p:nvPr/>
          </p:nvCxnSpPr>
          <p:spPr>
            <a:xfrm>
              <a:off x="6939885" y="1413292"/>
              <a:ext cx="491320" cy="0"/>
            </a:xfrm>
            <a:prstGeom prst="line">
              <a:avLst/>
            </a:prstGeom>
            <a:noFill/>
            <a:ln w="34925">
              <a:solidFill>
                <a:schemeClr val="accent5">
                  <a:lumMod val="50000"/>
                  <a:alpha val="56000"/>
                </a:scheme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sp>
          <p:nvSpPr>
            <p:cNvPr id="24" name="TextBox 23">
              <a:extLst>
                <a:ext uri="{FF2B5EF4-FFF2-40B4-BE49-F238E27FC236}">
                  <a16:creationId xmlns:a16="http://schemas.microsoft.com/office/drawing/2014/main" id="{AC5C398B-5C11-49FD-9E44-6FE0BFCDCB62}"/>
                </a:ext>
              </a:extLst>
            </p:cNvPr>
            <p:cNvSpPr txBox="1"/>
            <p:nvPr/>
          </p:nvSpPr>
          <p:spPr>
            <a:xfrm>
              <a:off x="7391708" y="630872"/>
              <a:ext cx="1746563" cy="1100441"/>
            </a:xfrm>
            <a:prstGeom prst="rect">
              <a:avLst/>
            </a:prstGeom>
            <a:noFill/>
          </p:spPr>
          <p:txBody>
            <a:bodyPr wrap="square">
              <a:spAutoFit/>
            </a:bodyPr>
            <a:lstStyle/>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Đường</a:t>
              </a:r>
              <a:r>
                <a:rPr lang="en-US" sz="1003" b="1" kern="100" dirty="0">
                  <a:latin typeface="Calibri" panose="020F0502020204030204" pitchFamily="34" charset="0"/>
                  <a:ea typeface="Calibri" panose="020F0502020204030204" pitchFamily="34" charset="0"/>
                  <a:cs typeface="Calibri" panose="020F0502020204030204" pitchFamily="34" charset="0"/>
                </a:rPr>
                <a:t> HCM</a:t>
              </a:r>
            </a:p>
            <a:p>
              <a:pPr algn="just">
                <a:lnSpc>
                  <a:spcPct val="150000"/>
                </a:lnSpc>
              </a:pPr>
              <a:r>
                <a:rPr lang="en-US" sz="1003" b="1" kern="100" dirty="0">
                  <a:latin typeface="Calibri" panose="020F0502020204030204" pitchFamily="34" charset="0"/>
                  <a:ea typeface="Calibri" panose="020F0502020204030204" pitchFamily="34" charset="0"/>
                  <a:cs typeface="Calibri" panose="020F0502020204030204" pitchFamily="34" charset="0"/>
                </a:rPr>
                <a:t>QL8A</a:t>
              </a:r>
            </a:p>
            <a:p>
              <a:pPr algn="just">
                <a:lnSpc>
                  <a:spcPct val="150000"/>
                </a:lnSpc>
              </a:pPr>
              <a:r>
                <a:rPr lang="en-US" sz="1003" b="1" kern="100" dirty="0">
                  <a:latin typeface="Calibri" panose="020F0502020204030204" pitchFamily="34" charset="0"/>
                  <a:ea typeface="Calibri" panose="020F0502020204030204" pitchFamily="34" charset="0"/>
                  <a:cs typeface="Calibri" panose="020F0502020204030204" pitchFamily="34" charset="0"/>
                </a:rPr>
                <a:t>QL8C</a:t>
              </a:r>
            </a:p>
            <a:p>
              <a:pPr algn="just">
                <a:lnSpc>
                  <a:spcPct val="150000"/>
                </a:lnSpc>
              </a:pPr>
              <a:r>
                <a:rPr lang="en-US" sz="1003" b="1" kern="100" dirty="0">
                  <a:latin typeface="Calibri" panose="020F0502020204030204" pitchFamily="34" charset="0"/>
                  <a:ea typeface="Calibri" panose="020F0502020204030204" pitchFamily="34" charset="0"/>
                  <a:cs typeface="Calibri" panose="020F0502020204030204" pitchFamily="34" charset="0"/>
                </a:rPr>
                <a:t>QL281</a:t>
              </a: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Đường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cao</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tốc</a:t>
              </a:r>
              <a:r>
                <a:rPr lang="en-US" sz="1003" b="1" kern="100" dirty="0">
                  <a:latin typeface="Calibri" panose="020F0502020204030204" pitchFamily="34" charset="0"/>
                  <a:ea typeface="Calibri" panose="020F0502020204030204" pitchFamily="34" charset="0"/>
                  <a:cs typeface="Calibri" panose="020F0502020204030204" pitchFamily="34" charset="0"/>
                </a:rPr>
                <a:t> 8A</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AC5C398B-5C11-49FD-9E44-6FE0BFCDCB62}"/>
                </a:ext>
              </a:extLst>
            </p:cNvPr>
            <p:cNvSpPr txBox="1"/>
            <p:nvPr/>
          </p:nvSpPr>
          <p:spPr>
            <a:xfrm>
              <a:off x="6867678" y="390094"/>
              <a:ext cx="2276322" cy="269256"/>
            </a:xfrm>
            <a:prstGeom prst="rect">
              <a:avLst/>
            </a:prstGeom>
            <a:noFill/>
          </p:spPr>
          <p:txBody>
            <a:bodyPr wrap="square">
              <a:spAutoFit/>
            </a:bodyPr>
            <a:lstStyle/>
            <a:p>
              <a:pPr algn="just">
                <a:lnSpc>
                  <a:spcPct val="150000"/>
                </a:lnSpc>
              </a:pP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Trục</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động</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lực</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phát</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triển</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kinh</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tế</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đa</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ngành</a:t>
              </a:r>
              <a:endParaRPr lang="en-US" sz="557" b="1" kern="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59" name="Straight Connector 58"/>
            <p:cNvCxnSpPr/>
            <p:nvPr/>
          </p:nvCxnSpPr>
          <p:spPr>
            <a:xfrm>
              <a:off x="6933061" y="1208540"/>
              <a:ext cx="491320" cy="0"/>
            </a:xfrm>
            <a:prstGeom prst="line">
              <a:avLst/>
            </a:prstGeom>
            <a:noFill/>
            <a:ln w="34925">
              <a:solidFill>
                <a:schemeClr val="accent2">
                  <a:lumMod val="50000"/>
                  <a:alpha val="56000"/>
                </a:scheme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62" name="Straight Connector 61"/>
            <p:cNvCxnSpPr/>
            <p:nvPr/>
          </p:nvCxnSpPr>
          <p:spPr>
            <a:xfrm>
              <a:off x="6946691" y="1610435"/>
              <a:ext cx="491320" cy="0"/>
            </a:xfrm>
            <a:prstGeom prst="line">
              <a:avLst/>
            </a:prstGeom>
            <a:noFill/>
            <a:ln w="50800" cmpd="dbl">
              <a:solidFill>
                <a:srgbClr val="45E645"/>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grpSp>
      <p:grpSp>
        <p:nvGrpSpPr>
          <p:cNvPr id="7" name="Group 6"/>
          <p:cNvGrpSpPr/>
          <p:nvPr/>
        </p:nvGrpSpPr>
        <p:grpSpPr>
          <a:xfrm>
            <a:off x="15085130" y="4454923"/>
            <a:ext cx="2536398" cy="1447312"/>
            <a:chOff x="6859733" y="3718086"/>
            <a:chExt cx="2276322" cy="1298908"/>
          </a:xfrm>
        </p:grpSpPr>
        <p:sp>
          <p:nvSpPr>
            <p:cNvPr id="54" name="TextBox 53">
              <a:extLst>
                <a:ext uri="{FF2B5EF4-FFF2-40B4-BE49-F238E27FC236}">
                  <a16:creationId xmlns:a16="http://schemas.microsoft.com/office/drawing/2014/main" id="{AC5C398B-5C11-49FD-9E44-6FE0BFCDCB62}"/>
                </a:ext>
              </a:extLst>
            </p:cNvPr>
            <p:cNvSpPr txBox="1"/>
            <p:nvPr/>
          </p:nvSpPr>
          <p:spPr>
            <a:xfrm>
              <a:off x="6859733" y="3718086"/>
              <a:ext cx="2276322" cy="269256"/>
            </a:xfrm>
            <a:prstGeom prst="rect">
              <a:avLst/>
            </a:prstGeom>
            <a:noFill/>
          </p:spPr>
          <p:txBody>
            <a:bodyPr wrap="square">
              <a:spAutoFit/>
            </a:bodyPr>
            <a:lstStyle/>
            <a:p>
              <a:pPr algn="just">
                <a:lnSpc>
                  <a:spcPct val="150000"/>
                </a:lnSpc>
              </a:pPr>
              <a:r>
                <a:rPr lang="en-US" sz="1003" b="1" kern="100"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Vùng</a:t>
              </a:r>
              <a:r>
                <a:rPr lang="en-US" sz="1003" b="1" kern="1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không</a:t>
              </a:r>
              <a:r>
                <a:rPr lang="en-US" sz="1003" b="1" kern="1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gian</a:t>
              </a:r>
              <a:r>
                <a:rPr lang="en-US" sz="1003" b="1" kern="1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endParaRPr lang="en-US" sz="557" b="1" kern="1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AC5C398B-5C11-49FD-9E44-6FE0BFCDCB62}"/>
                </a:ext>
              </a:extLst>
            </p:cNvPr>
            <p:cNvSpPr txBox="1"/>
            <p:nvPr/>
          </p:nvSpPr>
          <p:spPr>
            <a:xfrm>
              <a:off x="7319731" y="3916553"/>
              <a:ext cx="1740142" cy="1100441"/>
            </a:xfrm>
            <a:prstGeom prst="rect">
              <a:avLst/>
            </a:prstGeom>
            <a:noFill/>
          </p:spPr>
          <p:txBody>
            <a:bodyPr wrap="square">
              <a:spAutoFit/>
            </a:bodyPr>
            <a:lstStyle/>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đô</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thị</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hóa</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làng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xóm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đô</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thị</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hóa</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dân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cư</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sinh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thái</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bảo</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vệ</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phát</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triển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rừng</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xã</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hiện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hữu</a:t>
              </a:r>
              <a:r>
                <a:rPr lang="en-US" sz="1003" b="1" kern="100" dirty="0">
                  <a:latin typeface="Calibri" panose="020F0502020204030204" pitchFamily="34" charset="0"/>
                  <a:ea typeface="Calibri" panose="020F0502020204030204" pitchFamily="34" charset="0"/>
                  <a:cs typeface="Calibri" panose="020F0502020204030204" pitchFamily="34" charset="0"/>
                </a:rPr>
                <a:t> </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6" name="Rectangle 55"/>
            <p:cNvSpPr/>
            <p:nvPr/>
          </p:nvSpPr>
          <p:spPr>
            <a:xfrm>
              <a:off x="6974260" y="4032073"/>
              <a:ext cx="366092" cy="103128"/>
            </a:xfrm>
            <a:prstGeom prst="rect">
              <a:avLst/>
            </a:prstGeom>
            <a:solidFill>
              <a:srgbClr val="EF9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57" name="Rectangle 56"/>
            <p:cNvSpPr/>
            <p:nvPr/>
          </p:nvSpPr>
          <p:spPr>
            <a:xfrm>
              <a:off x="6973438" y="4241858"/>
              <a:ext cx="366092" cy="103128"/>
            </a:xfrm>
            <a:prstGeom prst="rect">
              <a:avLst/>
            </a:prstGeom>
            <a:solidFill>
              <a:srgbClr val="ECE1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58" name="Rectangle 57"/>
            <p:cNvSpPr/>
            <p:nvPr/>
          </p:nvSpPr>
          <p:spPr>
            <a:xfrm>
              <a:off x="6974260" y="4441271"/>
              <a:ext cx="366092" cy="103128"/>
            </a:xfrm>
            <a:prstGeom prst="rect">
              <a:avLst/>
            </a:prstGeom>
            <a:solidFill>
              <a:srgbClr val="CEF6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0" name="Rectangle 59"/>
            <p:cNvSpPr/>
            <p:nvPr/>
          </p:nvSpPr>
          <p:spPr>
            <a:xfrm>
              <a:off x="6979043" y="4653440"/>
              <a:ext cx="366092" cy="103128"/>
            </a:xfrm>
            <a:prstGeom prst="rect">
              <a:avLst/>
            </a:prstGeom>
            <a:solidFill>
              <a:srgbClr val="A9E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4" name="Oval 63"/>
            <p:cNvSpPr/>
            <p:nvPr/>
          </p:nvSpPr>
          <p:spPr>
            <a:xfrm>
              <a:off x="7107051" y="4834537"/>
              <a:ext cx="111176" cy="111176"/>
            </a:xfrm>
            <a:prstGeom prst="ellipse">
              <a:avLst/>
            </a:prstGeom>
            <a:solidFill>
              <a:srgbClr val="FF0000">
                <a:alpha val="54000"/>
              </a:srgbClr>
            </a:solidFill>
            <a:ln w="190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grpSp>
      <p:sp>
        <p:nvSpPr>
          <p:cNvPr id="75" name="TextBox 74">
            <a:extLst>
              <a:ext uri="{FF2B5EF4-FFF2-40B4-BE49-F238E27FC236}">
                <a16:creationId xmlns:a16="http://schemas.microsoft.com/office/drawing/2014/main" id="{0524FF2E-1387-4B40-8817-5ABEA67455AE}"/>
              </a:ext>
            </a:extLst>
          </p:cNvPr>
          <p:cNvSpPr txBox="1"/>
          <p:nvPr/>
        </p:nvSpPr>
        <p:spPr>
          <a:xfrm>
            <a:off x="-1797396" y="2597802"/>
            <a:ext cx="1741258" cy="3785100"/>
          </a:xfrm>
          <a:prstGeom prst="rect">
            <a:avLst/>
          </a:prstGeom>
          <a:solidFill>
            <a:srgbClr val="FFFF00"/>
          </a:solidFill>
        </p:spPr>
        <p:txBody>
          <a:bodyPr wrap="square" lIns="40113" tIns="40113" rIns="40113" bIns="40113" rtlCol="0">
            <a:spAutoFit/>
          </a:bodyPr>
          <a:lstStyle/>
          <a:p>
            <a:r>
              <a:rPr lang="en-GB" sz="2006" b="1" dirty="0">
                <a:solidFill>
                  <a:srgbClr val="FF0000"/>
                </a:solidFill>
                <a:latin typeface="Arial" panose="020B0604020202020204" pitchFamily="34" charset="0"/>
                <a:cs typeface="Arial" panose="020B0604020202020204" pitchFamily="34" charset="0"/>
              </a:rPr>
              <a:t>VẼ LẠI. LÀM RÕ CÁC TRỤC VÀ HÀNH LANG</a:t>
            </a:r>
          </a:p>
          <a:p>
            <a:endParaRPr lang="en-GB" sz="2006" b="1" dirty="0">
              <a:solidFill>
                <a:srgbClr val="FF0000"/>
              </a:solidFill>
              <a:latin typeface="Arial" panose="020B0604020202020204" pitchFamily="34" charset="0"/>
              <a:cs typeface="Arial" panose="020B0604020202020204" pitchFamily="34" charset="0"/>
            </a:endParaRPr>
          </a:p>
          <a:p>
            <a:r>
              <a:rPr lang="en-GB" sz="2006" b="1" dirty="0">
                <a:solidFill>
                  <a:srgbClr val="FF0000"/>
                </a:solidFill>
                <a:latin typeface="Arial" panose="020B0604020202020204" pitchFamily="34" charset="0"/>
                <a:cs typeface="Arial" panose="020B0604020202020204" pitchFamily="34" charset="0"/>
              </a:rPr>
              <a:t>SƠ ĐỒ 1. TRỤC + VÙNG</a:t>
            </a:r>
          </a:p>
          <a:p>
            <a:endParaRPr lang="en-GB" sz="2006" b="1" dirty="0">
              <a:solidFill>
                <a:srgbClr val="FF0000"/>
              </a:solidFill>
              <a:latin typeface="Arial" panose="020B0604020202020204" pitchFamily="34" charset="0"/>
              <a:cs typeface="Arial" panose="020B0604020202020204" pitchFamily="34" charset="0"/>
            </a:endParaRPr>
          </a:p>
          <a:p>
            <a:r>
              <a:rPr lang="en-GB" sz="2006" b="1" dirty="0">
                <a:solidFill>
                  <a:srgbClr val="FF0000"/>
                </a:solidFill>
                <a:latin typeface="Arial" panose="020B0604020202020204" pitchFamily="34" charset="0"/>
                <a:cs typeface="Arial" panose="020B0604020202020204" pitchFamily="34" charset="0"/>
              </a:rPr>
              <a:t>SƠ ĐỒ 2. ĐIỂM ĐỘNG LỰC </a:t>
            </a:r>
          </a:p>
        </p:txBody>
      </p:sp>
      <p:cxnSp>
        <p:nvCxnSpPr>
          <p:cNvPr id="76" name="Straight Connector 75">
            <a:extLst>
              <a:ext uri="{FF2B5EF4-FFF2-40B4-BE49-F238E27FC236}">
                <a16:creationId xmlns:a16="http://schemas.microsoft.com/office/drawing/2014/main" id="{E6BA7F01-4B6D-417E-A05B-929BA868EE32}"/>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Title 1">
            <a:extLst>
              <a:ext uri="{FF2B5EF4-FFF2-40B4-BE49-F238E27FC236}">
                <a16:creationId xmlns:a16="http://schemas.microsoft.com/office/drawing/2014/main" id="{C232F7E5-FD33-43C9-8C25-36D1D8B42BE8}"/>
              </a:ext>
            </a:extLst>
          </p:cNvPr>
          <p:cNvSpPr txBox="1">
            <a:spLocks/>
          </p:cNvSpPr>
          <p:nvPr/>
        </p:nvSpPr>
        <p:spPr>
          <a:xfrm>
            <a:off x="0" y="187288"/>
            <a:ext cx="15087600" cy="348784"/>
          </a:xfrm>
          <a:prstGeom prst="rect">
            <a:avLst/>
          </a:prstGeom>
        </p:spPr>
        <p:txBody>
          <a:bodyPr vert="horz" lIns="90963" tIns="45482" rIns="90963" bIns="45482" rtlCol="0" anchor="t">
            <a:noAutofit/>
          </a:bodyPr>
          <a:lstStyle>
            <a:defPPr>
              <a:defRPr lang="en-US"/>
            </a:defPPr>
            <a:lvl1pPr marL="688975" defTabSz="914400">
              <a:lnSpc>
                <a:spcPct val="100000"/>
              </a:lnSpc>
              <a:spcBef>
                <a:spcPts val="199"/>
              </a:spcBef>
              <a:spcAft>
                <a:spcPts val="199"/>
              </a:spcAft>
              <a:buNone/>
              <a:defRPr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pic>
        <p:nvPicPr>
          <p:cNvPr id="88" name="Picture 87">
            <a:extLst>
              <a:ext uri="{FF2B5EF4-FFF2-40B4-BE49-F238E27FC236}">
                <a16:creationId xmlns:a16="http://schemas.microsoft.com/office/drawing/2014/main" id="{77D80801-C504-4E6E-AC05-4787BBA52C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0" t="8120" r="-150" b="783"/>
          <a:stretch/>
        </p:blipFill>
        <p:spPr>
          <a:xfrm>
            <a:off x="606861" y="1120117"/>
            <a:ext cx="5526653" cy="3011056"/>
          </a:xfrm>
          <a:prstGeom prst="rect">
            <a:avLst/>
          </a:prstGeom>
        </p:spPr>
      </p:pic>
      <p:sp>
        <p:nvSpPr>
          <p:cNvPr id="89" name="Freeform: Shape 88">
            <a:extLst>
              <a:ext uri="{FF2B5EF4-FFF2-40B4-BE49-F238E27FC236}">
                <a16:creationId xmlns:a16="http://schemas.microsoft.com/office/drawing/2014/main" id="{6BCEC849-2593-43E1-AF18-6B74A63684C7}"/>
              </a:ext>
            </a:extLst>
          </p:cNvPr>
          <p:cNvSpPr/>
          <p:nvPr/>
        </p:nvSpPr>
        <p:spPr>
          <a:xfrm>
            <a:off x="4038769" y="2208743"/>
            <a:ext cx="869849" cy="915785"/>
          </a:xfrm>
          <a:custGeom>
            <a:avLst/>
            <a:gdLst>
              <a:gd name="connsiteX0" fmla="*/ 0 w 1069145"/>
              <a:gd name="connsiteY0" fmla="*/ 576775 h 1125606"/>
              <a:gd name="connsiteX1" fmla="*/ 98474 w 1069145"/>
              <a:gd name="connsiteY1" fmla="*/ 928468 h 1125606"/>
              <a:gd name="connsiteX2" fmla="*/ 464234 w 1069145"/>
              <a:gd name="connsiteY2" fmla="*/ 1125415 h 1125606"/>
              <a:gd name="connsiteX3" fmla="*/ 844062 w 1069145"/>
              <a:gd name="connsiteY3" fmla="*/ 956603 h 1125606"/>
              <a:gd name="connsiteX4" fmla="*/ 1026942 w 1069145"/>
              <a:gd name="connsiteY4" fmla="*/ 576775 h 1125606"/>
              <a:gd name="connsiteX5" fmla="*/ 1069145 w 1069145"/>
              <a:gd name="connsiteY5" fmla="*/ 0 h 1125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145" h="1125606">
                <a:moveTo>
                  <a:pt x="0" y="576775"/>
                </a:moveTo>
                <a:cubicBezTo>
                  <a:pt x="10551" y="706901"/>
                  <a:pt x="21102" y="837028"/>
                  <a:pt x="98474" y="928468"/>
                </a:cubicBezTo>
                <a:cubicBezTo>
                  <a:pt x="175846" y="1019908"/>
                  <a:pt x="339970" y="1120726"/>
                  <a:pt x="464234" y="1125415"/>
                </a:cubicBezTo>
                <a:cubicBezTo>
                  <a:pt x="588498" y="1130104"/>
                  <a:pt x="750277" y="1048043"/>
                  <a:pt x="844062" y="956603"/>
                </a:cubicBezTo>
                <a:cubicBezTo>
                  <a:pt x="937847" y="865163"/>
                  <a:pt x="989428" y="736209"/>
                  <a:pt x="1026942" y="576775"/>
                </a:cubicBezTo>
                <a:cubicBezTo>
                  <a:pt x="1064456" y="417341"/>
                  <a:pt x="1066800" y="208670"/>
                  <a:pt x="1069145" y="0"/>
                </a:cubicBezTo>
              </a:path>
            </a:pathLst>
          </a:custGeom>
          <a:noFill/>
          <a:ln w="120650">
            <a:solidFill>
              <a:schemeClr val="accent2">
                <a:lumMod val="75000"/>
                <a:alpha val="44000"/>
              </a:scheme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Shape 89">
            <a:extLst>
              <a:ext uri="{FF2B5EF4-FFF2-40B4-BE49-F238E27FC236}">
                <a16:creationId xmlns:a16="http://schemas.microsoft.com/office/drawing/2014/main" id="{0A9E5FA9-7773-4BFA-BAC6-1D7AC0FDD85C}"/>
              </a:ext>
            </a:extLst>
          </p:cNvPr>
          <p:cNvSpPr/>
          <p:nvPr/>
        </p:nvSpPr>
        <p:spPr>
          <a:xfrm>
            <a:off x="3544618" y="1354698"/>
            <a:ext cx="1716258" cy="2163568"/>
          </a:xfrm>
          <a:custGeom>
            <a:avLst/>
            <a:gdLst>
              <a:gd name="connsiteX0" fmla="*/ 0 w 2109479"/>
              <a:gd name="connsiteY0" fmla="*/ 1012874 h 2659274"/>
              <a:gd name="connsiteX1" fmla="*/ 112542 w 2109479"/>
              <a:gd name="connsiteY1" fmla="*/ 1674055 h 2659274"/>
              <a:gd name="connsiteX2" fmla="*/ 295422 w 2109479"/>
              <a:gd name="connsiteY2" fmla="*/ 2180492 h 2659274"/>
              <a:gd name="connsiteX3" fmla="*/ 773723 w 2109479"/>
              <a:gd name="connsiteY3" fmla="*/ 2419643 h 2659274"/>
              <a:gd name="connsiteX4" fmla="*/ 1406770 w 2109479"/>
              <a:gd name="connsiteY4" fmla="*/ 2658794 h 2659274"/>
              <a:gd name="connsiteX5" fmla="*/ 1814733 w 2109479"/>
              <a:gd name="connsiteY5" fmla="*/ 2461846 h 2659274"/>
              <a:gd name="connsiteX6" fmla="*/ 1927274 w 2109479"/>
              <a:gd name="connsiteY6" fmla="*/ 1856935 h 2659274"/>
              <a:gd name="connsiteX7" fmla="*/ 2025748 w 2109479"/>
              <a:gd name="connsiteY7" fmla="*/ 1533378 h 2659274"/>
              <a:gd name="connsiteX8" fmla="*/ 2096086 w 2109479"/>
              <a:gd name="connsiteY8" fmla="*/ 1167618 h 2659274"/>
              <a:gd name="connsiteX9" fmla="*/ 1744394 w 2109479"/>
              <a:gd name="connsiteY9" fmla="*/ 731520 h 2659274"/>
              <a:gd name="connsiteX10" fmla="*/ 1575582 w 2109479"/>
              <a:gd name="connsiteY10" fmla="*/ 478301 h 2659274"/>
              <a:gd name="connsiteX11" fmla="*/ 1463040 w 2109479"/>
              <a:gd name="connsiteY11" fmla="*/ 0 h 265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09479" h="2659274">
                <a:moveTo>
                  <a:pt x="0" y="1012874"/>
                </a:moveTo>
                <a:cubicBezTo>
                  <a:pt x="31652" y="1246163"/>
                  <a:pt x="63305" y="1479452"/>
                  <a:pt x="112542" y="1674055"/>
                </a:cubicBezTo>
                <a:cubicBezTo>
                  <a:pt x="161779" y="1868658"/>
                  <a:pt x="185225" y="2056227"/>
                  <a:pt x="295422" y="2180492"/>
                </a:cubicBezTo>
                <a:cubicBezTo>
                  <a:pt x="405619" y="2304757"/>
                  <a:pt x="588498" y="2339926"/>
                  <a:pt x="773723" y="2419643"/>
                </a:cubicBezTo>
                <a:cubicBezTo>
                  <a:pt x="958948" y="2499360"/>
                  <a:pt x="1233268" y="2651760"/>
                  <a:pt x="1406770" y="2658794"/>
                </a:cubicBezTo>
                <a:cubicBezTo>
                  <a:pt x="1580272" y="2665828"/>
                  <a:pt x="1727982" y="2595489"/>
                  <a:pt x="1814733" y="2461846"/>
                </a:cubicBezTo>
                <a:cubicBezTo>
                  <a:pt x="1901484" y="2328203"/>
                  <a:pt x="1892105" y="2011680"/>
                  <a:pt x="1927274" y="1856935"/>
                </a:cubicBezTo>
                <a:cubicBezTo>
                  <a:pt x="1962443" y="1702190"/>
                  <a:pt x="1997613" y="1648264"/>
                  <a:pt x="2025748" y="1533378"/>
                </a:cubicBezTo>
                <a:cubicBezTo>
                  <a:pt x="2053883" y="1418492"/>
                  <a:pt x="2142978" y="1301261"/>
                  <a:pt x="2096086" y="1167618"/>
                </a:cubicBezTo>
                <a:cubicBezTo>
                  <a:pt x="2049194" y="1033975"/>
                  <a:pt x="1831145" y="846406"/>
                  <a:pt x="1744394" y="731520"/>
                </a:cubicBezTo>
                <a:cubicBezTo>
                  <a:pt x="1657643" y="616634"/>
                  <a:pt x="1622474" y="600221"/>
                  <a:pt x="1575582" y="478301"/>
                </a:cubicBezTo>
                <a:cubicBezTo>
                  <a:pt x="1528690" y="356381"/>
                  <a:pt x="1521655" y="63304"/>
                  <a:pt x="1463040" y="0"/>
                </a:cubicBezTo>
              </a:path>
            </a:pathLst>
          </a:custGeom>
          <a:noFill/>
          <a:ln w="120650">
            <a:solidFill>
              <a:schemeClr val="accent6">
                <a:lumMod val="50000"/>
                <a:alpha val="40000"/>
              </a:scheme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1" name="Picture 90">
            <a:extLst>
              <a:ext uri="{FF2B5EF4-FFF2-40B4-BE49-F238E27FC236}">
                <a16:creationId xmlns:a16="http://schemas.microsoft.com/office/drawing/2014/main" id="{1A9E746C-5E00-4F8E-9380-39F89E2FBF9C}"/>
              </a:ext>
            </a:extLst>
          </p:cNvPr>
          <p:cNvPicPr>
            <a:picLocks noChangeAspect="1"/>
          </p:cNvPicPr>
          <p:nvPr/>
        </p:nvPicPr>
        <p:blipFill rotWithShape="1">
          <a:blip r:embed="rId2" cstate="print">
            <a:alphaModFix amt="50000"/>
            <a:extLst>
              <a:ext uri="{28A0092B-C50C-407E-A947-70E740481C1C}">
                <a14:useLocalDpi xmlns:a14="http://schemas.microsoft.com/office/drawing/2010/main" val="0"/>
              </a:ext>
            </a:extLst>
          </a:blip>
          <a:srcRect l="150" t="8120" r="-150" b="783"/>
          <a:stretch/>
        </p:blipFill>
        <p:spPr>
          <a:xfrm>
            <a:off x="7722580" y="1159827"/>
            <a:ext cx="5526653" cy="3011056"/>
          </a:xfrm>
          <a:prstGeom prst="rect">
            <a:avLst/>
          </a:prstGeom>
        </p:spPr>
      </p:pic>
      <p:pic>
        <p:nvPicPr>
          <p:cNvPr id="92" name="Picture 91">
            <a:extLst>
              <a:ext uri="{FF2B5EF4-FFF2-40B4-BE49-F238E27FC236}">
                <a16:creationId xmlns:a16="http://schemas.microsoft.com/office/drawing/2014/main" id="{79D6ECD1-11AD-4C1C-853B-A955C98CFF88}"/>
              </a:ext>
            </a:extLst>
          </p:cNvPr>
          <p:cNvPicPr>
            <a:picLocks noChangeAspect="1"/>
          </p:cNvPicPr>
          <p:nvPr/>
        </p:nvPicPr>
        <p:blipFill rotWithShape="1">
          <a:blip r:embed="rId2" cstate="print">
            <a:alphaModFix amt="50000"/>
            <a:extLst>
              <a:ext uri="{28A0092B-C50C-407E-A947-70E740481C1C}">
                <a14:useLocalDpi xmlns:a14="http://schemas.microsoft.com/office/drawing/2010/main" val="0"/>
              </a:ext>
            </a:extLst>
          </a:blip>
          <a:srcRect l="150" t="8120" r="-150" b="783"/>
          <a:stretch/>
        </p:blipFill>
        <p:spPr>
          <a:xfrm>
            <a:off x="612463" y="4181015"/>
            <a:ext cx="5526653" cy="3011056"/>
          </a:xfrm>
          <a:prstGeom prst="rect">
            <a:avLst/>
          </a:prstGeom>
        </p:spPr>
      </p:pic>
      <p:pic>
        <p:nvPicPr>
          <p:cNvPr id="93" name="Picture 92">
            <a:extLst>
              <a:ext uri="{FF2B5EF4-FFF2-40B4-BE49-F238E27FC236}">
                <a16:creationId xmlns:a16="http://schemas.microsoft.com/office/drawing/2014/main" id="{098BB95B-FEFE-4920-BB68-0F678CEA51E3}"/>
              </a:ext>
            </a:extLst>
          </p:cNvPr>
          <p:cNvPicPr>
            <a:picLocks noChangeAspect="1"/>
          </p:cNvPicPr>
          <p:nvPr/>
        </p:nvPicPr>
        <p:blipFill rotWithShape="1">
          <a:blip r:embed="rId2" cstate="print">
            <a:alphaModFix amt="50000"/>
            <a:extLst>
              <a:ext uri="{28A0092B-C50C-407E-A947-70E740481C1C}">
                <a14:useLocalDpi xmlns:a14="http://schemas.microsoft.com/office/drawing/2010/main" val="0"/>
              </a:ext>
            </a:extLst>
          </a:blip>
          <a:srcRect l="150" t="8120" r="-150" b="783"/>
          <a:stretch/>
        </p:blipFill>
        <p:spPr>
          <a:xfrm>
            <a:off x="7728182" y="4220725"/>
            <a:ext cx="5526653" cy="3011056"/>
          </a:xfrm>
          <a:prstGeom prst="rect">
            <a:avLst/>
          </a:prstGeom>
        </p:spPr>
      </p:pic>
      <p:pic>
        <p:nvPicPr>
          <p:cNvPr id="95" name="Picture 94">
            <a:extLst>
              <a:ext uri="{FF2B5EF4-FFF2-40B4-BE49-F238E27FC236}">
                <a16:creationId xmlns:a16="http://schemas.microsoft.com/office/drawing/2014/main" id="{2754C3BC-5540-4D74-8817-5A1E3C97EAD2}"/>
              </a:ext>
            </a:extLst>
          </p:cNvPr>
          <p:cNvPicPr>
            <a:picLocks noChangeAspect="1"/>
          </p:cNvPicPr>
          <p:nvPr/>
        </p:nvPicPr>
        <p:blipFill rotWithShape="1">
          <a:blip r:embed="rId2" cstate="print">
            <a:alphaModFix amt="50000"/>
            <a:extLst>
              <a:ext uri="{28A0092B-C50C-407E-A947-70E740481C1C}">
                <a14:useLocalDpi xmlns:a14="http://schemas.microsoft.com/office/drawing/2010/main" val="0"/>
              </a:ext>
            </a:extLst>
          </a:blip>
          <a:srcRect l="150" t="8120" r="-150" b="783"/>
          <a:stretch/>
        </p:blipFill>
        <p:spPr>
          <a:xfrm>
            <a:off x="7722580" y="7318658"/>
            <a:ext cx="5526653" cy="3011056"/>
          </a:xfrm>
          <a:prstGeom prst="rect">
            <a:avLst/>
          </a:prstGeom>
        </p:spPr>
      </p:pic>
      <p:sp>
        <p:nvSpPr>
          <p:cNvPr id="96" name="TextBox 95">
            <a:extLst>
              <a:ext uri="{FF2B5EF4-FFF2-40B4-BE49-F238E27FC236}">
                <a16:creationId xmlns:a16="http://schemas.microsoft.com/office/drawing/2014/main" id="{27CCF86A-55A8-431F-98F5-1AAADB92F449}"/>
              </a:ext>
            </a:extLst>
          </p:cNvPr>
          <p:cNvSpPr txBox="1"/>
          <p:nvPr/>
        </p:nvSpPr>
        <p:spPr>
          <a:xfrm>
            <a:off x="6118326" y="1133414"/>
            <a:ext cx="1780198" cy="1725729"/>
          </a:xfrm>
          <a:prstGeom prst="rect">
            <a:avLst/>
          </a:prstGeom>
          <a:noFill/>
        </p:spPr>
        <p:txBody>
          <a:bodyPr wrap="square">
            <a:spAutoFit/>
          </a:bodyPr>
          <a:lstStyle/>
          <a:p>
            <a:pPr algn="just">
              <a:lnSpc>
                <a:spcPct val="150000"/>
              </a:lnSpc>
            </a:pP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Tăng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cường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giao</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thông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kết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nối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bổ</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sung 2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tuyến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đường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liên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kết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vùng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để</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tối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ưu</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không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gian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phát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triển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đô</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thị</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và</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kinh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tế</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sinh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thái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rừng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p:txBody>
      </p:sp>
      <p:sp>
        <p:nvSpPr>
          <p:cNvPr id="97" name="TextBox 96">
            <a:extLst>
              <a:ext uri="{FF2B5EF4-FFF2-40B4-BE49-F238E27FC236}">
                <a16:creationId xmlns:a16="http://schemas.microsoft.com/office/drawing/2014/main" id="{F0D2A945-DB1E-48D6-9168-A3A7DDDFA6BE}"/>
              </a:ext>
            </a:extLst>
          </p:cNvPr>
          <p:cNvSpPr txBox="1"/>
          <p:nvPr/>
        </p:nvSpPr>
        <p:spPr>
          <a:xfrm>
            <a:off x="779146" y="1046118"/>
            <a:ext cx="3353475" cy="261610"/>
          </a:xfrm>
          <a:prstGeom prst="rect">
            <a:avLst/>
          </a:prstGeom>
          <a:noFill/>
        </p:spPr>
        <p:txBody>
          <a:bodyPr wrap="square">
            <a:spAutoFit/>
          </a:bodyPr>
          <a:lstStyle/>
          <a:p>
            <a:pPr algn="just"/>
            <a:r>
              <a:rPr lang="en-US" sz="1100" b="1"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KẾT NỐI GIAO THÔNG LIÊN VÙNG </a:t>
            </a:r>
            <a:endParaRPr lang="en-US" sz="11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98" name="TextBox 97">
            <a:extLst>
              <a:ext uri="{FF2B5EF4-FFF2-40B4-BE49-F238E27FC236}">
                <a16:creationId xmlns:a16="http://schemas.microsoft.com/office/drawing/2014/main" id="{5EDDB8D7-6DB0-4885-95B8-3A4282B20BE8}"/>
              </a:ext>
            </a:extLst>
          </p:cNvPr>
          <p:cNvSpPr txBox="1"/>
          <p:nvPr/>
        </p:nvSpPr>
        <p:spPr>
          <a:xfrm>
            <a:off x="8051117" y="1046118"/>
            <a:ext cx="3353475" cy="261610"/>
          </a:xfrm>
          <a:prstGeom prst="rect">
            <a:avLst/>
          </a:prstGeom>
          <a:noFill/>
        </p:spPr>
        <p:txBody>
          <a:bodyPr wrap="square">
            <a:spAutoFit/>
          </a:bodyPr>
          <a:lstStyle/>
          <a:p>
            <a:pPr algn="just"/>
            <a:r>
              <a:rPr lang="en-US" sz="1100" b="1"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TỔ CHỨC KHÔNG GIAN SẢN XUẤT CÔNG NGHIỆP </a:t>
            </a:r>
            <a:endParaRPr lang="en-US" sz="11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99" name="TextBox 98">
            <a:extLst>
              <a:ext uri="{FF2B5EF4-FFF2-40B4-BE49-F238E27FC236}">
                <a16:creationId xmlns:a16="http://schemas.microsoft.com/office/drawing/2014/main" id="{F682719E-D097-41BF-B14F-DCA0A2C89480}"/>
              </a:ext>
            </a:extLst>
          </p:cNvPr>
          <p:cNvSpPr txBox="1"/>
          <p:nvPr/>
        </p:nvSpPr>
        <p:spPr>
          <a:xfrm>
            <a:off x="794912" y="4168428"/>
            <a:ext cx="3353475" cy="261610"/>
          </a:xfrm>
          <a:prstGeom prst="rect">
            <a:avLst/>
          </a:prstGeom>
          <a:noFill/>
        </p:spPr>
        <p:txBody>
          <a:bodyPr wrap="square">
            <a:spAutoFit/>
          </a:bodyPr>
          <a:lstStyle/>
          <a:p>
            <a:pPr algn="just"/>
            <a:r>
              <a:rPr lang="en-US" sz="1100" b="1"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TỔ CHỨC KHÔNG GIAN TRUNG TÂM ĐIỂM DÂN CƯ</a:t>
            </a:r>
            <a:endParaRPr lang="en-US" sz="11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0" name="TextBox 99">
            <a:extLst>
              <a:ext uri="{FF2B5EF4-FFF2-40B4-BE49-F238E27FC236}">
                <a16:creationId xmlns:a16="http://schemas.microsoft.com/office/drawing/2014/main" id="{11E50F47-D38E-42C9-95C0-8A75ADF8A4B4}"/>
              </a:ext>
            </a:extLst>
          </p:cNvPr>
          <p:cNvSpPr txBox="1"/>
          <p:nvPr/>
        </p:nvSpPr>
        <p:spPr>
          <a:xfrm>
            <a:off x="8051117" y="4184194"/>
            <a:ext cx="3353475" cy="261610"/>
          </a:xfrm>
          <a:prstGeom prst="rect">
            <a:avLst/>
          </a:prstGeom>
          <a:noFill/>
        </p:spPr>
        <p:txBody>
          <a:bodyPr wrap="square">
            <a:spAutoFit/>
          </a:bodyPr>
          <a:lstStyle/>
          <a:p>
            <a:pPr algn="just"/>
            <a:r>
              <a:rPr lang="en-US" sz="1100" b="1"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TỔ CHỨC KHÔNG GIAN TUYẾN ĐIỂM DU LỊCH </a:t>
            </a:r>
            <a:endParaRPr lang="en-US" sz="11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1" name="TextBox 100">
            <a:extLst>
              <a:ext uri="{FF2B5EF4-FFF2-40B4-BE49-F238E27FC236}">
                <a16:creationId xmlns:a16="http://schemas.microsoft.com/office/drawing/2014/main" id="{862BCFFC-E3E8-4737-BEAB-05788BD5EDA8}"/>
              </a:ext>
            </a:extLst>
          </p:cNvPr>
          <p:cNvSpPr txBox="1"/>
          <p:nvPr/>
        </p:nvSpPr>
        <p:spPr>
          <a:xfrm>
            <a:off x="826444" y="7197855"/>
            <a:ext cx="3353475" cy="261610"/>
          </a:xfrm>
          <a:prstGeom prst="rect">
            <a:avLst/>
          </a:prstGeom>
          <a:noFill/>
        </p:spPr>
        <p:txBody>
          <a:bodyPr wrap="square">
            <a:spAutoFit/>
          </a:bodyPr>
          <a:lstStyle/>
          <a:p>
            <a:pPr algn="just"/>
            <a:r>
              <a:rPr lang="en-US" sz="1100" b="1"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TỔ CHỨC HỆ THỐNG KHÔNG GIAN CANH TÁC </a:t>
            </a:r>
            <a:endParaRPr lang="en-US" sz="11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2" name="TextBox 101">
            <a:extLst>
              <a:ext uri="{FF2B5EF4-FFF2-40B4-BE49-F238E27FC236}">
                <a16:creationId xmlns:a16="http://schemas.microsoft.com/office/drawing/2014/main" id="{B9281A59-B277-43E4-BECC-92D02C252C8E}"/>
              </a:ext>
            </a:extLst>
          </p:cNvPr>
          <p:cNvSpPr txBox="1"/>
          <p:nvPr/>
        </p:nvSpPr>
        <p:spPr>
          <a:xfrm>
            <a:off x="8051117" y="7323983"/>
            <a:ext cx="3353475" cy="261610"/>
          </a:xfrm>
          <a:prstGeom prst="rect">
            <a:avLst/>
          </a:prstGeom>
          <a:noFill/>
        </p:spPr>
        <p:txBody>
          <a:bodyPr wrap="square">
            <a:spAutoFit/>
          </a:bodyPr>
          <a:lstStyle/>
          <a:p>
            <a:pPr algn="just"/>
            <a:r>
              <a:rPr lang="en-US" sz="1100" b="1"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TỔ CHỨC KHÔNG GIAN HẠ TẦNG CƠ SỞ</a:t>
            </a:r>
            <a:endParaRPr lang="en-US" sz="11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1" name="Title 1">
            <a:extLst>
              <a:ext uri="{FF2B5EF4-FFF2-40B4-BE49-F238E27FC236}">
                <a16:creationId xmlns:a16="http://schemas.microsoft.com/office/drawing/2014/main" id="{8173FCD4-DE39-4E2D-AB69-CE8F151010F2}"/>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a:solidFill>
                  <a:schemeClr val="bg2">
                    <a:lumMod val="50000"/>
                  </a:schemeClr>
                </a:solidFill>
              </a:rPr>
              <a:t>Ý </a:t>
            </a:r>
            <a:r>
              <a:rPr lang="en-US" sz="1800" dirty="0" err="1">
                <a:solidFill>
                  <a:schemeClr val="bg2">
                    <a:lumMod val="50000"/>
                  </a:schemeClr>
                </a:solidFill>
              </a:rPr>
              <a:t>tưởng</a:t>
            </a:r>
            <a:r>
              <a:rPr lang="en-US" sz="1800" dirty="0">
                <a:solidFill>
                  <a:schemeClr val="bg2">
                    <a:lumMod val="50000"/>
                  </a:schemeClr>
                </a:solidFill>
              </a:rPr>
              <a:t> </a:t>
            </a:r>
            <a:r>
              <a:rPr lang="en-US" sz="1800" dirty="0" err="1">
                <a:solidFill>
                  <a:schemeClr val="bg2">
                    <a:lumMod val="50000"/>
                  </a:schemeClr>
                </a:solidFill>
              </a:rPr>
              <a:t>tổ</a:t>
            </a:r>
            <a:r>
              <a:rPr lang="en-US" sz="1800" dirty="0">
                <a:solidFill>
                  <a:schemeClr val="bg2">
                    <a:lumMod val="50000"/>
                  </a:schemeClr>
                </a:solidFill>
              </a:rPr>
              <a:t> </a:t>
            </a:r>
            <a:r>
              <a:rPr lang="en-US" sz="1800" dirty="0" err="1">
                <a:solidFill>
                  <a:schemeClr val="bg2">
                    <a:lumMod val="50000"/>
                  </a:schemeClr>
                </a:solidFill>
              </a:rPr>
              <a:t>chức</a:t>
            </a:r>
            <a:r>
              <a:rPr lang="en-US" sz="1800" dirty="0">
                <a:solidFill>
                  <a:schemeClr val="bg2">
                    <a:lumMod val="50000"/>
                  </a:schemeClr>
                </a:solidFill>
              </a:rPr>
              <a:t> </a:t>
            </a:r>
            <a:r>
              <a:rPr lang="en-US" sz="1800" dirty="0" err="1">
                <a:solidFill>
                  <a:schemeClr val="bg2">
                    <a:lumMod val="50000"/>
                  </a:schemeClr>
                </a:solidFill>
              </a:rPr>
              <a:t>hệ</a:t>
            </a:r>
            <a:r>
              <a:rPr lang="en-US" sz="1800" dirty="0">
                <a:solidFill>
                  <a:schemeClr val="bg2">
                    <a:lumMod val="50000"/>
                  </a:schemeClr>
                </a:solidFill>
              </a:rPr>
              <a:t> </a:t>
            </a:r>
            <a:r>
              <a:rPr lang="en-US" sz="1800" dirty="0" err="1">
                <a:solidFill>
                  <a:schemeClr val="bg2">
                    <a:lumMod val="50000"/>
                  </a:schemeClr>
                </a:solidFill>
              </a:rPr>
              <a:t>thống</a:t>
            </a:r>
            <a:r>
              <a:rPr lang="en-US" sz="1800" dirty="0">
                <a:solidFill>
                  <a:schemeClr val="bg2">
                    <a:lumMod val="50000"/>
                  </a:schemeClr>
                </a:solidFill>
              </a:rPr>
              <a:t> </a:t>
            </a:r>
            <a:r>
              <a:rPr lang="en-US" sz="1800" dirty="0" err="1">
                <a:solidFill>
                  <a:schemeClr val="bg2">
                    <a:lumMod val="50000"/>
                  </a:schemeClr>
                </a:solidFill>
              </a:rPr>
              <a:t>không</a:t>
            </a:r>
            <a:r>
              <a:rPr lang="en-US" sz="1800" dirty="0">
                <a:solidFill>
                  <a:schemeClr val="bg2">
                    <a:lumMod val="50000"/>
                  </a:schemeClr>
                </a:solidFill>
              </a:rPr>
              <a:t> </a:t>
            </a:r>
            <a:r>
              <a:rPr lang="en-US" sz="1800" dirty="0" err="1">
                <a:solidFill>
                  <a:schemeClr val="bg2">
                    <a:lumMod val="50000"/>
                  </a:schemeClr>
                </a:solidFill>
              </a:rPr>
              <a:t>gian</a:t>
            </a:r>
            <a:endParaRPr lang="en-US" sz="1800" dirty="0">
              <a:solidFill>
                <a:schemeClr val="bg2">
                  <a:lumMod val="50000"/>
                </a:schemeClr>
              </a:solidFill>
            </a:endParaRPr>
          </a:p>
        </p:txBody>
      </p:sp>
      <p:sp>
        <p:nvSpPr>
          <p:cNvPr id="3" name="TextBox 2">
            <a:extLst>
              <a:ext uri="{FF2B5EF4-FFF2-40B4-BE49-F238E27FC236}">
                <a16:creationId xmlns:a16="http://schemas.microsoft.com/office/drawing/2014/main" id="{D12BB9C3-E32A-65CA-1835-2B59214F9E92}"/>
              </a:ext>
            </a:extLst>
          </p:cNvPr>
          <p:cNvSpPr txBox="1"/>
          <p:nvPr/>
        </p:nvSpPr>
        <p:spPr>
          <a:xfrm>
            <a:off x="13176989" y="1206142"/>
            <a:ext cx="1880932" cy="1725729"/>
          </a:xfrm>
          <a:prstGeom prst="rect">
            <a:avLst/>
          </a:prstGeom>
          <a:noFill/>
        </p:spPr>
        <p:txBody>
          <a:bodyPr wrap="square">
            <a:spAutoFit/>
          </a:bodyPr>
          <a:lstStyle/>
          <a:p>
            <a:pPr algn="just">
              <a:lnSpc>
                <a:spcPct val="150000"/>
              </a:lnSpc>
            </a:pP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Bố</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trí</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các</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trung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tâm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xuất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CN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phù</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hợp</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với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định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hướng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Quy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hoạch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tỉnh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nằm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phân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bố</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đều</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tại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các</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xã</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liên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hệ</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tốt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với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đường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liên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kết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vùng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p:txBody>
      </p:sp>
      <p:sp>
        <p:nvSpPr>
          <p:cNvPr id="5" name="TextBox 4">
            <a:extLst>
              <a:ext uri="{FF2B5EF4-FFF2-40B4-BE49-F238E27FC236}">
                <a16:creationId xmlns:a16="http://schemas.microsoft.com/office/drawing/2014/main" id="{168C7004-37FD-B0E1-3D09-6CA5DFC709C9}"/>
              </a:ext>
            </a:extLst>
          </p:cNvPr>
          <p:cNvSpPr txBox="1"/>
          <p:nvPr/>
        </p:nvSpPr>
        <p:spPr>
          <a:xfrm>
            <a:off x="6095857" y="4058066"/>
            <a:ext cx="1749510" cy="3110723"/>
          </a:xfrm>
          <a:prstGeom prst="rect">
            <a:avLst/>
          </a:prstGeom>
          <a:noFill/>
        </p:spPr>
        <p:txBody>
          <a:bodyPr wrap="square">
            <a:spAutoFit/>
          </a:bodyPr>
          <a:lstStyle/>
          <a:p>
            <a:pPr algn="just">
              <a:lnSpc>
                <a:spcPct val="150000"/>
              </a:lnSpc>
            </a:pP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Dựa</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trên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nền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tảng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sẵn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có</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phát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triển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thành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2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hình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thức</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quần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cư</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theo</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cụm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đồng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bằng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sơn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cước</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và</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theo</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tuyến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miền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núi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Các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điểm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trung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tâm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hành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chính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xã</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được</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bố</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trí</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phù</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hợp</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kèm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theo</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các</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trung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tâm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chuyên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ngành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hỗ</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trợ</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đời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sống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thu</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hút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dân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cư</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a:t>
            </a:r>
          </a:p>
        </p:txBody>
      </p:sp>
      <p:sp>
        <p:nvSpPr>
          <p:cNvPr id="8" name="TextBox 7">
            <a:extLst>
              <a:ext uri="{FF2B5EF4-FFF2-40B4-BE49-F238E27FC236}">
                <a16:creationId xmlns:a16="http://schemas.microsoft.com/office/drawing/2014/main" id="{9264F754-E19E-C1CA-A559-427ECAABCE6B}"/>
              </a:ext>
            </a:extLst>
          </p:cNvPr>
          <p:cNvSpPr txBox="1"/>
          <p:nvPr/>
        </p:nvSpPr>
        <p:spPr>
          <a:xfrm>
            <a:off x="13157440" y="4100100"/>
            <a:ext cx="1900480" cy="2002728"/>
          </a:xfrm>
          <a:prstGeom prst="rect">
            <a:avLst/>
          </a:prstGeom>
          <a:noFill/>
        </p:spPr>
        <p:txBody>
          <a:bodyPr wrap="square">
            <a:spAutoFit/>
          </a:bodyPr>
          <a:lstStyle/>
          <a:p>
            <a:pPr algn="just">
              <a:lnSpc>
                <a:spcPct val="150000"/>
              </a:lnSpc>
            </a:pP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Dựa</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trên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nền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tẳng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về</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Di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tích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Hải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Thượng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Lãn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Ông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hệ</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thống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di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tích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tôn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giáo</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đa</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dạng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và</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cảnh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quan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tự</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nhiên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núi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song –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rừng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Hình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thành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hệ</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thống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tuyến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điểm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du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lịch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liên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hoàn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p:txBody>
      </p:sp>
      <p:sp>
        <p:nvSpPr>
          <p:cNvPr id="11" name="TextBox 10">
            <a:extLst>
              <a:ext uri="{FF2B5EF4-FFF2-40B4-BE49-F238E27FC236}">
                <a16:creationId xmlns:a16="http://schemas.microsoft.com/office/drawing/2014/main" id="{D77D1A09-7E45-C2DF-41C6-9FDAB960D2FD}"/>
              </a:ext>
            </a:extLst>
          </p:cNvPr>
          <p:cNvSpPr txBox="1"/>
          <p:nvPr/>
        </p:nvSpPr>
        <p:spPr>
          <a:xfrm>
            <a:off x="6095857" y="7379561"/>
            <a:ext cx="1749510" cy="2833724"/>
          </a:xfrm>
          <a:prstGeom prst="rect">
            <a:avLst/>
          </a:prstGeom>
          <a:noFill/>
        </p:spPr>
        <p:txBody>
          <a:bodyPr wrap="square">
            <a:spAutoFit/>
          </a:bodyPr>
          <a:lstStyle/>
          <a:p>
            <a:pPr algn="just">
              <a:lnSpc>
                <a:spcPct val="150000"/>
              </a:lnSpc>
            </a:pP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Tối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ưu</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hoá</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lợi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thế</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quỹ</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đất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canh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tác</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nông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nghiệp</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bằng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công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nghệ</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cao</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hữu</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cơ</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vi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sinh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đối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tượng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phẩm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mang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tính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đặc</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hữu</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không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chỉ</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đóng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góp</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cho</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hoạt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động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xuất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phẩm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mà</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còn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tham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gia</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vào</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hoạt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động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du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lịch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trải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nghiêm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p:txBody>
      </p:sp>
      <p:sp>
        <p:nvSpPr>
          <p:cNvPr id="13" name="TextBox 12">
            <a:extLst>
              <a:ext uri="{FF2B5EF4-FFF2-40B4-BE49-F238E27FC236}">
                <a16:creationId xmlns:a16="http://schemas.microsoft.com/office/drawing/2014/main" id="{881881CC-0BA7-348E-D32C-DC9E6155E25F}"/>
              </a:ext>
            </a:extLst>
          </p:cNvPr>
          <p:cNvSpPr txBox="1"/>
          <p:nvPr/>
        </p:nvSpPr>
        <p:spPr>
          <a:xfrm>
            <a:off x="13217702" y="7350596"/>
            <a:ext cx="1749510" cy="2556726"/>
          </a:xfrm>
          <a:prstGeom prst="rect">
            <a:avLst/>
          </a:prstGeom>
          <a:noFill/>
        </p:spPr>
        <p:txBody>
          <a:bodyPr wrap="square">
            <a:spAutoFit/>
          </a:bodyPr>
          <a:lstStyle/>
          <a:p>
            <a:pPr algn="just">
              <a:lnSpc>
                <a:spcPct val="150000"/>
              </a:lnSpc>
            </a:pP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Bố</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trí</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hệ</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thống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hạ</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tầng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xã</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hội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hạ</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tầng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kỹ</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thuật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tuân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thủ</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Quy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hoạch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tỉnh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Nhu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cầu</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sử</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dụng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Công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suất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tiêu</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thụ</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được</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tính</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toán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đúng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đủ</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cho</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từng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giai</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đoạn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nhằm</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đáp</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ứng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nhu</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cầu</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phát</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triển</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của</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địa</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2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phương</a:t>
            </a:r>
            <a:r>
              <a:rPr lang="en-US" sz="12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p:txBody>
      </p:sp>
      <p:sp>
        <p:nvSpPr>
          <p:cNvPr id="14" name="Oval 13">
            <a:extLst>
              <a:ext uri="{FF2B5EF4-FFF2-40B4-BE49-F238E27FC236}">
                <a16:creationId xmlns:a16="http://schemas.microsoft.com/office/drawing/2014/main" id="{310E0FAB-D569-64CD-E291-E65D4A9F6E9E}"/>
              </a:ext>
            </a:extLst>
          </p:cNvPr>
          <p:cNvSpPr/>
          <p:nvPr/>
        </p:nvSpPr>
        <p:spPr>
          <a:xfrm>
            <a:off x="11109960" y="2018787"/>
            <a:ext cx="1344264" cy="1269543"/>
          </a:xfrm>
          <a:prstGeom prst="ellipse">
            <a:avLst/>
          </a:prstGeom>
          <a:noFill/>
          <a:ln w="28575">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5CC0E0F-912F-FAB0-2C09-690E71BD04B2}"/>
              </a:ext>
            </a:extLst>
          </p:cNvPr>
          <p:cNvSpPr/>
          <p:nvPr/>
        </p:nvSpPr>
        <p:spPr>
          <a:xfrm>
            <a:off x="11685656" y="1899972"/>
            <a:ext cx="277007" cy="261610"/>
          </a:xfrm>
          <a:prstGeom prst="ellipse">
            <a:avLst/>
          </a:prstGeom>
          <a:solidFill>
            <a:srgbClr val="7030A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45E9581-CA1F-5820-7B76-C24DEAF8DF8A}"/>
              </a:ext>
            </a:extLst>
          </p:cNvPr>
          <p:cNvSpPr/>
          <p:nvPr/>
        </p:nvSpPr>
        <p:spPr>
          <a:xfrm>
            <a:off x="11210248" y="2057748"/>
            <a:ext cx="277007" cy="261610"/>
          </a:xfrm>
          <a:prstGeom prst="ellipse">
            <a:avLst/>
          </a:prstGeom>
          <a:solidFill>
            <a:srgbClr val="7030A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41028BDA-1254-AAA1-8067-43961C1039FA}"/>
              </a:ext>
            </a:extLst>
          </p:cNvPr>
          <p:cNvSpPr/>
          <p:nvPr/>
        </p:nvSpPr>
        <p:spPr>
          <a:xfrm>
            <a:off x="10997879" y="2608500"/>
            <a:ext cx="277007" cy="261610"/>
          </a:xfrm>
          <a:prstGeom prst="ellipse">
            <a:avLst/>
          </a:prstGeom>
          <a:solidFill>
            <a:srgbClr val="7030A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AE4FFAD4-A3F3-EC81-A220-F5C28CEA75A3}"/>
              </a:ext>
            </a:extLst>
          </p:cNvPr>
          <p:cNvSpPr/>
          <p:nvPr/>
        </p:nvSpPr>
        <p:spPr>
          <a:xfrm>
            <a:off x="11303031" y="3082205"/>
            <a:ext cx="277007" cy="261610"/>
          </a:xfrm>
          <a:prstGeom prst="ellipse">
            <a:avLst/>
          </a:prstGeom>
          <a:solidFill>
            <a:srgbClr val="7030A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CB963296-2B7A-6D49-4230-325BE0FE76A5}"/>
              </a:ext>
            </a:extLst>
          </p:cNvPr>
          <p:cNvSpPr/>
          <p:nvPr/>
        </p:nvSpPr>
        <p:spPr>
          <a:xfrm>
            <a:off x="12280018" y="2579581"/>
            <a:ext cx="277007" cy="261610"/>
          </a:xfrm>
          <a:prstGeom prst="ellipse">
            <a:avLst/>
          </a:prstGeom>
          <a:solidFill>
            <a:srgbClr val="7030A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51C240B8-AE9B-0546-2CF3-C4421BC7300B}"/>
              </a:ext>
            </a:extLst>
          </p:cNvPr>
          <p:cNvSpPr/>
          <p:nvPr/>
        </p:nvSpPr>
        <p:spPr>
          <a:xfrm>
            <a:off x="10911839" y="5075219"/>
            <a:ext cx="1577391" cy="1489712"/>
          </a:xfrm>
          <a:prstGeom prst="ellipse">
            <a:avLst/>
          </a:prstGeom>
          <a:noFill/>
          <a:ln w="28575">
            <a:solidFill>
              <a:srgbClr val="FF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FA52086B-041F-FBA3-501B-ECC9F787BB54}"/>
              </a:ext>
            </a:extLst>
          </p:cNvPr>
          <p:cNvSpPr/>
          <p:nvPr/>
        </p:nvSpPr>
        <p:spPr>
          <a:xfrm>
            <a:off x="12029344" y="5083603"/>
            <a:ext cx="277007" cy="261610"/>
          </a:xfrm>
          <a:prstGeom prst="ellipse">
            <a:avLst/>
          </a:prstGeom>
          <a:solidFill>
            <a:srgbClr val="FF00FF"/>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DF83B5E-EF4E-F102-2C80-D09480055449}"/>
              </a:ext>
            </a:extLst>
          </p:cNvPr>
          <p:cNvSpPr/>
          <p:nvPr/>
        </p:nvSpPr>
        <p:spPr>
          <a:xfrm>
            <a:off x="10814008" y="5334348"/>
            <a:ext cx="277007" cy="261610"/>
          </a:xfrm>
          <a:prstGeom prst="ellipse">
            <a:avLst/>
          </a:prstGeom>
          <a:solidFill>
            <a:srgbClr val="FF00FF"/>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3F802084-0F49-9577-D065-E24A050F9AEC}"/>
              </a:ext>
            </a:extLst>
          </p:cNvPr>
          <p:cNvSpPr/>
          <p:nvPr/>
        </p:nvSpPr>
        <p:spPr>
          <a:xfrm>
            <a:off x="10832953" y="5976224"/>
            <a:ext cx="277007" cy="261610"/>
          </a:xfrm>
          <a:prstGeom prst="ellipse">
            <a:avLst/>
          </a:prstGeom>
          <a:solidFill>
            <a:srgbClr val="FF00FF"/>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81F45AA2-FBD5-062F-3FA7-16BF1849BF9C}"/>
              </a:ext>
            </a:extLst>
          </p:cNvPr>
          <p:cNvSpPr/>
          <p:nvPr/>
        </p:nvSpPr>
        <p:spPr>
          <a:xfrm>
            <a:off x="11441534" y="4956404"/>
            <a:ext cx="277007" cy="261610"/>
          </a:xfrm>
          <a:prstGeom prst="ellipse">
            <a:avLst/>
          </a:prstGeom>
          <a:solidFill>
            <a:srgbClr val="FF00FF"/>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7A671A4F-87C6-57DF-0041-944A9C852122}"/>
              </a:ext>
            </a:extLst>
          </p:cNvPr>
          <p:cNvSpPr/>
          <p:nvPr/>
        </p:nvSpPr>
        <p:spPr>
          <a:xfrm>
            <a:off x="11304767" y="6390198"/>
            <a:ext cx="277007" cy="261610"/>
          </a:xfrm>
          <a:prstGeom prst="ellipse">
            <a:avLst/>
          </a:prstGeom>
          <a:solidFill>
            <a:srgbClr val="FF00FF"/>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Shape 43">
            <a:extLst>
              <a:ext uri="{FF2B5EF4-FFF2-40B4-BE49-F238E27FC236}">
                <a16:creationId xmlns:a16="http://schemas.microsoft.com/office/drawing/2014/main" id="{91E292B9-7C97-08D8-A5B0-F7F14AC4D4ED}"/>
              </a:ext>
            </a:extLst>
          </p:cNvPr>
          <p:cNvSpPr/>
          <p:nvPr/>
        </p:nvSpPr>
        <p:spPr>
          <a:xfrm>
            <a:off x="10515600" y="5389692"/>
            <a:ext cx="2438400" cy="401574"/>
          </a:xfrm>
          <a:custGeom>
            <a:avLst/>
            <a:gdLst>
              <a:gd name="csX0" fmla="*/ 2438400 w 2438400"/>
              <a:gd name="csY0" fmla="*/ 386268 h 401574"/>
              <a:gd name="csX1" fmla="*/ 2087880 w 2438400"/>
              <a:gd name="csY1" fmla="*/ 20508 h 401574"/>
              <a:gd name="csX2" fmla="*/ 1752600 w 2438400"/>
              <a:gd name="csY2" fmla="*/ 66228 h 401574"/>
              <a:gd name="csX3" fmla="*/ 1569720 w 2438400"/>
              <a:gd name="csY3" fmla="*/ 233868 h 401574"/>
              <a:gd name="csX4" fmla="*/ 1219200 w 2438400"/>
              <a:gd name="csY4" fmla="*/ 355788 h 401574"/>
              <a:gd name="csX5" fmla="*/ 716280 w 2438400"/>
              <a:gd name="csY5" fmla="*/ 325308 h 401574"/>
              <a:gd name="csX6" fmla="*/ 228600 w 2438400"/>
              <a:gd name="csY6" fmla="*/ 401508 h 401574"/>
              <a:gd name="csX7" fmla="*/ 0 w 2438400"/>
              <a:gd name="csY7" fmla="*/ 310068 h 4015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38400" h="401574">
                <a:moveTo>
                  <a:pt x="2438400" y="386268"/>
                </a:moveTo>
                <a:cubicBezTo>
                  <a:pt x="2320290" y="230058"/>
                  <a:pt x="2202180" y="73848"/>
                  <a:pt x="2087880" y="20508"/>
                </a:cubicBezTo>
                <a:cubicBezTo>
                  <a:pt x="1973580" y="-32832"/>
                  <a:pt x="1838960" y="30668"/>
                  <a:pt x="1752600" y="66228"/>
                </a:cubicBezTo>
                <a:cubicBezTo>
                  <a:pt x="1666240" y="101788"/>
                  <a:pt x="1658620" y="185608"/>
                  <a:pt x="1569720" y="233868"/>
                </a:cubicBezTo>
                <a:cubicBezTo>
                  <a:pt x="1480820" y="282128"/>
                  <a:pt x="1361440" y="340548"/>
                  <a:pt x="1219200" y="355788"/>
                </a:cubicBezTo>
                <a:cubicBezTo>
                  <a:pt x="1076960" y="371028"/>
                  <a:pt x="881380" y="317688"/>
                  <a:pt x="716280" y="325308"/>
                </a:cubicBezTo>
                <a:cubicBezTo>
                  <a:pt x="551180" y="332928"/>
                  <a:pt x="347980" y="404048"/>
                  <a:pt x="228600" y="401508"/>
                </a:cubicBezTo>
                <a:cubicBezTo>
                  <a:pt x="109220" y="398968"/>
                  <a:pt x="54610" y="354518"/>
                  <a:pt x="0" y="310068"/>
                </a:cubicBezTo>
              </a:path>
            </a:pathLst>
          </a:custGeom>
          <a:noFill/>
          <a:ln w="44450">
            <a:solidFill>
              <a:srgbClr val="FF00FF"/>
            </a:solidFill>
            <a:prstDash val="sysDash"/>
            <a:headEnd type="triangle" w="sm" len="sm"/>
            <a:tailEnd type="triangle" w="sm" len="sm"/>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B3D2470C-9A2C-F47B-64B2-4A0FB940EAA2}"/>
              </a:ext>
            </a:extLst>
          </p:cNvPr>
          <p:cNvSpPr/>
          <p:nvPr/>
        </p:nvSpPr>
        <p:spPr>
          <a:xfrm>
            <a:off x="3865806" y="5459674"/>
            <a:ext cx="266816" cy="251985"/>
          </a:xfrm>
          <a:prstGeom prst="ellipse">
            <a:avLst/>
          </a:prstGeom>
          <a:solidFill>
            <a:srgbClr val="FF000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6C9ECE64-8741-F30E-D0DE-46FE36C5F881}"/>
              </a:ext>
            </a:extLst>
          </p:cNvPr>
          <p:cNvSpPr/>
          <p:nvPr/>
        </p:nvSpPr>
        <p:spPr>
          <a:xfrm>
            <a:off x="4212300" y="5665273"/>
            <a:ext cx="266816" cy="251985"/>
          </a:xfrm>
          <a:prstGeom prst="ellipse">
            <a:avLst/>
          </a:prstGeom>
          <a:solidFill>
            <a:srgbClr val="FF000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5BFD206F-43BE-E57D-C6D8-4352D099052F}"/>
              </a:ext>
            </a:extLst>
          </p:cNvPr>
          <p:cNvSpPr/>
          <p:nvPr/>
        </p:nvSpPr>
        <p:spPr>
          <a:xfrm>
            <a:off x="4295805" y="6102828"/>
            <a:ext cx="266816" cy="251985"/>
          </a:xfrm>
          <a:prstGeom prst="ellipse">
            <a:avLst/>
          </a:prstGeom>
          <a:solidFill>
            <a:srgbClr val="FF000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2FF90161-0A6A-3AFC-FEDF-83DAC5C9E1CC}"/>
              </a:ext>
            </a:extLst>
          </p:cNvPr>
          <p:cNvSpPr/>
          <p:nvPr/>
        </p:nvSpPr>
        <p:spPr>
          <a:xfrm>
            <a:off x="5137226" y="5371151"/>
            <a:ext cx="266816" cy="251985"/>
          </a:xfrm>
          <a:prstGeom prst="ellipse">
            <a:avLst/>
          </a:prstGeom>
          <a:solidFill>
            <a:srgbClr val="FF000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19EB4F96-4402-DC75-C8E2-F92AC5CDE4F0}"/>
              </a:ext>
            </a:extLst>
          </p:cNvPr>
          <p:cNvSpPr/>
          <p:nvPr/>
        </p:nvSpPr>
        <p:spPr>
          <a:xfrm>
            <a:off x="4887263" y="5066204"/>
            <a:ext cx="266816" cy="251985"/>
          </a:xfrm>
          <a:prstGeom prst="ellipse">
            <a:avLst/>
          </a:prstGeom>
          <a:solidFill>
            <a:srgbClr val="FF000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6A24C81F-1068-CAA1-F06B-F49D856D4057}"/>
              </a:ext>
            </a:extLst>
          </p:cNvPr>
          <p:cNvSpPr/>
          <p:nvPr/>
        </p:nvSpPr>
        <p:spPr>
          <a:xfrm>
            <a:off x="3059226" y="5278302"/>
            <a:ext cx="266816" cy="251985"/>
          </a:xfrm>
          <a:prstGeom prst="ellipse">
            <a:avLst/>
          </a:prstGeom>
          <a:solidFill>
            <a:srgbClr val="FF0000"/>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51C41EB0-DCD6-6DA9-514D-7FB7BCA1E58C}"/>
              </a:ext>
            </a:extLst>
          </p:cNvPr>
          <p:cNvSpPr/>
          <p:nvPr/>
        </p:nvSpPr>
        <p:spPr>
          <a:xfrm>
            <a:off x="2766759" y="5140450"/>
            <a:ext cx="664858" cy="498483"/>
          </a:xfrm>
          <a:prstGeom prst="ellipse">
            <a:avLst/>
          </a:prstGeom>
          <a:solidFill>
            <a:srgbClr val="FFC000">
              <a:alpha val="38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57ABDFBB-AC80-F721-9195-D938143B96AF}"/>
              </a:ext>
            </a:extLst>
          </p:cNvPr>
          <p:cNvSpPr/>
          <p:nvPr/>
        </p:nvSpPr>
        <p:spPr>
          <a:xfrm>
            <a:off x="3602962" y="5352738"/>
            <a:ext cx="664858" cy="498483"/>
          </a:xfrm>
          <a:prstGeom prst="ellipse">
            <a:avLst/>
          </a:prstGeom>
          <a:solidFill>
            <a:srgbClr val="FFC000">
              <a:alpha val="38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A9FD78CC-8CCF-38C8-0D1B-C6E6BFD0F90B}"/>
              </a:ext>
            </a:extLst>
          </p:cNvPr>
          <p:cNvSpPr/>
          <p:nvPr/>
        </p:nvSpPr>
        <p:spPr>
          <a:xfrm>
            <a:off x="4059864" y="5541051"/>
            <a:ext cx="664858" cy="498483"/>
          </a:xfrm>
          <a:prstGeom prst="ellipse">
            <a:avLst/>
          </a:prstGeom>
          <a:solidFill>
            <a:srgbClr val="FFC000">
              <a:alpha val="38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D29CA88B-A2C1-5EF7-9BF2-25890B90C908}"/>
              </a:ext>
            </a:extLst>
          </p:cNvPr>
          <p:cNvSpPr/>
          <p:nvPr/>
        </p:nvSpPr>
        <p:spPr>
          <a:xfrm>
            <a:off x="4124835" y="6038126"/>
            <a:ext cx="664858" cy="498483"/>
          </a:xfrm>
          <a:prstGeom prst="ellipse">
            <a:avLst/>
          </a:prstGeom>
          <a:solidFill>
            <a:srgbClr val="FFC000">
              <a:alpha val="38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F08497C8-9FD1-7F5E-3B36-C0E5E0D3A227}"/>
              </a:ext>
            </a:extLst>
          </p:cNvPr>
          <p:cNvSpPr/>
          <p:nvPr/>
        </p:nvSpPr>
        <p:spPr>
          <a:xfrm>
            <a:off x="5041861" y="5368031"/>
            <a:ext cx="664858" cy="498483"/>
          </a:xfrm>
          <a:prstGeom prst="ellipse">
            <a:avLst/>
          </a:prstGeom>
          <a:solidFill>
            <a:srgbClr val="FFC000">
              <a:alpha val="38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6B4CBDE7-6D1D-8733-1241-3E021A542BB7}"/>
              </a:ext>
            </a:extLst>
          </p:cNvPr>
          <p:cNvSpPr/>
          <p:nvPr/>
        </p:nvSpPr>
        <p:spPr>
          <a:xfrm>
            <a:off x="4582679" y="4907834"/>
            <a:ext cx="664858" cy="498483"/>
          </a:xfrm>
          <a:prstGeom prst="ellipse">
            <a:avLst/>
          </a:prstGeom>
          <a:solidFill>
            <a:srgbClr val="FFC000">
              <a:alpha val="38000"/>
            </a:srgb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3392BC4C-AA7A-8E3E-5187-C50F55D55D68}"/>
              </a:ext>
            </a:extLst>
          </p:cNvPr>
          <p:cNvSpPr/>
          <p:nvPr/>
        </p:nvSpPr>
        <p:spPr>
          <a:xfrm>
            <a:off x="3473965" y="7773513"/>
            <a:ext cx="2171575" cy="2302125"/>
          </a:xfrm>
          <a:custGeom>
            <a:avLst/>
            <a:gdLst>
              <a:gd name="csX0" fmla="*/ 2119115 w 2171575"/>
              <a:gd name="csY0" fmla="*/ 760887 h 2302125"/>
              <a:gd name="csX1" fmla="*/ 1555235 w 2171575"/>
              <a:gd name="csY1" fmla="*/ 44607 h 2302125"/>
              <a:gd name="csX2" fmla="*/ 945635 w 2171575"/>
              <a:gd name="csY2" fmla="*/ 105567 h 2302125"/>
              <a:gd name="csX3" fmla="*/ 412235 w 2171575"/>
              <a:gd name="csY3" fmla="*/ 349407 h 2302125"/>
              <a:gd name="csX4" fmla="*/ 15995 w 2171575"/>
              <a:gd name="csY4" fmla="*/ 974247 h 2302125"/>
              <a:gd name="csX5" fmla="*/ 137915 w 2171575"/>
              <a:gd name="csY5" fmla="*/ 1705767 h 2302125"/>
              <a:gd name="csX6" fmla="*/ 686555 w 2171575"/>
              <a:gd name="csY6" fmla="*/ 2010567 h 2302125"/>
              <a:gd name="csX7" fmla="*/ 1128515 w 2171575"/>
              <a:gd name="csY7" fmla="*/ 2300127 h 2302125"/>
              <a:gd name="csX8" fmla="*/ 1509515 w 2171575"/>
              <a:gd name="csY8" fmla="*/ 2117247 h 2302125"/>
              <a:gd name="csX9" fmla="*/ 1600955 w 2171575"/>
              <a:gd name="csY9" fmla="*/ 1721007 h 2302125"/>
              <a:gd name="csX10" fmla="*/ 1768595 w 2171575"/>
              <a:gd name="csY10" fmla="*/ 1599087 h 2302125"/>
              <a:gd name="csX11" fmla="*/ 1600955 w 2171575"/>
              <a:gd name="csY11" fmla="*/ 1400967 h 2302125"/>
              <a:gd name="csX12" fmla="*/ 1280915 w 2171575"/>
              <a:gd name="csY12" fmla="*/ 1583847 h 2302125"/>
              <a:gd name="csX13" fmla="*/ 869435 w 2171575"/>
              <a:gd name="csY13" fmla="*/ 1629567 h 2302125"/>
              <a:gd name="csX14" fmla="*/ 534155 w 2171575"/>
              <a:gd name="csY14" fmla="*/ 1263807 h 2302125"/>
              <a:gd name="csX15" fmla="*/ 640835 w 2171575"/>
              <a:gd name="csY15" fmla="*/ 806607 h 2302125"/>
              <a:gd name="csX16" fmla="*/ 1235195 w 2171575"/>
              <a:gd name="csY16" fmla="*/ 578007 h 2302125"/>
              <a:gd name="csX17" fmla="*/ 1783835 w 2171575"/>
              <a:gd name="csY17" fmla="*/ 852327 h 2302125"/>
              <a:gd name="csX18" fmla="*/ 2103875 w 2171575"/>
              <a:gd name="csY18" fmla="*/ 959007 h 2302125"/>
              <a:gd name="csX19" fmla="*/ 2119115 w 2171575"/>
              <a:gd name="csY19" fmla="*/ 760887 h 23021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2171575" h="2302125">
                <a:moveTo>
                  <a:pt x="2119115" y="760887"/>
                </a:moveTo>
                <a:cubicBezTo>
                  <a:pt x="2027675" y="608487"/>
                  <a:pt x="1750815" y="153827"/>
                  <a:pt x="1555235" y="44607"/>
                </a:cubicBezTo>
                <a:cubicBezTo>
                  <a:pt x="1359655" y="-64613"/>
                  <a:pt x="1136135" y="54767"/>
                  <a:pt x="945635" y="105567"/>
                </a:cubicBezTo>
                <a:cubicBezTo>
                  <a:pt x="755135" y="156367"/>
                  <a:pt x="567175" y="204627"/>
                  <a:pt x="412235" y="349407"/>
                </a:cubicBezTo>
                <a:cubicBezTo>
                  <a:pt x="257295" y="494187"/>
                  <a:pt x="61715" y="748187"/>
                  <a:pt x="15995" y="974247"/>
                </a:cubicBezTo>
                <a:cubicBezTo>
                  <a:pt x="-29725" y="1200307"/>
                  <a:pt x="26155" y="1533047"/>
                  <a:pt x="137915" y="1705767"/>
                </a:cubicBezTo>
                <a:cubicBezTo>
                  <a:pt x="249675" y="1878487"/>
                  <a:pt x="521455" y="1911507"/>
                  <a:pt x="686555" y="2010567"/>
                </a:cubicBezTo>
                <a:cubicBezTo>
                  <a:pt x="851655" y="2109627"/>
                  <a:pt x="991355" y="2282347"/>
                  <a:pt x="1128515" y="2300127"/>
                </a:cubicBezTo>
                <a:cubicBezTo>
                  <a:pt x="1265675" y="2317907"/>
                  <a:pt x="1430775" y="2213767"/>
                  <a:pt x="1509515" y="2117247"/>
                </a:cubicBezTo>
                <a:cubicBezTo>
                  <a:pt x="1588255" y="2020727"/>
                  <a:pt x="1557775" y="1807367"/>
                  <a:pt x="1600955" y="1721007"/>
                </a:cubicBezTo>
                <a:cubicBezTo>
                  <a:pt x="1644135" y="1634647"/>
                  <a:pt x="1768595" y="1652427"/>
                  <a:pt x="1768595" y="1599087"/>
                </a:cubicBezTo>
                <a:cubicBezTo>
                  <a:pt x="1768595" y="1545747"/>
                  <a:pt x="1682235" y="1403507"/>
                  <a:pt x="1600955" y="1400967"/>
                </a:cubicBezTo>
                <a:cubicBezTo>
                  <a:pt x="1519675" y="1398427"/>
                  <a:pt x="1402835" y="1545747"/>
                  <a:pt x="1280915" y="1583847"/>
                </a:cubicBezTo>
                <a:cubicBezTo>
                  <a:pt x="1158995" y="1621947"/>
                  <a:pt x="993895" y="1682907"/>
                  <a:pt x="869435" y="1629567"/>
                </a:cubicBezTo>
                <a:cubicBezTo>
                  <a:pt x="744975" y="1576227"/>
                  <a:pt x="572255" y="1400967"/>
                  <a:pt x="534155" y="1263807"/>
                </a:cubicBezTo>
                <a:cubicBezTo>
                  <a:pt x="496055" y="1126647"/>
                  <a:pt x="523995" y="920907"/>
                  <a:pt x="640835" y="806607"/>
                </a:cubicBezTo>
                <a:cubicBezTo>
                  <a:pt x="757675" y="692307"/>
                  <a:pt x="1044695" y="570387"/>
                  <a:pt x="1235195" y="578007"/>
                </a:cubicBezTo>
                <a:cubicBezTo>
                  <a:pt x="1425695" y="585627"/>
                  <a:pt x="1639055" y="788827"/>
                  <a:pt x="1783835" y="852327"/>
                </a:cubicBezTo>
                <a:cubicBezTo>
                  <a:pt x="1928615" y="915827"/>
                  <a:pt x="2040375" y="976787"/>
                  <a:pt x="2103875" y="959007"/>
                </a:cubicBezTo>
                <a:cubicBezTo>
                  <a:pt x="2167375" y="941227"/>
                  <a:pt x="2210555" y="913287"/>
                  <a:pt x="2119115" y="760887"/>
                </a:cubicBezTo>
                <a:close/>
              </a:path>
            </a:pathLst>
          </a:custGeom>
          <a:solidFill>
            <a:schemeClr val="accent6">
              <a:lumMod val="60000"/>
              <a:lumOff val="40000"/>
              <a:alpha val="5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reeform: Shape 81">
            <a:extLst>
              <a:ext uri="{FF2B5EF4-FFF2-40B4-BE49-F238E27FC236}">
                <a16:creationId xmlns:a16="http://schemas.microsoft.com/office/drawing/2014/main" id="{BF1E728F-855C-F1BE-4136-A1ED8C292ED1}"/>
              </a:ext>
            </a:extLst>
          </p:cNvPr>
          <p:cNvSpPr/>
          <p:nvPr/>
        </p:nvSpPr>
        <p:spPr>
          <a:xfrm>
            <a:off x="993109" y="7649321"/>
            <a:ext cx="2637688" cy="1374101"/>
          </a:xfrm>
          <a:custGeom>
            <a:avLst/>
            <a:gdLst>
              <a:gd name="csX0" fmla="*/ 2603531 w 2637688"/>
              <a:gd name="csY0" fmla="*/ 519319 h 1374101"/>
              <a:gd name="csX1" fmla="*/ 2192051 w 2637688"/>
              <a:gd name="csY1" fmla="*/ 168799 h 1374101"/>
              <a:gd name="csX2" fmla="*/ 1658651 w 2637688"/>
              <a:gd name="csY2" fmla="*/ 1159 h 1374101"/>
              <a:gd name="csX3" fmla="*/ 1262411 w 2637688"/>
              <a:gd name="csY3" fmla="*/ 244999 h 1374101"/>
              <a:gd name="csX4" fmla="*/ 789971 w 2637688"/>
              <a:gd name="csY4" fmla="*/ 214519 h 1374101"/>
              <a:gd name="csX5" fmla="*/ 408971 w 2637688"/>
              <a:gd name="csY5" fmla="*/ 138319 h 1374101"/>
              <a:gd name="csX6" fmla="*/ 165131 w 2637688"/>
              <a:gd name="csY6" fmla="*/ 473599 h 1374101"/>
              <a:gd name="csX7" fmla="*/ 12731 w 2637688"/>
              <a:gd name="csY7" fmla="*/ 1022239 h 1374101"/>
              <a:gd name="csX8" fmla="*/ 500411 w 2637688"/>
              <a:gd name="csY8" fmla="*/ 1083199 h 1374101"/>
              <a:gd name="csX9" fmla="*/ 1155731 w 2637688"/>
              <a:gd name="csY9" fmla="*/ 930799 h 1374101"/>
              <a:gd name="csX10" fmla="*/ 1856771 w 2637688"/>
              <a:gd name="csY10" fmla="*/ 1235599 h 1374101"/>
              <a:gd name="csX11" fmla="*/ 2237771 w 2637688"/>
              <a:gd name="csY11" fmla="*/ 1357519 h 1374101"/>
              <a:gd name="csX12" fmla="*/ 2512091 w 2637688"/>
              <a:gd name="csY12" fmla="*/ 885079 h 1374101"/>
              <a:gd name="csX13" fmla="*/ 2603531 w 2637688"/>
              <a:gd name="csY13" fmla="*/ 625999 h 1374101"/>
              <a:gd name="csX14" fmla="*/ 2603531 w 2637688"/>
              <a:gd name="csY14" fmla="*/ 519319 h 13741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637688" h="1374101">
                <a:moveTo>
                  <a:pt x="2603531" y="519319"/>
                </a:moveTo>
                <a:cubicBezTo>
                  <a:pt x="2534951" y="443119"/>
                  <a:pt x="2349531" y="255159"/>
                  <a:pt x="2192051" y="168799"/>
                </a:cubicBezTo>
                <a:cubicBezTo>
                  <a:pt x="2034571" y="82439"/>
                  <a:pt x="1813591" y="-11541"/>
                  <a:pt x="1658651" y="1159"/>
                </a:cubicBezTo>
                <a:cubicBezTo>
                  <a:pt x="1503711" y="13859"/>
                  <a:pt x="1407191" y="209439"/>
                  <a:pt x="1262411" y="244999"/>
                </a:cubicBezTo>
                <a:cubicBezTo>
                  <a:pt x="1117631" y="280559"/>
                  <a:pt x="932211" y="232299"/>
                  <a:pt x="789971" y="214519"/>
                </a:cubicBezTo>
                <a:cubicBezTo>
                  <a:pt x="647731" y="196739"/>
                  <a:pt x="513111" y="95139"/>
                  <a:pt x="408971" y="138319"/>
                </a:cubicBezTo>
                <a:cubicBezTo>
                  <a:pt x="304831" y="181499"/>
                  <a:pt x="231171" y="326279"/>
                  <a:pt x="165131" y="473599"/>
                </a:cubicBezTo>
                <a:cubicBezTo>
                  <a:pt x="99091" y="620919"/>
                  <a:pt x="-43149" y="920639"/>
                  <a:pt x="12731" y="1022239"/>
                </a:cubicBezTo>
                <a:cubicBezTo>
                  <a:pt x="68611" y="1123839"/>
                  <a:pt x="309911" y="1098439"/>
                  <a:pt x="500411" y="1083199"/>
                </a:cubicBezTo>
                <a:cubicBezTo>
                  <a:pt x="690911" y="1067959"/>
                  <a:pt x="929671" y="905399"/>
                  <a:pt x="1155731" y="930799"/>
                </a:cubicBezTo>
                <a:cubicBezTo>
                  <a:pt x="1381791" y="956199"/>
                  <a:pt x="1676431" y="1164479"/>
                  <a:pt x="1856771" y="1235599"/>
                </a:cubicBezTo>
                <a:cubicBezTo>
                  <a:pt x="2037111" y="1306719"/>
                  <a:pt x="2128551" y="1415939"/>
                  <a:pt x="2237771" y="1357519"/>
                </a:cubicBezTo>
                <a:cubicBezTo>
                  <a:pt x="2346991" y="1299099"/>
                  <a:pt x="2451131" y="1006999"/>
                  <a:pt x="2512091" y="885079"/>
                </a:cubicBezTo>
                <a:cubicBezTo>
                  <a:pt x="2573051" y="763159"/>
                  <a:pt x="2588291" y="689499"/>
                  <a:pt x="2603531" y="625999"/>
                </a:cubicBezTo>
                <a:cubicBezTo>
                  <a:pt x="2618771" y="562499"/>
                  <a:pt x="2672111" y="595519"/>
                  <a:pt x="2603531" y="519319"/>
                </a:cubicBezTo>
                <a:close/>
              </a:path>
            </a:pathLst>
          </a:custGeom>
          <a:solidFill>
            <a:schemeClr val="accent6">
              <a:lumMod val="75000"/>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1B64F4D6-672A-9FAE-A4A6-5A9178248AF7}"/>
              </a:ext>
            </a:extLst>
          </p:cNvPr>
          <p:cNvSpPr/>
          <p:nvPr/>
        </p:nvSpPr>
        <p:spPr>
          <a:xfrm rot="20488245">
            <a:off x="4055710" y="8452664"/>
            <a:ext cx="1075549" cy="847195"/>
          </a:xfrm>
          <a:prstGeom prst="ellipse">
            <a:avLst/>
          </a:prstGeom>
          <a:solidFill>
            <a:srgbClr val="CBEC6F">
              <a:alpha val="5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97624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69546BC-6FCF-412A-83C5-A2224E4E28E7}"/>
              </a:ext>
            </a:extLst>
          </p:cNvPr>
          <p:cNvPicPr>
            <a:picLocks noChangeAspect="1"/>
          </p:cNvPicPr>
          <p:nvPr/>
        </p:nvPicPr>
        <p:blipFill>
          <a:blip r:embed="rId2" cstate="print">
            <a:extLst>
              <a:ext uri="{28A0092B-C50C-407E-A947-70E740481C1C}">
                <a14:useLocalDpi xmlns:a14="http://schemas.microsoft.com/office/drawing/2010/main" val="0"/>
              </a:ext>
            </a:extLst>
          </a:blip>
          <a:srcRect t="9851" b="9851"/>
          <a:stretch/>
        </p:blipFill>
        <p:spPr>
          <a:xfrm>
            <a:off x="-2" y="548639"/>
            <a:ext cx="12920197" cy="7345681"/>
          </a:xfrm>
          <a:prstGeom prst="rect">
            <a:avLst/>
          </a:prstGeom>
        </p:spPr>
      </p:pic>
      <p:sp>
        <p:nvSpPr>
          <p:cNvPr id="29" name="TextBox 28">
            <a:extLst>
              <a:ext uri="{FF2B5EF4-FFF2-40B4-BE49-F238E27FC236}">
                <a16:creationId xmlns:a16="http://schemas.microsoft.com/office/drawing/2014/main" id="{17D01504-AFC5-49FF-970A-57B5A7D901BD}"/>
              </a:ext>
            </a:extLst>
          </p:cNvPr>
          <p:cNvSpPr txBox="1"/>
          <p:nvPr/>
        </p:nvSpPr>
        <p:spPr>
          <a:xfrm>
            <a:off x="11760850" y="1832622"/>
            <a:ext cx="2374129" cy="246671"/>
          </a:xfrm>
          <a:prstGeom prst="rect">
            <a:avLst/>
          </a:prstGeom>
          <a:noFill/>
        </p:spPr>
        <p:txBody>
          <a:bodyPr wrap="square">
            <a:spAutoFit/>
          </a:bodyPr>
          <a:lstStyle/>
          <a:p>
            <a:pPr algn="just"/>
            <a:r>
              <a:rPr lang="en-US" sz="1000"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Ghi</a:t>
            </a:r>
            <a:r>
              <a:rPr lang="en-US" sz="10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00"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chú</a:t>
            </a:r>
            <a:endParaRPr lang="en-US" sz="10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82FBEA3D-9F36-4820-AD87-12906E7FFCD6}"/>
              </a:ext>
            </a:extLst>
          </p:cNvPr>
          <p:cNvSpPr txBox="1"/>
          <p:nvPr/>
        </p:nvSpPr>
        <p:spPr>
          <a:xfrm>
            <a:off x="12205521" y="2010788"/>
            <a:ext cx="2893800" cy="2002728"/>
          </a:xfrm>
          <a:prstGeom prst="rect">
            <a:avLst/>
          </a:prstGeom>
          <a:solidFill>
            <a:schemeClr val="bg1">
              <a:alpha val="40000"/>
            </a:schemeClr>
          </a:solidFill>
        </p:spPr>
        <p:txBody>
          <a:bodyPr wrap="square">
            <a:spAutoFit/>
          </a:bodyPr>
          <a:lstStyle/>
          <a:p>
            <a:pPr algn="just">
              <a:lnSpc>
                <a:spcPct val="150000"/>
              </a:lnSpc>
            </a:pPr>
            <a:r>
              <a:rPr lang="en-US" sz="1200" kern="100" dirty="0" err="1">
                <a:latin typeface="Calibri" panose="020F0502020204030204" pitchFamily="34" charset="0"/>
                <a:ea typeface="Calibri" panose="020F0502020204030204" pitchFamily="34" charset="0"/>
                <a:cs typeface="Calibri" panose="020F0502020204030204" pitchFamily="34" charset="0"/>
              </a:rPr>
              <a:t>Vùng</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nông</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nghiệp</a:t>
            </a:r>
            <a:endParaRPr lang="en-US" sz="1200"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200" kern="100" dirty="0" err="1">
                <a:latin typeface="Calibri" panose="020F0502020204030204" pitchFamily="34" charset="0"/>
                <a:ea typeface="Calibri" panose="020F0502020204030204" pitchFamily="34" charset="0"/>
                <a:cs typeface="Calibri" panose="020F0502020204030204" pitchFamily="34" charset="0"/>
              </a:rPr>
              <a:t>Vùng</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lâm</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nghiệp</a:t>
            </a:r>
            <a:endParaRPr lang="en-US" sz="1200"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200" kern="100" dirty="0" err="1">
                <a:latin typeface="Calibri" panose="020F0502020204030204" pitchFamily="34" charset="0"/>
                <a:ea typeface="Calibri" panose="020F0502020204030204" pitchFamily="34" charset="0"/>
                <a:cs typeface="Calibri" panose="020F0502020204030204" pitchFamily="34" charset="0"/>
              </a:rPr>
              <a:t>Mặt</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nước</a:t>
            </a:r>
            <a:endParaRPr lang="en-US" sz="1200"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200" kern="100" dirty="0">
                <a:latin typeface="Calibri" panose="020F0502020204030204" pitchFamily="34" charset="0"/>
                <a:ea typeface="Calibri" panose="020F0502020204030204" pitchFamily="34" charset="0"/>
                <a:cs typeface="Calibri" panose="020F0502020204030204" pitchFamily="34" charset="0"/>
              </a:rPr>
              <a:t>Trang </a:t>
            </a:r>
            <a:r>
              <a:rPr lang="en-US" sz="1200" kern="100" dirty="0" err="1">
                <a:latin typeface="Calibri" panose="020F0502020204030204" pitchFamily="34" charset="0"/>
                <a:ea typeface="Calibri" panose="020F0502020204030204" pitchFamily="34" charset="0"/>
                <a:cs typeface="Calibri" panose="020F0502020204030204" pitchFamily="34" charset="0"/>
              </a:rPr>
              <a:t>trại</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chăn</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nuôi</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tập</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trung</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quy</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mô</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vùng</a:t>
            </a:r>
            <a:endParaRPr lang="en-US" sz="1200"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200" kern="100" dirty="0" err="1">
                <a:latin typeface="Calibri" panose="020F0502020204030204" pitchFamily="34" charset="0"/>
                <a:ea typeface="Calibri" panose="020F0502020204030204" pitchFamily="34" charset="0"/>
                <a:cs typeface="Calibri" panose="020F0502020204030204" pitchFamily="34" charset="0"/>
              </a:rPr>
              <a:t>Vùng</a:t>
            </a:r>
            <a:r>
              <a:rPr lang="en-US" sz="1200" kern="100" dirty="0">
                <a:latin typeface="Calibri" panose="020F0502020204030204" pitchFamily="34" charset="0"/>
                <a:ea typeface="Calibri" panose="020F0502020204030204" pitchFamily="34" charset="0"/>
                <a:cs typeface="Calibri" panose="020F0502020204030204" pitchFamily="34" charset="0"/>
              </a:rPr>
              <a:t> NN </a:t>
            </a:r>
            <a:r>
              <a:rPr lang="en-US" sz="1200" kern="100" dirty="0" err="1">
                <a:latin typeface="Calibri" panose="020F0502020204030204" pitchFamily="34" charset="0"/>
                <a:ea typeface="Calibri" panose="020F0502020204030204" pitchFamily="34" charset="0"/>
                <a:cs typeface="Calibri" panose="020F0502020204030204" pitchFamily="34" charset="0"/>
              </a:rPr>
              <a:t>ứng</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dụng</a:t>
            </a:r>
            <a:r>
              <a:rPr lang="en-US" sz="1200" kern="100" dirty="0">
                <a:latin typeface="Calibri" panose="020F0502020204030204" pitchFamily="34" charset="0"/>
                <a:ea typeface="Calibri" panose="020F0502020204030204" pitchFamily="34" charset="0"/>
                <a:cs typeface="Calibri" panose="020F0502020204030204" pitchFamily="34" charset="0"/>
              </a:rPr>
              <a:t> CNC </a:t>
            </a:r>
            <a:r>
              <a:rPr lang="en-US" sz="1200" kern="100" dirty="0" err="1">
                <a:latin typeface="Calibri" panose="020F0502020204030204" pitchFamily="34" charset="0"/>
                <a:ea typeface="Calibri" panose="020F0502020204030204" pitchFamily="34" charset="0"/>
                <a:cs typeface="Calibri" panose="020F0502020204030204" pitchFamily="34" charset="0"/>
              </a:rPr>
              <a:t>dự</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kiến</a:t>
            </a:r>
            <a:r>
              <a:rPr lang="en-US" sz="1200" kern="100" dirty="0">
                <a:latin typeface="Calibri" panose="020F0502020204030204" pitchFamily="34" charset="0"/>
                <a:ea typeface="Calibri" panose="020F0502020204030204" pitchFamily="34" charset="0"/>
                <a:cs typeface="Calibri" panose="020F0502020204030204" pitchFamily="34" charset="0"/>
              </a:rPr>
              <a:t> </a:t>
            </a:r>
          </a:p>
          <a:p>
            <a:pPr algn="just">
              <a:lnSpc>
                <a:spcPct val="150000"/>
              </a:lnSpc>
            </a:pPr>
            <a:r>
              <a:rPr lang="en-US" sz="1200" kern="100" dirty="0" err="1">
                <a:latin typeface="Calibri" panose="020F0502020204030204" pitchFamily="34" charset="0"/>
                <a:ea typeface="Calibri" panose="020F0502020204030204" pitchFamily="34" charset="0"/>
                <a:cs typeface="Calibri" panose="020F0502020204030204" pitchFamily="34" charset="0"/>
              </a:rPr>
              <a:t>Vùng</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chăn</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nuôi</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tập</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trung</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dự</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kiến</a:t>
            </a:r>
            <a:endParaRPr lang="en-US" sz="1200"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200" kern="100" dirty="0" err="1">
                <a:latin typeface="Calibri" panose="020F0502020204030204" pitchFamily="34" charset="0"/>
                <a:ea typeface="Calibri" panose="020F0502020204030204" pitchFamily="34" charset="0"/>
                <a:cs typeface="Calibri" panose="020F0502020204030204" pitchFamily="34" charset="0"/>
              </a:rPr>
              <a:t>Vùng</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phát</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triển</a:t>
            </a:r>
            <a:r>
              <a:rPr lang="en-US" sz="1200" kern="100" dirty="0">
                <a:latin typeface="Calibri" panose="020F0502020204030204" pitchFamily="34" charset="0"/>
                <a:ea typeface="Calibri" panose="020F0502020204030204" pitchFamily="34" charset="0"/>
                <a:cs typeface="Calibri" panose="020F0502020204030204" pitchFamily="34" charset="0"/>
              </a:rPr>
              <a:t> DLST </a:t>
            </a:r>
            <a:r>
              <a:rPr lang="en-US" sz="1200" kern="100" dirty="0" err="1">
                <a:latin typeface="Calibri" panose="020F0502020204030204" pitchFamily="34" charset="0"/>
                <a:ea typeface="Calibri" panose="020F0502020204030204" pitchFamily="34" charset="0"/>
                <a:cs typeface="Calibri" panose="020F0502020204030204" pitchFamily="34" charset="0"/>
              </a:rPr>
              <a:t>dưới</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tán</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rừng</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dự</a:t>
            </a:r>
            <a:r>
              <a:rPr lang="en-US" sz="1200" kern="100" dirty="0">
                <a:latin typeface="Calibri" panose="020F0502020204030204" pitchFamily="34" charset="0"/>
                <a:ea typeface="Calibri" panose="020F0502020204030204" pitchFamily="34" charset="0"/>
                <a:cs typeface="Calibri" panose="020F0502020204030204" pitchFamily="34" charset="0"/>
              </a:rPr>
              <a:t> </a:t>
            </a:r>
            <a:r>
              <a:rPr lang="en-US" sz="1200" kern="100" dirty="0" err="1">
                <a:latin typeface="Calibri" panose="020F0502020204030204" pitchFamily="34" charset="0"/>
                <a:ea typeface="Calibri" panose="020F0502020204030204" pitchFamily="34" charset="0"/>
                <a:cs typeface="Calibri" panose="020F0502020204030204" pitchFamily="34" charset="0"/>
              </a:rPr>
              <a:t>kiến</a:t>
            </a:r>
            <a:endParaRPr lang="en-US" sz="1200" kern="100" dirty="0">
              <a:latin typeface="Calibri" panose="020F0502020204030204" pitchFamily="34" charset="0"/>
              <a:ea typeface="Calibri" panose="020F0502020204030204" pitchFamily="34" charset="0"/>
              <a:cs typeface="Calibri" panose="020F0502020204030204" pitchFamily="34" charset="0"/>
            </a:endParaRPr>
          </a:p>
        </p:txBody>
      </p:sp>
      <p:sp>
        <p:nvSpPr>
          <p:cNvPr id="31" name="Rectangle 30">
            <a:extLst>
              <a:ext uri="{FF2B5EF4-FFF2-40B4-BE49-F238E27FC236}">
                <a16:creationId xmlns:a16="http://schemas.microsoft.com/office/drawing/2014/main" id="{6A99C1BE-E1C8-4EC5-AA74-8093E67573B9}"/>
              </a:ext>
            </a:extLst>
          </p:cNvPr>
          <p:cNvSpPr/>
          <p:nvPr/>
        </p:nvSpPr>
        <p:spPr>
          <a:xfrm>
            <a:off x="11853906" y="2444177"/>
            <a:ext cx="360056" cy="139434"/>
          </a:xfrm>
          <a:prstGeom prst="rect">
            <a:avLst/>
          </a:prstGeom>
          <a:solidFill>
            <a:srgbClr val="B7C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2" name="Rectangle 31">
            <a:extLst>
              <a:ext uri="{FF2B5EF4-FFF2-40B4-BE49-F238E27FC236}">
                <a16:creationId xmlns:a16="http://schemas.microsoft.com/office/drawing/2014/main" id="{F57A8FFC-7883-47D4-9ECF-DB4583433789}"/>
              </a:ext>
            </a:extLst>
          </p:cNvPr>
          <p:cNvSpPr/>
          <p:nvPr/>
        </p:nvSpPr>
        <p:spPr>
          <a:xfrm>
            <a:off x="11855625" y="2695860"/>
            <a:ext cx="360056" cy="139434"/>
          </a:xfrm>
          <a:prstGeom prst="rect">
            <a:avLst/>
          </a:prstGeom>
          <a:solidFill>
            <a:srgbClr val="006E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3" name="Isosceles Triangle 32">
            <a:extLst>
              <a:ext uri="{FF2B5EF4-FFF2-40B4-BE49-F238E27FC236}">
                <a16:creationId xmlns:a16="http://schemas.microsoft.com/office/drawing/2014/main" id="{A04490FE-F54F-4737-B86C-9BCB22796440}"/>
              </a:ext>
            </a:extLst>
          </p:cNvPr>
          <p:cNvSpPr/>
          <p:nvPr/>
        </p:nvSpPr>
        <p:spPr>
          <a:xfrm>
            <a:off x="11924035" y="2903357"/>
            <a:ext cx="239663" cy="206607"/>
          </a:xfrm>
          <a:prstGeom prst="triangl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4" name="Rectangle 33">
            <a:extLst>
              <a:ext uri="{FF2B5EF4-FFF2-40B4-BE49-F238E27FC236}">
                <a16:creationId xmlns:a16="http://schemas.microsoft.com/office/drawing/2014/main" id="{C6B315E3-EB27-4931-B6ED-64957796A70B}"/>
              </a:ext>
            </a:extLst>
          </p:cNvPr>
          <p:cNvSpPr/>
          <p:nvPr/>
        </p:nvSpPr>
        <p:spPr>
          <a:xfrm>
            <a:off x="11863839" y="2163727"/>
            <a:ext cx="360056" cy="139434"/>
          </a:xfrm>
          <a:prstGeom prst="rect">
            <a:avLst/>
          </a:prstGeom>
          <a:solidFill>
            <a:srgbClr val="D3EA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5" name="Rectangle 34">
            <a:extLst>
              <a:ext uri="{FF2B5EF4-FFF2-40B4-BE49-F238E27FC236}">
                <a16:creationId xmlns:a16="http://schemas.microsoft.com/office/drawing/2014/main" id="{1E7AD2F6-D4A5-4021-8291-87DE985C0A8E}"/>
              </a:ext>
            </a:extLst>
          </p:cNvPr>
          <p:cNvSpPr/>
          <p:nvPr/>
        </p:nvSpPr>
        <p:spPr>
          <a:xfrm>
            <a:off x="11760025" y="4099105"/>
            <a:ext cx="3339296" cy="2762038"/>
          </a:xfrm>
          <a:prstGeom prst="rect">
            <a:avLst/>
          </a:prstGeom>
          <a:solidFill>
            <a:schemeClr val="bg1">
              <a:alpha val="36000"/>
            </a:schemeClr>
          </a:solidFill>
        </p:spPr>
        <p:txBody>
          <a:bodyPr wrap="square">
            <a:spAutoFit/>
          </a:bodyPr>
          <a:lstStyle/>
          <a:p>
            <a:pPr algn="just">
              <a:lnSpc>
                <a:spcPct val="150000"/>
              </a:lnSpc>
            </a:pPr>
            <a:r>
              <a:rPr lang="vi-VN" sz="1300"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Phát triển nông nghiệp sinh thái, nông nghiệp ứng dụng công nghệ cao gắn với chế biến; </a:t>
            </a:r>
            <a:endParaRPr lang="en-US" sz="1300"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vi-VN" sz="1300"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Lâm nghiệp bền vững, kinh tế rừng, tín chỉ carbon; </a:t>
            </a:r>
            <a:endParaRPr lang="en-US" sz="1300"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vi-VN" sz="1300"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Phát triển năng lượng tái tạo phù hợp điều kiện tự nhiên; </a:t>
            </a:r>
            <a:endParaRPr lang="en-US" sz="1300"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vi-VN" sz="1300"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rPr>
              <a:t>Phát triển du lịch sinh thái, du lịch cộng đồng; Bảo tồn đa dạng sinh học, bảo vệ rừng đầu nguồn, thích ứng biến đổi khí hậu.</a:t>
            </a:r>
            <a:endParaRPr lang="en-US" sz="1300" kern="100" dirty="0">
              <a:solidFill>
                <a:schemeClr val="accent6">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6" name="Picture 2" descr="https://thiennhienmoitruong.vn/upload/images/btv/btv6.4/btv-6.4.4/85242ceb04302a48181f67da8fb0bfd1-2023-05-09.14-30-23.jpg">
            <a:extLst>
              <a:ext uri="{FF2B5EF4-FFF2-40B4-BE49-F238E27FC236}">
                <a16:creationId xmlns:a16="http://schemas.microsoft.com/office/drawing/2014/main" id="{5D1B6A12-6D51-4670-B6C9-F25CF466D5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58246" y="7256138"/>
            <a:ext cx="3491594" cy="238501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Screen Clipping">
            <a:extLst>
              <a:ext uri="{FF2B5EF4-FFF2-40B4-BE49-F238E27FC236}">
                <a16:creationId xmlns:a16="http://schemas.microsoft.com/office/drawing/2014/main" id="{9E4E9550-0693-4443-9B7C-BE5F2000077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823" y="7259503"/>
            <a:ext cx="2976713" cy="2385012"/>
          </a:xfrm>
          <a:prstGeom prst="rect">
            <a:avLst/>
          </a:prstGeom>
        </p:spPr>
      </p:pic>
      <p:pic>
        <p:nvPicPr>
          <p:cNvPr id="38" name="Picture 37" descr="bqbht_br_image-8.jpg">
            <a:extLst>
              <a:ext uri="{FF2B5EF4-FFF2-40B4-BE49-F238E27FC236}">
                <a16:creationId xmlns:a16="http://schemas.microsoft.com/office/drawing/2014/main" id="{5D1D6DD5-F340-4131-B43F-90156BAE02B9}"/>
              </a:ext>
            </a:extLst>
          </p:cNvPr>
          <p:cNvPicPr/>
          <p:nvPr/>
        </p:nvPicPr>
        <p:blipFill rotWithShape="1">
          <a:blip r:embed="rId5" cstate="print">
            <a:extLst>
              <a:ext uri="{28A0092B-C50C-407E-A947-70E740481C1C}">
                <a14:useLocalDpi xmlns:a14="http://schemas.microsoft.com/office/drawing/2010/main" val="0"/>
              </a:ext>
            </a:extLst>
          </a:blip>
          <a:srcRect/>
          <a:stretch>
            <a:fillRect/>
          </a:stretch>
        </p:blipFill>
        <p:spPr bwMode="auto">
          <a:xfrm>
            <a:off x="3644519" y="7259501"/>
            <a:ext cx="2976712" cy="2385012"/>
          </a:xfrm>
          <a:prstGeom prst="rect">
            <a:avLst/>
          </a:prstGeom>
          <a:noFill/>
          <a:ln>
            <a:noFill/>
          </a:ln>
          <a:extLst>
            <a:ext uri="{53640926-AAD7-44D8-BBD7-CCE9431645EC}">
              <a14:shadowObscured xmlns:a14="http://schemas.microsoft.com/office/drawing/2010/main"/>
            </a:ext>
          </a:extLst>
        </p:spPr>
      </p:pic>
      <p:cxnSp>
        <p:nvCxnSpPr>
          <p:cNvPr id="17" name="Straight Connector 16">
            <a:extLst>
              <a:ext uri="{FF2B5EF4-FFF2-40B4-BE49-F238E27FC236}">
                <a16:creationId xmlns:a16="http://schemas.microsoft.com/office/drawing/2014/main" id="{48A5D9D8-A2A1-47C3-B8B4-D706A91A6850}"/>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itle 1">
            <a:extLst>
              <a:ext uri="{FF2B5EF4-FFF2-40B4-BE49-F238E27FC236}">
                <a16:creationId xmlns:a16="http://schemas.microsoft.com/office/drawing/2014/main" id="{B3B870B8-93D9-4880-8063-B98C7A9D76FB}"/>
              </a:ext>
            </a:extLst>
          </p:cNvPr>
          <p:cNvSpPr txBox="1">
            <a:spLocks/>
          </p:cNvSpPr>
          <p:nvPr/>
        </p:nvSpPr>
        <p:spPr>
          <a:xfrm>
            <a:off x="0" y="187288"/>
            <a:ext cx="15087600" cy="348784"/>
          </a:xfrm>
          <a:prstGeom prst="rect">
            <a:avLst/>
          </a:prstGeom>
        </p:spPr>
        <p:txBody>
          <a:bodyPr vert="horz" lIns="90963" tIns="45482" rIns="90963" bIns="45482" rtlCol="0" anchor="t">
            <a:noAutofit/>
          </a:bodyPr>
          <a:lstStyle>
            <a:defPPr>
              <a:defRPr lang="en-US"/>
            </a:defPPr>
            <a:lvl1pPr marL="688975" defTabSz="914400">
              <a:lnSpc>
                <a:spcPct val="100000"/>
              </a:lnSpc>
              <a:spcBef>
                <a:spcPts val="199"/>
              </a:spcBef>
              <a:spcAft>
                <a:spcPts val="199"/>
              </a:spcAft>
              <a:buNone/>
              <a:defRPr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sp>
        <p:nvSpPr>
          <p:cNvPr id="19" name="Title 1">
            <a:extLst>
              <a:ext uri="{FF2B5EF4-FFF2-40B4-BE49-F238E27FC236}">
                <a16:creationId xmlns:a16="http://schemas.microsoft.com/office/drawing/2014/main" id="{4F6BF6C3-E710-40E9-A4E0-95D48A5105D4}"/>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Tổ</a:t>
            </a:r>
            <a:r>
              <a:rPr lang="en-US" sz="1800" dirty="0">
                <a:solidFill>
                  <a:schemeClr val="bg2">
                    <a:lumMod val="50000"/>
                  </a:schemeClr>
                </a:solidFill>
              </a:rPr>
              <a:t> </a:t>
            </a:r>
            <a:r>
              <a:rPr lang="en-US" sz="1800" dirty="0" err="1">
                <a:solidFill>
                  <a:schemeClr val="bg2">
                    <a:lumMod val="50000"/>
                  </a:schemeClr>
                </a:solidFill>
              </a:rPr>
              <a:t>chức</a:t>
            </a:r>
            <a:r>
              <a:rPr lang="en-US" sz="1800" dirty="0">
                <a:solidFill>
                  <a:schemeClr val="bg2">
                    <a:lumMod val="50000"/>
                  </a:schemeClr>
                </a:solidFill>
              </a:rPr>
              <a:t> </a:t>
            </a:r>
            <a:r>
              <a:rPr lang="en-US" sz="1800" dirty="0" err="1">
                <a:solidFill>
                  <a:schemeClr val="bg2">
                    <a:lumMod val="50000"/>
                  </a:schemeClr>
                </a:solidFill>
              </a:rPr>
              <a:t>không</a:t>
            </a:r>
            <a:r>
              <a:rPr lang="en-US" sz="1800" dirty="0">
                <a:solidFill>
                  <a:schemeClr val="bg2">
                    <a:lumMod val="50000"/>
                  </a:schemeClr>
                </a:solidFill>
              </a:rPr>
              <a:t> </a:t>
            </a:r>
            <a:r>
              <a:rPr lang="en-US" sz="1800" dirty="0" err="1">
                <a:solidFill>
                  <a:schemeClr val="bg2">
                    <a:lumMod val="50000"/>
                  </a:schemeClr>
                </a:solidFill>
              </a:rPr>
              <a:t>gian</a:t>
            </a:r>
            <a:r>
              <a:rPr lang="en-US" sz="1800" dirty="0">
                <a:solidFill>
                  <a:schemeClr val="bg2">
                    <a:lumMod val="50000"/>
                  </a:schemeClr>
                </a:solidFill>
              </a:rPr>
              <a:t> </a:t>
            </a:r>
            <a:r>
              <a:rPr lang="en-US" sz="1800" dirty="0" err="1">
                <a:solidFill>
                  <a:schemeClr val="bg2">
                    <a:lumMod val="50000"/>
                  </a:schemeClr>
                </a:solidFill>
              </a:rPr>
              <a:t>nông</a:t>
            </a:r>
            <a:r>
              <a:rPr lang="en-US" sz="1800" dirty="0">
                <a:solidFill>
                  <a:schemeClr val="bg2">
                    <a:lumMod val="50000"/>
                  </a:schemeClr>
                </a:solidFill>
              </a:rPr>
              <a:t> </a:t>
            </a:r>
            <a:r>
              <a:rPr lang="en-US" sz="1800" dirty="0" err="1">
                <a:solidFill>
                  <a:schemeClr val="bg2">
                    <a:lumMod val="50000"/>
                  </a:schemeClr>
                </a:solidFill>
              </a:rPr>
              <a:t>lâm</a:t>
            </a:r>
            <a:r>
              <a:rPr lang="en-US" sz="1800" dirty="0">
                <a:solidFill>
                  <a:schemeClr val="bg2">
                    <a:lumMod val="50000"/>
                  </a:schemeClr>
                </a:solidFill>
              </a:rPr>
              <a:t> </a:t>
            </a:r>
            <a:r>
              <a:rPr lang="en-US" sz="1800" dirty="0" err="1">
                <a:solidFill>
                  <a:schemeClr val="bg2">
                    <a:lumMod val="50000"/>
                  </a:schemeClr>
                </a:solidFill>
              </a:rPr>
              <a:t>nghiệp</a:t>
            </a:r>
            <a:endParaRPr lang="en-US" sz="1800" dirty="0">
              <a:solidFill>
                <a:schemeClr val="bg2">
                  <a:lumMod val="50000"/>
                </a:schemeClr>
              </a:solidFill>
            </a:endParaRPr>
          </a:p>
        </p:txBody>
      </p:sp>
      <p:sp>
        <p:nvSpPr>
          <p:cNvPr id="20" name="Isosceles Triangle 19">
            <a:extLst>
              <a:ext uri="{FF2B5EF4-FFF2-40B4-BE49-F238E27FC236}">
                <a16:creationId xmlns:a16="http://schemas.microsoft.com/office/drawing/2014/main" id="{47A0F188-EB44-490D-8881-368A8E7F7FF6}"/>
              </a:ext>
            </a:extLst>
          </p:cNvPr>
          <p:cNvSpPr/>
          <p:nvPr/>
        </p:nvSpPr>
        <p:spPr>
          <a:xfrm>
            <a:off x="6961453" y="3708570"/>
            <a:ext cx="239663" cy="206607"/>
          </a:xfrm>
          <a:prstGeom prst="triangl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1" name="Isosceles Triangle 20">
            <a:extLst>
              <a:ext uri="{FF2B5EF4-FFF2-40B4-BE49-F238E27FC236}">
                <a16:creationId xmlns:a16="http://schemas.microsoft.com/office/drawing/2014/main" id="{291BB86C-DB6C-4D96-B38F-60C41D4BB82E}"/>
              </a:ext>
            </a:extLst>
          </p:cNvPr>
          <p:cNvSpPr/>
          <p:nvPr/>
        </p:nvSpPr>
        <p:spPr>
          <a:xfrm>
            <a:off x="8093567" y="3215084"/>
            <a:ext cx="239663" cy="206607"/>
          </a:xfrm>
          <a:prstGeom prst="triangle">
            <a:avLst/>
          </a:prstGeom>
          <a:solidFill>
            <a:srgbClr val="FF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 name="Rectangle 1">
            <a:extLst>
              <a:ext uri="{FF2B5EF4-FFF2-40B4-BE49-F238E27FC236}">
                <a16:creationId xmlns:a16="http://schemas.microsoft.com/office/drawing/2014/main" id="{1D622D1F-B76D-86B9-1B0E-8EAADB2F6196}"/>
              </a:ext>
            </a:extLst>
          </p:cNvPr>
          <p:cNvSpPr/>
          <p:nvPr/>
        </p:nvSpPr>
        <p:spPr>
          <a:xfrm>
            <a:off x="11855625" y="3218413"/>
            <a:ext cx="360056" cy="139434"/>
          </a:xfrm>
          <a:prstGeom prst="rect">
            <a:avLst/>
          </a:prstGeom>
          <a:solidFill>
            <a:srgbClr val="7C9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 name="Rectangle 2">
            <a:extLst>
              <a:ext uri="{FF2B5EF4-FFF2-40B4-BE49-F238E27FC236}">
                <a16:creationId xmlns:a16="http://schemas.microsoft.com/office/drawing/2014/main" id="{65D5121B-1558-D69D-39D9-A26E1555907D}"/>
              </a:ext>
            </a:extLst>
          </p:cNvPr>
          <p:cNvSpPr/>
          <p:nvPr/>
        </p:nvSpPr>
        <p:spPr>
          <a:xfrm>
            <a:off x="11855625" y="3512728"/>
            <a:ext cx="360056" cy="139434"/>
          </a:xfrm>
          <a:prstGeom prst="rect">
            <a:avLst/>
          </a:prstGeom>
          <a:solidFill>
            <a:srgbClr val="CBEC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4" name="Rectangle 3">
            <a:extLst>
              <a:ext uri="{FF2B5EF4-FFF2-40B4-BE49-F238E27FC236}">
                <a16:creationId xmlns:a16="http://schemas.microsoft.com/office/drawing/2014/main" id="{910C9D41-AB33-C044-8CC5-196BFACCF565}"/>
              </a:ext>
            </a:extLst>
          </p:cNvPr>
          <p:cNvSpPr/>
          <p:nvPr/>
        </p:nvSpPr>
        <p:spPr>
          <a:xfrm>
            <a:off x="11855625" y="3789896"/>
            <a:ext cx="360056" cy="139434"/>
          </a:xfrm>
          <a:prstGeom prst="rect">
            <a:avLst/>
          </a:prstGeom>
          <a:solidFill>
            <a:srgbClr val="AA93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Tree>
    <p:extLst>
      <p:ext uri="{BB962C8B-B14F-4D97-AF65-F5344CB8AC3E}">
        <p14:creationId xmlns:p14="http://schemas.microsoft.com/office/powerpoint/2010/main" val="2986938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69546BC-6FCF-412A-83C5-A2224E4E28E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9786" r="3684" b="9786"/>
          <a:stretch/>
        </p:blipFill>
        <p:spPr>
          <a:xfrm>
            <a:off x="-2" y="275772"/>
            <a:ext cx="12862562" cy="7592626"/>
          </a:xfrm>
          <a:prstGeom prst="rect">
            <a:avLst/>
          </a:prstGeom>
        </p:spPr>
      </p:pic>
      <p:sp>
        <p:nvSpPr>
          <p:cNvPr id="2" name="Oval 1">
            <a:extLst>
              <a:ext uri="{FF2B5EF4-FFF2-40B4-BE49-F238E27FC236}">
                <a16:creationId xmlns:a16="http://schemas.microsoft.com/office/drawing/2014/main" id="{7E6D28B3-6AD9-47FF-9759-BE176C6AF8A8}"/>
              </a:ext>
            </a:extLst>
          </p:cNvPr>
          <p:cNvSpPr/>
          <p:nvPr/>
        </p:nvSpPr>
        <p:spPr>
          <a:xfrm>
            <a:off x="7791268" y="4373877"/>
            <a:ext cx="537028" cy="537028"/>
          </a:xfrm>
          <a:prstGeom prst="ellipse">
            <a:avLst/>
          </a:prstGeom>
          <a:noFill/>
          <a:ln w="47625">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4738ADB-335B-4E2E-B4EE-8031C5F37662}"/>
              </a:ext>
            </a:extLst>
          </p:cNvPr>
          <p:cNvSpPr/>
          <p:nvPr/>
        </p:nvSpPr>
        <p:spPr>
          <a:xfrm>
            <a:off x="8992323" y="3071608"/>
            <a:ext cx="373744" cy="373744"/>
          </a:xfrm>
          <a:prstGeom prst="ellipse">
            <a:avLst/>
          </a:prstGeom>
          <a:noFill/>
          <a:ln w="47625">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669D915D-A5AB-4AA6-9DCD-1FF9A589D551}"/>
              </a:ext>
            </a:extLst>
          </p:cNvPr>
          <p:cNvSpPr/>
          <p:nvPr/>
        </p:nvSpPr>
        <p:spPr>
          <a:xfrm>
            <a:off x="8854437" y="2603520"/>
            <a:ext cx="373744" cy="373744"/>
          </a:xfrm>
          <a:prstGeom prst="ellipse">
            <a:avLst/>
          </a:prstGeom>
          <a:noFill/>
          <a:ln w="47625">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5E9545EC-ADB2-4BBA-AF39-5CEA4239EAF4}"/>
              </a:ext>
            </a:extLst>
          </p:cNvPr>
          <p:cNvSpPr/>
          <p:nvPr/>
        </p:nvSpPr>
        <p:spPr>
          <a:xfrm>
            <a:off x="8437151" y="5316826"/>
            <a:ext cx="537028" cy="537028"/>
          </a:xfrm>
          <a:prstGeom prst="ellipse">
            <a:avLst/>
          </a:prstGeom>
          <a:noFill/>
          <a:ln w="47625">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9E4991ED-428C-4BF8-BBA9-6341E40D8185}"/>
              </a:ext>
            </a:extLst>
          </p:cNvPr>
          <p:cNvSpPr/>
          <p:nvPr/>
        </p:nvSpPr>
        <p:spPr>
          <a:xfrm>
            <a:off x="11020568" y="3846283"/>
            <a:ext cx="537028" cy="537028"/>
          </a:xfrm>
          <a:prstGeom prst="ellipse">
            <a:avLst/>
          </a:prstGeom>
          <a:noFill/>
          <a:ln w="47625">
            <a:solidFill>
              <a:srgbClr val="7030A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B0D8AC4F-9C73-4E0F-9FA8-4E3EA481A486}"/>
              </a:ext>
            </a:extLst>
          </p:cNvPr>
          <p:cNvSpPr txBox="1"/>
          <p:nvPr/>
        </p:nvSpPr>
        <p:spPr>
          <a:xfrm>
            <a:off x="7765282" y="2454049"/>
            <a:ext cx="1033019" cy="48212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CCN </a:t>
            </a:r>
            <a:r>
              <a:rPr lang="en-US" sz="900" b="1" kern="100" dirty="0" err="1">
                <a:latin typeface="Arial" panose="020B0604020202020204" pitchFamily="34" charset="0"/>
                <a:ea typeface="Calibri" panose="020F0502020204030204" pitchFamily="34" charset="0"/>
                <a:cs typeface="Arial" panose="020B0604020202020204" pitchFamily="34" charset="0"/>
              </a:rPr>
              <a:t>Khe</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Cò</a:t>
            </a:r>
            <a:r>
              <a:rPr lang="en-US" sz="900" b="1" kern="100" dirty="0">
                <a:latin typeface="Arial" panose="020B0604020202020204" pitchFamily="34" charset="0"/>
                <a:ea typeface="Calibri" panose="020F0502020204030204" pitchFamily="34" charset="0"/>
                <a:cs typeface="Arial" panose="020B0604020202020204" pitchFamily="34" charset="0"/>
              </a:rPr>
              <a:t> - 30ha</a:t>
            </a:r>
          </a:p>
        </p:txBody>
      </p:sp>
      <p:sp>
        <p:nvSpPr>
          <p:cNvPr id="31" name="TextBox 30">
            <a:extLst>
              <a:ext uri="{FF2B5EF4-FFF2-40B4-BE49-F238E27FC236}">
                <a16:creationId xmlns:a16="http://schemas.microsoft.com/office/drawing/2014/main" id="{D8050805-B996-4DD4-B811-A562F5ED438D}"/>
              </a:ext>
            </a:extLst>
          </p:cNvPr>
          <p:cNvSpPr txBox="1"/>
          <p:nvPr/>
        </p:nvSpPr>
        <p:spPr>
          <a:xfrm>
            <a:off x="7748847" y="3047685"/>
            <a:ext cx="1033018" cy="369332"/>
          </a:xfrm>
          <a:prstGeom prst="rect">
            <a:avLst/>
          </a:prstGeom>
          <a:solidFill>
            <a:schemeClr val="bg1">
              <a:alpha val="80000"/>
            </a:schemeClr>
          </a:solidFill>
        </p:spPr>
        <p:txBody>
          <a:bodyPr wrap="square">
            <a:spAutoFit/>
          </a:bodyPr>
          <a:lstStyle/>
          <a:p>
            <a:pPr algn="just"/>
            <a:r>
              <a:rPr lang="en-US" sz="900" b="1" kern="100" dirty="0">
                <a:latin typeface="Arial" panose="020B0604020202020204" pitchFamily="34" charset="0"/>
                <a:ea typeface="Calibri" panose="020F0502020204030204" pitchFamily="34" charset="0"/>
                <a:cs typeface="Arial" panose="020B0604020202020204" pitchFamily="34" charset="0"/>
              </a:rPr>
              <a:t>CCN </a:t>
            </a:r>
            <a:r>
              <a:rPr lang="en-US" sz="900" b="1" kern="100" dirty="0" err="1">
                <a:latin typeface="Arial" panose="020B0604020202020204" pitchFamily="34" charset="0"/>
                <a:ea typeface="Calibri" panose="020F0502020204030204" pitchFamily="34" charset="0"/>
                <a:cs typeface="Arial" panose="020B0604020202020204" pitchFamily="34" charset="0"/>
              </a:rPr>
              <a:t>Sơn</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Lễ</a:t>
            </a:r>
            <a:r>
              <a:rPr lang="en-US" sz="900" b="1" kern="100" dirty="0">
                <a:latin typeface="Arial" panose="020B0604020202020204" pitchFamily="34" charset="0"/>
                <a:ea typeface="Calibri" panose="020F0502020204030204" pitchFamily="34" charset="0"/>
                <a:cs typeface="Arial" panose="020B0604020202020204" pitchFamily="34" charset="0"/>
              </a:rPr>
              <a:t> - 30ha</a:t>
            </a:r>
          </a:p>
        </p:txBody>
      </p:sp>
      <p:sp>
        <p:nvSpPr>
          <p:cNvPr id="32" name="TextBox 31">
            <a:extLst>
              <a:ext uri="{FF2B5EF4-FFF2-40B4-BE49-F238E27FC236}">
                <a16:creationId xmlns:a16="http://schemas.microsoft.com/office/drawing/2014/main" id="{063EA29E-AF67-4933-BA08-2839B5E6FAE5}"/>
              </a:ext>
            </a:extLst>
          </p:cNvPr>
          <p:cNvSpPr txBox="1"/>
          <p:nvPr/>
        </p:nvSpPr>
        <p:spPr>
          <a:xfrm>
            <a:off x="10712833" y="3292952"/>
            <a:ext cx="1152498" cy="369332"/>
          </a:xfrm>
          <a:prstGeom prst="rect">
            <a:avLst/>
          </a:prstGeom>
          <a:solidFill>
            <a:schemeClr val="bg1">
              <a:alpha val="80000"/>
            </a:schemeClr>
          </a:solidFill>
        </p:spPr>
        <p:txBody>
          <a:bodyPr wrap="square">
            <a:spAutoFit/>
          </a:bodyPr>
          <a:lstStyle/>
          <a:p>
            <a:pPr algn="just"/>
            <a:r>
              <a:rPr lang="en-US" sz="900" b="1" kern="100" dirty="0">
                <a:latin typeface="Arial" panose="020B0604020202020204" pitchFamily="34" charset="0"/>
                <a:ea typeface="Calibri" panose="020F0502020204030204" pitchFamily="34" charset="0"/>
                <a:cs typeface="Arial" panose="020B0604020202020204" pitchFamily="34" charset="0"/>
              </a:rPr>
              <a:t>CCN </a:t>
            </a:r>
            <a:r>
              <a:rPr lang="en-US" sz="900" b="1" kern="100" dirty="0" err="1">
                <a:latin typeface="Arial" panose="020B0604020202020204" pitchFamily="34" charset="0"/>
                <a:ea typeface="Calibri" panose="020F0502020204030204" pitchFamily="34" charset="0"/>
                <a:cs typeface="Arial" panose="020B0604020202020204" pitchFamily="34" charset="0"/>
              </a:rPr>
              <a:t>Đồng</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Hà</a:t>
            </a:r>
            <a:r>
              <a:rPr lang="en-US" sz="900" b="1" kern="100" dirty="0">
                <a:latin typeface="Arial" panose="020B0604020202020204" pitchFamily="34" charset="0"/>
                <a:ea typeface="Calibri" panose="020F0502020204030204" pitchFamily="34" charset="0"/>
                <a:cs typeface="Arial" panose="020B0604020202020204" pitchFamily="34" charset="0"/>
              </a:rPr>
              <a:t> - 75ha</a:t>
            </a:r>
          </a:p>
        </p:txBody>
      </p:sp>
      <p:sp>
        <p:nvSpPr>
          <p:cNvPr id="33" name="TextBox 32">
            <a:extLst>
              <a:ext uri="{FF2B5EF4-FFF2-40B4-BE49-F238E27FC236}">
                <a16:creationId xmlns:a16="http://schemas.microsoft.com/office/drawing/2014/main" id="{C51ECA34-7289-45AD-9268-15D191E8AFAD}"/>
              </a:ext>
            </a:extLst>
          </p:cNvPr>
          <p:cNvSpPr txBox="1"/>
          <p:nvPr/>
        </p:nvSpPr>
        <p:spPr>
          <a:xfrm>
            <a:off x="7149004" y="5451334"/>
            <a:ext cx="1179292" cy="369332"/>
          </a:xfrm>
          <a:prstGeom prst="rect">
            <a:avLst/>
          </a:prstGeom>
          <a:solidFill>
            <a:schemeClr val="bg1">
              <a:alpha val="80000"/>
            </a:schemeClr>
          </a:solidFill>
        </p:spPr>
        <p:txBody>
          <a:bodyPr wrap="square">
            <a:spAutoFit/>
          </a:bodyPr>
          <a:lstStyle/>
          <a:p>
            <a:pPr algn="just"/>
            <a:r>
              <a:rPr lang="en-US" sz="900" b="1" kern="100" dirty="0">
                <a:latin typeface="Arial" panose="020B0604020202020204" pitchFamily="34" charset="0"/>
                <a:ea typeface="Calibri" panose="020F0502020204030204" pitchFamily="34" charset="0"/>
                <a:cs typeface="Arial" panose="020B0604020202020204" pitchFamily="34" charset="0"/>
              </a:rPr>
              <a:t>CCN </a:t>
            </a:r>
            <a:r>
              <a:rPr lang="en-US" sz="900" b="1" kern="100" dirty="0" err="1">
                <a:latin typeface="Arial" panose="020B0604020202020204" pitchFamily="34" charset="0"/>
                <a:ea typeface="Calibri" panose="020F0502020204030204" pitchFamily="34" charset="0"/>
                <a:cs typeface="Arial" panose="020B0604020202020204" pitchFamily="34" charset="0"/>
              </a:rPr>
              <a:t>Sơn</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Trường</a:t>
            </a:r>
            <a:r>
              <a:rPr lang="en-US" sz="900" b="1" kern="100" dirty="0">
                <a:latin typeface="Arial" panose="020B0604020202020204" pitchFamily="34" charset="0"/>
                <a:ea typeface="Calibri" panose="020F0502020204030204" pitchFamily="34" charset="0"/>
                <a:cs typeface="Arial" panose="020B0604020202020204" pitchFamily="34" charset="0"/>
              </a:rPr>
              <a:t> - 30ha</a:t>
            </a:r>
          </a:p>
        </p:txBody>
      </p:sp>
      <p:sp>
        <p:nvSpPr>
          <p:cNvPr id="34" name="TextBox 33">
            <a:extLst>
              <a:ext uri="{FF2B5EF4-FFF2-40B4-BE49-F238E27FC236}">
                <a16:creationId xmlns:a16="http://schemas.microsoft.com/office/drawing/2014/main" id="{A78616D1-7660-4F64-AE53-491ADDD8E88F}"/>
              </a:ext>
            </a:extLst>
          </p:cNvPr>
          <p:cNvSpPr txBox="1"/>
          <p:nvPr/>
        </p:nvSpPr>
        <p:spPr>
          <a:xfrm>
            <a:off x="6439275" y="4457725"/>
            <a:ext cx="1233372" cy="369332"/>
          </a:xfrm>
          <a:prstGeom prst="rect">
            <a:avLst/>
          </a:prstGeom>
          <a:solidFill>
            <a:schemeClr val="bg1">
              <a:alpha val="80000"/>
            </a:schemeClr>
          </a:solidFill>
        </p:spPr>
        <p:txBody>
          <a:bodyPr wrap="square">
            <a:spAutoFit/>
          </a:bodyPr>
          <a:lstStyle/>
          <a:p>
            <a:pPr algn="just"/>
            <a:r>
              <a:rPr lang="en-US" sz="900" b="1" kern="100" dirty="0">
                <a:latin typeface="Arial" panose="020B0604020202020204" pitchFamily="34" charset="0"/>
                <a:ea typeface="Calibri" panose="020F0502020204030204" pitchFamily="34" charset="0"/>
                <a:cs typeface="Arial" panose="020B0604020202020204" pitchFamily="34" charset="0"/>
              </a:rPr>
              <a:t>CCN Quang </a:t>
            </a:r>
            <a:r>
              <a:rPr lang="en-US" sz="900" b="1" kern="100" dirty="0" err="1">
                <a:latin typeface="Arial" panose="020B0604020202020204" pitchFamily="34" charset="0"/>
                <a:ea typeface="Calibri" panose="020F0502020204030204" pitchFamily="34" charset="0"/>
                <a:cs typeface="Arial" panose="020B0604020202020204" pitchFamily="34" charset="0"/>
              </a:rPr>
              <a:t>Diệm</a:t>
            </a:r>
            <a:r>
              <a:rPr lang="en-US" sz="900" b="1" kern="100" dirty="0">
                <a:latin typeface="Arial" panose="020B0604020202020204" pitchFamily="34" charset="0"/>
                <a:ea typeface="Calibri" panose="020F0502020204030204" pitchFamily="34" charset="0"/>
                <a:cs typeface="Arial" panose="020B0604020202020204" pitchFamily="34" charset="0"/>
              </a:rPr>
              <a:t> - 75 ha</a:t>
            </a:r>
          </a:p>
        </p:txBody>
      </p:sp>
      <p:cxnSp>
        <p:nvCxnSpPr>
          <p:cNvPr id="35" name="Straight Connector 34">
            <a:extLst>
              <a:ext uri="{FF2B5EF4-FFF2-40B4-BE49-F238E27FC236}">
                <a16:creationId xmlns:a16="http://schemas.microsoft.com/office/drawing/2014/main" id="{B60BE8EC-DD2E-4EA0-A9B9-59A72DE15E8A}"/>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79C58390-E861-4F04-87AC-C6174F98F2E5}"/>
              </a:ext>
            </a:extLst>
          </p:cNvPr>
          <p:cNvSpPr txBox="1">
            <a:spLocks/>
          </p:cNvSpPr>
          <p:nvPr/>
        </p:nvSpPr>
        <p:spPr>
          <a:xfrm>
            <a:off x="0" y="187288"/>
            <a:ext cx="15087600" cy="348784"/>
          </a:xfrm>
          <a:prstGeom prst="rect">
            <a:avLst/>
          </a:prstGeom>
        </p:spPr>
        <p:txBody>
          <a:bodyPr vert="horz" lIns="90963" tIns="45482" rIns="90963" bIns="45482" rtlCol="0" anchor="t">
            <a:noAutofit/>
          </a:bodyPr>
          <a:lstStyle>
            <a:defPPr>
              <a:defRPr lang="en-US"/>
            </a:defPPr>
            <a:lvl1pPr marL="688975" defTabSz="914400">
              <a:lnSpc>
                <a:spcPct val="100000"/>
              </a:lnSpc>
              <a:spcBef>
                <a:spcPts val="199"/>
              </a:spcBef>
              <a:spcAft>
                <a:spcPts val="199"/>
              </a:spcAft>
              <a:buNone/>
              <a:defRPr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sp>
        <p:nvSpPr>
          <p:cNvPr id="37" name="Title 1">
            <a:extLst>
              <a:ext uri="{FF2B5EF4-FFF2-40B4-BE49-F238E27FC236}">
                <a16:creationId xmlns:a16="http://schemas.microsoft.com/office/drawing/2014/main" id="{F22B0E9D-815D-4DC7-A58E-5C8793F686E5}"/>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Tổ</a:t>
            </a:r>
            <a:r>
              <a:rPr lang="en-US" sz="1800" dirty="0">
                <a:solidFill>
                  <a:schemeClr val="bg2">
                    <a:lumMod val="50000"/>
                  </a:schemeClr>
                </a:solidFill>
              </a:rPr>
              <a:t> </a:t>
            </a:r>
            <a:r>
              <a:rPr lang="en-US" sz="1800" dirty="0" err="1">
                <a:solidFill>
                  <a:schemeClr val="bg2">
                    <a:lumMod val="50000"/>
                  </a:schemeClr>
                </a:solidFill>
              </a:rPr>
              <a:t>chức</a:t>
            </a:r>
            <a:r>
              <a:rPr lang="en-US" sz="1800" dirty="0">
                <a:solidFill>
                  <a:schemeClr val="bg2">
                    <a:lumMod val="50000"/>
                  </a:schemeClr>
                </a:solidFill>
              </a:rPr>
              <a:t> </a:t>
            </a:r>
            <a:r>
              <a:rPr lang="en-US" sz="1800" dirty="0" err="1">
                <a:solidFill>
                  <a:schemeClr val="bg2">
                    <a:lumMod val="50000"/>
                  </a:schemeClr>
                </a:solidFill>
              </a:rPr>
              <a:t>không</a:t>
            </a:r>
            <a:r>
              <a:rPr lang="en-US" sz="1800" dirty="0">
                <a:solidFill>
                  <a:schemeClr val="bg2">
                    <a:lumMod val="50000"/>
                  </a:schemeClr>
                </a:solidFill>
              </a:rPr>
              <a:t> </a:t>
            </a:r>
            <a:r>
              <a:rPr lang="en-US" sz="1800" dirty="0" err="1">
                <a:solidFill>
                  <a:schemeClr val="bg2">
                    <a:lumMod val="50000"/>
                  </a:schemeClr>
                </a:solidFill>
              </a:rPr>
              <a:t>gian</a:t>
            </a:r>
            <a:r>
              <a:rPr lang="en-US" sz="1800" dirty="0">
                <a:solidFill>
                  <a:schemeClr val="bg2">
                    <a:lumMod val="50000"/>
                  </a:schemeClr>
                </a:solidFill>
              </a:rPr>
              <a:t> </a:t>
            </a:r>
            <a:r>
              <a:rPr lang="en-US" sz="1800" dirty="0" err="1">
                <a:solidFill>
                  <a:schemeClr val="bg2">
                    <a:lumMod val="50000"/>
                  </a:schemeClr>
                </a:solidFill>
              </a:rPr>
              <a:t>sản</a:t>
            </a:r>
            <a:r>
              <a:rPr lang="en-US" sz="1800" dirty="0">
                <a:solidFill>
                  <a:schemeClr val="bg2">
                    <a:lumMod val="50000"/>
                  </a:schemeClr>
                </a:solidFill>
              </a:rPr>
              <a:t> </a:t>
            </a:r>
            <a:r>
              <a:rPr lang="en-US" sz="1800" dirty="0" err="1">
                <a:solidFill>
                  <a:schemeClr val="bg2">
                    <a:lumMod val="50000"/>
                  </a:schemeClr>
                </a:solidFill>
              </a:rPr>
              <a:t>xuất</a:t>
            </a:r>
            <a:r>
              <a:rPr lang="en-US" sz="1800" dirty="0">
                <a:solidFill>
                  <a:schemeClr val="bg2">
                    <a:lumMod val="50000"/>
                  </a:schemeClr>
                </a:solidFill>
              </a:rPr>
              <a:t> </a:t>
            </a:r>
            <a:r>
              <a:rPr lang="en-US" sz="1800" dirty="0" err="1">
                <a:solidFill>
                  <a:schemeClr val="bg2">
                    <a:lumMod val="50000"/>
                  </a:schemeClr>
                </a:solidFill>
              </a:rPr>
              <a:t>công</a:t>
            </a:r>
            <a:r>
              <a:rPr lang="en-US" sz="1800" dirty="0">
                <a:solidFill>
                  <a:schemeClr val="bg2">
                    <a:lumMod val="50000"/>
                  </a:schemeClr>
                </a:solidFill>
              </a:rPr>
              <a:t> </a:t>
            </a:r>
            <a:r>
              <a:rPr lang="en-US" sz="1800" dirty="0" err="1">
                <a:solidFill>
                  <a:schemeClr val="bg2">
                    <a:lumMod val="50000"/>
                  </a:schemeClr>
                </a:solidFill>
              </a:rPr>
              <a:t>nghiệp</a:t>
            </a:r>
            <a:r>
              <a:rPr lang="en-US" sz="1800" dirty="0">
                <a:solidFill>
                  <a:schemeClr val="bg2">
                    <a:lumMod val="50000"/>
                  </a:schemeClr>
                </a:solidFill>
              </a:rPr>
              <a:t>, TTCN</a:t>
            </a:r>
          </a:p>
        </p:txBody>
      </p:sp>
      <p:sp>
        <p:nvSpPr>
          <p:cNvPr id="4" name="TextBox 3">
            <a:extLst>
              <a:ext uri="{FF2B5EF4-FFF2-40B4-BE49-F238E27FC236}">
                <a16:creationId xmlns:a16="http://schemas.microsoft.com/office/drawing/2014/main" id="{704C226B-2ACC-C259-C1D6-2D6B59550D34}"/>
              </a:ext>
            </a:extLst>
          </p:cNvPr>
          <p:cNvSpPr txBox="1"/>
          <p:nvPr/>
        </p:nvSpPr>
        <p:spPr>
          <a:xfrm>
            <a:off x="706359" y="8184420"/>
            <a:ext cx="13771641" cy="1261627"/>
          </a:xfrm>
          <a:prstGeom prst="rect">
            <a:avLst/>
          </a:prstGeom>
          <a:noFill/>
        </p:spPr>
        <p:txBody>
          <a:bodyPr wrap="square">
            <a:spAutoFit/>
          </a:bodyPr>
          <a:lstStyle/>
          <a:p>
            <a:pPr algn="just">
              <a:lnSpc>
                <a:spcPct val="150000"/>
              </a:lnSpc>
            </a:pP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Phát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triển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các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cụm</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công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nghiệp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theo</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hệ</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thống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hạ</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tầng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liên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kết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vùng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a:p>
            <a:pPr algn="just">
              <a:lnSpc>
                <a:spcPct val="150000"/>
              </a:lnSpc>
            </a:pP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CCN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đóng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vai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trò</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đầu</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mối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xuất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hàng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hoá</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động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lực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thúc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đẩy</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kinh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tế</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đóng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góp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phẩm</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cho</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hoạt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động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thương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mại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dịch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vụ</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du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lịch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a:p>
            <a:pPr algn="just">
              <a:lnSpc>
                <a:spcPct val="150000"/>
              </a:lnSpc>
            </a:pP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Ngành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nghề</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tập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trung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vào</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chế</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biến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nông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lâm</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công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nghiệp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hỗ</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trợ</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nông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nghiệp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a:p>
            <a:pPr algn="just">
              <a:lnSpc>
                <a:spcPct val="150000"/>
              </a:lnSpc>
            </a:pP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Đề</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xuất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các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quỹ</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đất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TTCN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phân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bố</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trong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phạm</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vi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các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xã</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để</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hệ</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thống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hoá</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quản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lý</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tập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trung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các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hoạt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động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sản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xuất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quy</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mô</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nhỏ</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giúp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hạn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chế</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các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ảnh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hưởng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tiêu</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cực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tới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môi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trường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dân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cư</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637034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69546BC-6FCF-412A-83C5-A2224E4E28E7}"/>
              </a:ext>
            </a:extLst>
          </p:cNvPr>
          <p:cNvPicPr>
            <a:picLocks noChangeAspect="1"/>
          </p:cNvPicPr>
          <p:nvPr/>
        </p:nvPicPr>
        <p:blipFill>
          <a:blip r:embed="rId2" cstate="print">
            <a:extLst>
              <a:ext uri="{28A0092B-C50C-407E-A947-70E740481C1C}">
                <a14:useLocalDpi xmlns:a14="http://schemas.microsoft.com/office/drawing/2010/main" val="0"/>
              </a:ext>
            </a:extLst>
          </a:blip>
          <a:srcRect t="9851" b="9851"/>
          <a:stretch/>
        </p:blipFill>
        <p:spPr>
          <a:xfrm>
            <a:off x="0" y="579120"/>
            <a:ext cx="13201101" cy="7505387"/>
          </a:xfrm>
          <a:prstGeom prst="rect">
            <a:avLst/>
          </a:prstGeom>
        </p:spPr>
      </p:pic>
      <p:sp>
        <p:nvSpPr>
          <p:cNvPr id="75" name="TextBox 74">
            <a:extLst>
              <a:ext uri="{FF2B5EF4-FFF2-40B4-BE49-F238E27FC236}">
                <a16:creationId xmlns:a16="http://schemas.microsoft.com/office/drawing/2014/main" id="{0524FF2E-1387-4B40-8817-5ABEA67455AE}"/>
              </a:ext>
            </a:extLst>
          </p:cNvPr>
          <p:cNvSpPr txBox="1"/>
          <p:nvPr/>
        </p:nvSpPr>
        <p:spPr>
          <a:xfrm>
            <a:off x="-1797396" y="2483502"/>
            <a:ext cx="1741258" cy="3785100"/>
          </a:xfrm>
          <a:prstGeom prst="rect">
            <a:avLst/>
          </a:prstGeom>
          <a:solidFill>
            <a:srgbClr val="FFFF00"/>
          </a:solidFill>
        </p:spPr>
        <p:txBody>
          <a:bodyPr wrap="square" lIns="40113" tIns="40113" rIns="40113" bIns="40113" rtlCol="0">
            <a:spAutoFit/>
          </a:bodyPr>
          <a:lstStyle/>
          <a:p>
            <a:r>
              <a:rPr lang="en-GB" sz="2006" b="1" dirty="0">
                <a:solidFill>
                  <a:srgbClr val="FF0000"/>
                </a:solidFill>
                <a:latin typeface="Arial" panose="020B0604020202020204" pitchFamily="34" charset="0"/>
                <a:cs typeface="Arial" panose="020B0604020202020204" pitchFamily="34" charset="0"/>
              </a:rPr>
              <a:t>VẼ LẠI. LÀM RÕ CÁC TRỤC VÀ HÀNH LANG</a:t>
            </a:r>
          </a:p>
          <a:p>
            <a:endParaRPr lang="en-GB" sz="2006" b="1" dirty="0">
              <a:solidFill>
                <a:srgbClr val="FF0000"/>
              </a:solidFill>
              <a:latin typeface="Arial" panose="020B0604020202020204" pitchFamily="34" charset="0"/>
              <a:cs typeface="Arial" panose="020B0604020202020204" pitchFamily="34" charset="0"/>
            </a:endParaRPr>
          </a:p>
          <a:p>
            <a:r>
              <a:rPr lang="en-GB" sz="2006" b="1" dirty="0">
                <a:solidFill>
                  <a:srgbClr val="FF0000"/>
                </a:solidFill>
                <a:latin typeface="Arial" panose="020B0604020202020204" pitchFamily="34" charset="0"/>
                <a:cs typeface="Arial" panose="020B0604020202020204" pitchFamily="34" charset="0"/>
              </a:rPr>
              <a:t>SƠ ĐỒ 1. TRỤC + VÙNG</a:t>
            </a:r>
          </a:p>
          <a:p>
            <a:endParaRPr lang="en-GB" sz="2006" b="1" dirty="0">
              <a:solidFill>
                <a:srgbClr val="FF0000"/>
              </a:solidFill>
              <a:latin typeface="Arial" panose="020B0604020202020204" pitchFamily="34" charset="0"/>
              <a:cs typeface="Arial" panose="020B0604020202020204" pitchFamily="34" charset="0"/>
            </a:endParaRPr>
          </a:p>
          <a:p>
            <a:r>
              <a:rPr lang="en-GB" sz="2006" b="1" dirty="0">
                <a:solidFill>
                  <a:srgbClr val="FF0000"/>
                </a:solidFill>
                <a:latin typeface="Arial" panose="020B0604020202020204" pitchFamily="34" charset="0"/>
                <a:cs typeface="Arial" panose="020B0604020202020204" pitchFamily="34" charset="0"/>
              </a:rPr>
              <a:t>SƠ ĐỒ 2. ĐIỂM ĐỘNG LỰC </a:t>
            </a:r>
          </a:p>
        </p:txBody>
      </p:sp>
      <p:sp>
        <p:nvSpPr>
          <p:cNvPr id="17" name="TextBox 16">
            <a:extLst>
              <a:ext uri="{FF2B5EF4-FFF2-40B4-BE49-F238E27FC236}">
                <a16:creationId xmlns:a16="http://schemas.microsoft.com/office/drawing/2014/main" id="{F6A24B68-9668-4CCD-9675-B62544D37A2F}"/>
              </a:ext>
            </a:extLst>
          </p:cNvPr>
          <p:cNvSpPr txBox="1"/>
          <p:nvPr/>
        </p:nvSpPr>
        <p:spPr>
          <a:xfrm>
            <a:off x="7703886" y="2236226"/>
            <a:ext cx="1444709"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KGDL </a:t>
            </a:r>
            <a:r>
              <a:rPr lang="en-US" sz="900" b="1" kern="100" dirty="0" err="1">
                <a:latin typeface="Arial" panose="020B0604020202020204" pitchFamily="34" charset="0"/>
                <a:ea typeface="Calibri" panose="020F0502020204030204" pitchFamily="34" charset="0"/>
                <a:cs typeface="Arial" panose="020B0604020202020204" pitchFamily="34" charset="0"/>
              </a:rPr>
              <a:t>Hồ</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Khe</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Cò</a:t>
            </a:r>
            <a:endParaRPr lang="en-US" sz="900" b="1" kern="100" dirty="0">
              <a:latin typeface="Arial" panose="020B0604020202020204" pitchFamily="34" charset="0"/>
              <a:ea typeface="Calibri" panose="020F050202020403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C136756B-89E0-4F63-B5B6-B0C066D04B46}"/>
              </a:ext>
            </a:extLst>
          </p:cNvPr>
          <p:cNvSpPr txBox="1"/>
          <p:nvPr/>
        </p:nvSpPr>
        <p:spPr>
          <a:xfrm>
            <a:off x="9468336" y="2160082"/>
            <a:ext cx="1577035"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KGDL </a:t>
            </a:r>
            <a:r>
              <a:rPr lang="en-US" sz="900" b="1" kern="100" dirty="0" err="1">
                <a:latin typeface="Arial" panose="020B0604020202020204" pitchFamily="34" charset="0"/>
                <a:ea typeface="Calibri" panose="020F0502020204030204" pitchFamily="34" charset="0"/>
                <a:cs typeface="Arial" panose="020B0604020202020204" pitchFamily="34" charset="0"/>
              </a:rPr>
              <a:t>Hồ</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Vực</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Rồng</a:t>
            </a:r>
            <a:endParaRPr lang="en-US" sz="900" b="1" kern="100" dirty="0">
              <a:latin typeface="Arial" panose="020B0604020202020204" pitchFamily="34" charset="0"/>
              <a:ea typeface="Calibri" panose="020F050202020403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B09C3E63-2A47-4525-9814-1982A646D020}"/>
              </a:ext>
            </a:extLst>
          </p:cNvPr>
          <p:cNvSpPr txBox="1"/>
          <p:nvPr/>
        </p:nvSpPr>
        <p:spPr>
          <a:xfrm>
            <a:off x="7363096" y="3035263"/>
            <a:ext cx="1577035"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KGDL </a:t>
            </a:r>
            <a:r>
              <a:rPr lang="en-US" sz="900" b="1" kern="100" dirty="0" err="1">
                <a:latin typeface="Arial" panose="020B0604020202020204" pitchFamily="34" charset="0"/>
                <a:ea typeface="Calibri" panose="020F0502020204030204" pitchFamily="34" charset="0"/>
                <a:cs typeface="Arial" panose="020B0604020202020204" pitchFamily="34" charset="0"/>
              </a:rPr>
              <a:t>Hồ</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Nội</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Tranh</a:t>
            </a:r>
            <a:endParaRPr lang="en-US" sz="900" b="1" kern="100" dirty="0">
              <a:latin typeface="Arial" panose="020B0604020202020204" pitchFamily="34" charset="0"/>
              <a:ea typeface="Calibri" panose="020F050202020403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2F9C5960-FF30-4D88-A564-9C7A6605C66F}"/>
              </a:ext>
            </a:extLst>
          </p:cNvPr>
          <p:cNvSpPr txBox="1"/>
          <p:nvPr/>
        </p:nvSpPr>
        <p:spPr>
          <a:xfrm>
            <a:off x="4478597" y="3421870"/>
            <a:ext cx="1577035"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KGDL </a:t>
            </a:r>
            <a:r>
              <a:rPr lang="en-US" sz="900" b="1" kern="100" dirty="0" err="1">
                <a:latin typeface="Arial" panose="020B0604020202020204" pitchFamily="34" charset="0"/>
                <a:ea typeface="Calibri" panose="020F0502020204030204" pitchFamily="34" charset="0"/>
                <a:cs typeface="Arial" panose="020B0604020202020204" pitchFamily="34" charset="0"/>
              </a:rPr>
              <a:t>Thác</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Xài</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Phố</a:t>
            </a:r>
            <a:endParaRPr lang="en-US" sz="900" b="1" kern="100" dirty="0">
              <a:latin typeface="Arial" panose="020B0604020202020204" pitchFamily="34" charset="0"/>
              <a:ea typeface="Calibri" panose="020F050202020403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FB58D3B2-94E2-471B-8C77-409DC3FC44AD}"/>
              </a:ext>
            </a:extLst>
          </p:cNvPr>
          <p:cNvSpPr txBox="1"/>
          <p:nvPr/>
        </p:nvSpPr>
        <p:spPr>
          <a:xfrm>
            <a:off x="7128913" y="4697653"/>
            <a:ext cx="2264054"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KGDL Di </a:t>
            </a:r>
            <a:r>
              <a:rPr lang="en-US" sz="900" b="1" kern="100" dirty="0" err="1">
                <a:latin typeface="Arial" panose="020B0604020202020204" pitchFamily="34" charset="0"/>
                <a:ea typeface="Calibri" panose="020F0502020204030204" pitchFamily="34" charset="0"/>
                <a:cs typeface="Arial" panose="020B0604020202020204" pitchFamily="34" charset="0"/>
              </a:rPr>
              <a:t>tích</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Hải</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Thượng</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Lãn</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Ông</a:t>
            </a:r>
            <a:endParaRPr lang="en-US" sz="900" b="1" kern="100" dirty="0">
              <a:latin typeface="Arial" panose="020B0604020202020204" pitchFamily="34" charset="0"/>
              <a:ea typeface="Calibri" panose="020F0502020204030204" pitchFamily="34" charset="0"/>
              <a:cs typeface="Arial" panose="020B0604020202020204" pitchFamily="34" charset="0"/>
            </a:endParaRPr>
          </a:p>
        </p:txBody>
      </p:sp>
      <p:pic>
        <p:nvPicPr>
          <p:cNvPr id="32" name="Picture 31" descr="Screen Clipping">
            <a:extLst>
              <a:ext uri="{FF2B5EF4-FFF2-40B4-BE49-F238E27FC236}">
                <a16:creationId xmlns:a16="http://schemas.microsoft.com/office/drawing/2014/main" id="{4C3EF334-5FA6-48AD-8CE2-B85BBE23DB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685067" y="2709245"/>
            <a:ext cx="2293938" cy="1521312"/>
          </a:xfrm>
          <a:prstGeom prst="rect">
            <a:avLst/>
          </a:prstGeom>
        </p:spPr>
      </p:pic>
      <p:pic>
        <p:nvPicPr>
          <p:cNvPr id="34" name="Picture 33" descr="Screen Clipping">
            <a:extLst>
              <a:ext uri="{FF2B5EF4-FFF2-40B4-BE49-F238E27FC236}">
                <a16:creationId xmlns:a16="http://schemas.microsoft.com/office/drawing/2014/main" id="{2FA00F0C-5F8B-4289-ABCC-6FFAE299ED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85067" y="4281731"/>
            <a:ext cx="2293938" cy="2356105"/>
          </a:xfrm>
          <a:prstGeom prst="rect">
            <a:avLst/>
          </a:prstGeom>
        </p:spPr>
      </p:pic>
      <p:pic>
        <p:nvPicPr>
          <p:cNvPr id="35" name="Picture 34" descr="Screen Clipping">
            <a:extLst>
              <a:ext uri="{FF2B5EF4-FFF2-40B4-BE49-F238E27FC236}">
                <a16:creationId xmlns:a16="http://schemas.microsoft.com/office/drawing/2014/main" id="{1741D4D4-9B66-4700-8693-064D6BD1C5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85067" y="6680780"/>
            <a:ext cx="2293938" cy="1403729"/>
          </a:xfrm>
          <a:prstGeom prst="rect">
            <a:avLst/>
          </a:prstGeom>
        </p:spPr>
      </p:pic>
      <p:pic>
        <p:nvPicPr>
          <p:cNvPr id="37" name="Picture 36" descr="Screen Clipping">
            <a:extLst>
              <a:ext uri="{FF2B5EF4-FFF2-40B4-BE49-F238E27FC236}">
                <a16:creationId xmlns:a16="http://schemas.microsoft.com/office/drawing/2014/main" id="{F5AAECC0-FE95-41B1-94AC-0F381F7270B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685067" y="1229910"/>
            <a:ext cx="2293938" cy="1436719"/>
          </a:xfrm>
          <a:prstGeom prst="rect">
            <a:avLst/>
          </a:prstGeom>
        </p:spPr>
      </p:pic>
      <p:sp>
        <p:nvSpPr>
          <p:cNvPr id="38" name="TextBox 37">
            <a:extLst>
              <a:ext uri="{FF2B5EF4-FFF2-40B4-BE49-F238E27FC236}">
                <a16:creationId xmlns:a16="http://schemas.microsoft.com/office/drawing/2014/main" id="{2CC9CD36-4D9F-42EE-99C7-5010DE82F9A8}"/>
              </a:ext>
            </a:extLst>
          </p:cNvPr>
          <p:cNvSpPr txBox="1"/>
          <p:nvPr/>
        </p:nvSpPr>
        <p:spPr>
          <a:xfrm>
            <a:off x="7457177" y="5954795"/>
            <a:ext cx="1607527"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KDL </a:t>
            </a:r>
            <a:r>
              <a:rPr lang="en-US" sz="900" b="1" kern="100" dirty="0" err="1">
                <a:latin typeface="Arial" panose="020B0604020202020204" pitchFamily="34" charset="0"/>
                <a:ea typeface="Calibri" panose="020F0502020204030204" pitchFamily="34" charset="0"/>
                <a:cs typeface="Arial" panose="020B0604020202020204" pitchFamily="34" charset="0"/>
              </a:rPr>
              <a:t>núi</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Tràm</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Mây</a:t>
            </a:r>
            <a:endParaRPr lang="en-US" sz="900" b="1" kern="100" dirty="0">
              <a:latin typeface="Arial" panose="020B0604020202020204" pitchFamily="34" charset="0"/>
              <a:ea typeface="Calibri" panose="020F050202020403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BBACFB6C-4EE3-49B0-BAD2-AD8E25ED696D}"/>
              </a:ext>
            </a:extLst>
          </p:cNvPr>
          <p:cNvSpPr txBox="1"/>
          <p:nvPr/>
        </p:nvSpPr>
        <p:spPr>
          <a:xfrm>
            <a:off x="8349207" y="4108670"/>
            <a:ext cx="2264054"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KGDL Di </a:t>
            </a:r>
            <a:r>
              <a:rPr lang="en-US" sz="900" b="1" kern="100" dirty="0" err="1">
                <a:latin typeface="Arial" panose="020B0604020202020204" pitchFamily="34" charset="0"/>
                <a:ea typeface="Calibri" panose="020F0502020204030204" pitchFamily="34" charset="0"/>
                <a:cs typeface="Arial" panose="020B0604020202020204" pitchFamily="34" charset="0"/>
              </a:rPr>
              <a:t>tích</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Hải</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Thượng</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Lãn</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Ông</a:t>
            </a:r>
            <a:endParaRPr lang="en-US" sz="900" b="1" kern="100" dirty="0">
              <a:latin typeface="Arial" panose="020B0604020202020204" pitchFamily="34" charset="0"/>
              <a:ea typeface="Calibri" panose="020F0502020204030204" pitchFamily="34" charset="0"/>
              <a:cs typeface="Arial" panose="020B0604020202020204" pitchFamily="34" charset="0"/>
            </a:endParaRPr>
          </a:p>
        </p:txBody>
      </p:sp>
      <p:cxnSp>
        <p:nvCxnSpPr>
          <p:cNvPr id="33" name="Straight Connector 32">
            <a:extLst>
              <a:ext uri="{FF2B5EF4-FFF2-40B4-BE49-F238E27FC236}">
                <a16:creationId xmlns:a16="http://schemas.microsoft.com/office/drawing/2014/main" id="{F6464147-3675-4EA2-BE96-6A529AB0CE5F}"/>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itle 1">
            <a:extLst>
              <a:ext uri="{FF2B5EF4-FFF2-40B4-BE49-F238E27FC236}">
                <a16:creationId xmlns:a16="http://schemas.microsoft.com/office/drawing/2014/main" id="{672E2935-8C38-47D9-8FEF-B3B1D9A52E81}"/>
              </a:ext>
            </a:extLst>
          </p:cNvPr>
          <p:cNvSpPr txBox="1">
            <a:spLocks/>
          </p:cNvSpPr>
          <p:nvPr/>
        </p:nvSpPr>
        <p:spPr>
          <a:xfrm>
            <a:off x="0" y="187288"/>
            <a:ext cx="15087600" cy="348784"/>
          </a:xfrm>
          <a:prstGeom prst="rect">
            <a:avLst/>
          </a:prstGeom>
        </p:spPr>
        <p:txBody>
          <a:bodyPr vert="horz" lIns="90963" tIns="45482" rIns="90963" bIns="45482" rtlCol="0" anchor="t">
            <a:noAutofit/>
          </a:bodyPr>
          <a:lstStyle>
            <a:defPPr>
              <a:defRPr lang="en-US"/>
            </a:defPPr>
            <a:lvl1pPr marL="688975" defTabSz="914400">
              <a:lnSpc>
                <a:spcPct val="100000"/>
              </a:lnSpc>
              <a:spcBef>
                <a:spcPts val="199"/>
              </a:spcBef>
              <a:spcAft>
                <a:spcPts val="199"/>
              </a:spcAft>
              <a:buNone/>
              <a:defRPr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sp>
        <p:nvSpPr>
          <p:cNvPr id="41" name="Title 1">
            <a:extLst>
              <a:ext uri="{FF2B5EF4-FFF2-40B4-BE49-F238E27FC236}">
                <a16:creationId xmlns:a16="http://schemas.microsoft.com/office/drawing/2014/main" id="{C3DA8CB5-115B-4432-AA7C-CD7C26EB7462}"/>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a:solidFill>
                  <a:schemeClr val="bg2">
                    <a:lumMod val="50000"/>
                  </a:schemeClr>
                </a:solidFill>
              </a:rPr>
              <a:t>Ý </a:t>
            </a:r>
            <a:r>
              <a:rPr lang="en-US" sz="1800" dirty="0" err="1">
                <a:solidFill>
                  <a:schemeClr val="bg2">
                    <a:lumMod val="50000"/>
                  </a:schemeClr>
                </a:solidFill>
              </a:rPr>
              <a:t>tưởng</a:t>
            </a:r>
            <a:r>
              <a:rPr lang="en-US" sz="1800" dirty="0">
                <a:solidFill>
                  <a:schemeClr val="bg2">
                    <a:lumMod val="50000"/>
                  </a:schemeClr>
                </a:solidFill>
              </a:rPr>
              <a:t> </a:t>
            </a:r>
            <a:r>
              <a:rPr lang="en-US" sz="1800" dirty="0" err="1">
                <a:solidFill>
                  <a:schemeClr val="bg2">
                    <a:lumMod val="50000"/>
                  </a:schemeClr>
                </a:solidFill>
              </a:rPr>
              <a:t>tổ</a:t>
            </a:r>
            <a:r>
              <a:rPr lang="en-US" sz="1800" dirty="0">
                <a:solidFill>
                  <a:schemeClr val="bg2">
                    <a:lumMod val="50000"/>
                  </a:schemeClr>
                </a:solidFill>
              </a:rPr>
              <a:t> </a:t>
            </a:r>
            <a:r>
              <a:rPr lang="en-US" sz="1800" dirty="0" err="1">
                <a:solidFill>
                  <a:schemeClr val="bg2">
                    <a:lumMod val="50000"/>
                  </a:schemeClr>
                </a:solidFill>
              </a:rPr>
              <a:t>chức</a:t>
            </a:r>
            <a:r>
              <a:rPr lang="en-US" sz="1800" dirty="0">
                <a:solidFill>
                  <a:schemeClr val="bg2">
                    <a:lumMod val="50000"/>
                  </a:schemeClr>
                </a:solidFill>
              </a:rPr>
              <a:t> </a:t>
            </a:r>
            <a:r>
              <a:rPr lang="en-US" sz="1800" dirty="0" err="1">
                <a:solidFill>
                  <a:schemeClr val="bg2">
                    <a:lumMod val="50000"/>
                  </a:schemeClr>
                </a:solidFill>
              </a:rPr>
              <a:t>hệ</a:t>
            </a:r>
            <a:r>
              <a:rPr lang="en-US" sz="1800" dirty="0">
                <a:solidFill>
                  <a:schemeClr val="bg2">
                    <a:lumMod val="50000"/>
                  </a:schemeClr>
                </a:solidFill>
              </a:rPr>
              <a:t> </a:t>
            </a:r>
            <a:r>
              <a:rPr lang="en-US" sz="1800" dirty="0" err="1">
                <a:solidFill>
                  <a:schemeClr val="bg2">
                    <a:lumMod val="50000"/>
                  </a:schemeClr>
                </a:solidFill>
              </a:rPr>
              <a:t>thống</a:t>
            </a:r>
            <a:r>
              <a:rPr lang="en-US" sz="1800" dirty="0">
                <a:solidFill>
                  <a:schemeClr val="bg2">
                    <a:lumMod val="50000"/>
                  </a:schemeClr>
                </a:solidFill>
              </a:rPr>
              <a:t> </a:t>
            </a:r>
            <a:r>
              <a:rPr lang="en-US" sz="1800" dirty="0" err="1">
                <a:solidFill>
                  <a:schemeClr val="bg2">
                    <a:lumMod val="50000"/>
                  </a:schemeClr>
                </a:solidFill>
              </a:rPr>
              <a:t>không</a:t>
            </a:r>
            <a:r>
              <a:rPr lang="en-US" sz="1800" dirty="0">
                <a:solidFill>
                  <a:schemeClr val="bg2">
                    <a:lumMod val="50000"/>
                  </a:schemeClr>
                </a:solidFill>
              </a:rPr>
              <a:t> </a:t>
            </a:r>
            <a:r>
              <a:rPr lang="en-US" sz="1800" dirty="0" err="1">
                <a:solidFill>
                  <a:schemeClr val="bg2">
                    <a:lumMod val="50000"/>
                  </a:schemeClr>
                </a:solidFill>
              </a:rPr>
              <a:t>gian</a:t>
            </a:r>
            <a:endParaRPr lang="en-US" sz="1800" dirty="0">
              <a:solidFill>
                <a:schemeClr val="bg2">
                  <a:lumMod val="50000"/>
                </a:schemeClr>
              </a:solidFill>
            </a:endParaRPr>
          </a:p>
        </p:txBody>
      </p:sp>
      <p:sp>
        <p:nvSpPr>
          <p:cNvPr id="3" name="TextBox 2">
            <a:extLst>
              <a:ext uri="{FF2B5EF4-FFF2-40B4-BE49-F238E27FC236}">
                <a16:creationId xmlns:a16="http://schemas.microsoft.com/office/drawing/2014/main" id="{FCB875A9-F280-EFDC-E79C-6956AFF205A8}"/>
              </a:ext>
            </a:extLst>
          </p:cNvPr>
          <p:cNvSpPr txBox="1"/>
          <p:nvPr/>
        </p:nvSpPr>
        <p:spPr>
          <a:xfrm>
            <a:off x="6904498" y="3624246"/>
            <a:ext cx="1444709"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KGDL </a:t>
            </a:r>
            <a:r>
              <a:rPr lang="en-US" sz="900" b="1" kern="100" dirty="0" err="1">
                <a:latin typeface="Arial" panose="020B0604020202020204" pitchFamily="34" charset="0"/>
                <a:ea typeface="Calibri" panose="020F0502020204030204" pitchFamily="34" charset="0"/>
                <a:cs typeface="Arial" panose="020B0604020202020204" pitchFamily="34" charset="0"/>
              </a:rPr>
              <a:t>đập</a:t>
            </a:r>
            <a:r>
              <a:rPr lang="en-US" sz="900" b="1" kern="100" dirty="0">
                <a:latin typeface="Arial" panose="020B0604020202020204" pitchFamily="34" charset="0"/>
                <a:ea typeface="Calibri" panose="020F0502020204030204" pitchFamily="34" charset="0"/>
                <a:cs typeface="Arial" panose="020B0604020202020204" pitchFamily="34" charset="0"/>
              </a:rPr>
              <a:t> Cao Thắng</a:t>
            </a:r>
          </a:p>
        </p:txBody>
      </p:sp>
      <p:sp>
        <p:nvSpPr>
          <p:cNvPr id="5" name="TextBox 4">
            <a:extLst>
              <a:ext uri="{FF2B5EF4-FFF2-40B4-BE49-F238E27FC236}">
                <a16:creationId xmlns:a16="http://schemas.microsoft.com/office/drawing/2014/main" id="{8D96E8D6-1074-879A-DB2A-3D92870F967C}"/>
              </a:ext>
            </a:extLst>
          </p:cNvPr>
          <p:cNvSpPr txBox="1"/>
          <p:nvPr/>
        </p:nvSpPr>
        <p:spPr>
          <a:xfrm>
            <a:off x="6285087" y="4035121"/>
            <a:ext cx="1444709"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KGDL </a:t>
            </a:r>
            <a:r>
              <a:rPr lang="en-US" sz="900" b="1" kern="100" dirty="0" err="1">
                <a:latin typeface="Arial" panose="020B0604020202020204" pitchFamily="34" charset="0"/>
                <a:ea typeface="Calibri" panose="020F0502020204030204" pitchFamily="34" charset="0"/>
                <a:cs typeface="Arial" panose="020B0604020202020204" pitchFamily="34" charset="0"/>
              </a:rPr>
              <a:t>đập</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Cây</a:t>
            </a:r>
            <a:r>
              <a:rPr lang="en-US" sz="900" b="1" kern="100" dirty="0">
                <a:latin typeface="Arial" panose="020B0604020202020204" pitchFamily="34" charset="0"/>
                <a:ea typeface="Calibri" panose="020F0502020204030204" pitchFamily="34" charset="0"/>
                <a:cs typeface="Arial" panose="020B0604020202020204" pitchFamily="34" charset="0"/>
              </a:rPr>
              <a:t> Trường</a:t>
            </a:r>
          </a:p>
        </p:txBody>
      </p:sp>
      <p:sp>
        <p:nvSpPr>
          <p:cNvPr id="7" name="TextBox 6">
            <a:extLst>
              <a:ext uri="{FF2B5EF4-FFF2-40B4-BE49-F238E27FC236}">
                <a16:creationId xmlns:a16="http://schemas.microsoft.com/office/drawing/2014/main" id="{E4F2CF12-C35E-F23F-C62F-1B0736CFDAC7}"/>
              </a:ext>
            </a:extLst>
          </p:cNvPr>
          <p:cNvSpPr txBox="1"/>
          <p:nvPr/>
        </p:nvSpPr>
        <p:spPr>
          <a:xfrm>
            <a:off x="10433794" y="3331216"/>
            <a:ext cx="1577035"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KGDL </a:t>
            </a:r>
            <a:r>
              <a:rPr lang="en-US" sz="900" b="1" kern="100" dirty="0" err="1">
                <a:latin typeface="Arial" panose="020B0604020202020204" pitchFamily="34" charset="0"/>
                <a:ea typeface="Calibri" panose="020F0502020204030204" pitchFamily="34" charset="0"/>
                <a:cs typeface="Arial" panose="020B0604020202020204" pitchFamily="34" charset="0"/>
              </a:rPr>
              <a:t>núi</a:t>
            </a:r>
            <a:r>
              <a:rPr lang="en-US" sz="900" b="1" kern="100" dirty="0">
                <a:latin typeface="Arial" panose="020B0604020202020204" pitchFamily="34" charset="0"/>
                <a:ea typeface="Calibri" panose="020F0502020204030204" pitchFamily="34" charset="0"/>
                <a:cs typeface="Arial" panose="020B0604020202020204" pitchFamily="34" charset="0"/>
              </a:rPr>
              <a:t> Thiên </a:t>
            </a:r>
            <a:r>
              <a:rPr lang="en-US" sz="900" b="1" kern="100" dirty="0" err="1">
                <a:latin typeface="Arial" panose="020B0604020202020204" pitchFamily="34" charset="0"/>
                <a:ea typeface="Calibri" panose="020F0502020204030204" pitchFamily="34" charset="0"/>
                <a:cs typeface="Arial" panose="020B0604020202020204" pitchFamily="34" charset="0"/>
              </a:rPr>
              <a:t>Nhẫn</a:t>
            </a:r>
            <a:endParaRPr lang="en-US" sz="900" b="1" kern="100" dirty="0">
              <a:latin typeface="Arial" panose="020B060402020202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8055890E-33A9-E368-DB0D-F5B8A0CB72A3}"/>
              </a:ext>
            </a:extLst>
          </p:cNvPr>
          <p:cNvSpPr txBox="1"/>
          <p:nvPr/>
        </p:nvSpPr>
        <p:spPr>
          <a:xfrm>
            <a:off x="8971038" y="3468401"/>
            <a:ext cx="1577035" cy="274370"/>
          </a:xfrm>
          <a:prstGeom prst="rect">
            <a:avLst/>
          </a:prstGeom>
          <a:solidFill>
            <a:schemeClr val="bg1">
              <a:alpha val="80000"/>
            </a:schemeClr>
          </a:solidFill>
        </p:spPr>
        <p:txBody>
          <a:bodyPr wrap="square">
            <a:spAutoFit/>
          </a:bodyPr>
          <a:lstStyle/>
          <a:p>
            <a:pPr algn="just">
              <a:lnSpc>
                <a:spcPct val="150000"/>
              </a:lnSpc>
            </a:pPr>
            <a:r>
              <a:rPr lang="en-US" sz="900" b="1" kern="100" dirty="0">
                <a:latin typeface="Arial" panose="020B0604020202020204" pitchFamily="34" charset="0"/>
                <a:ea typeface="Calibri" panose="020F0502020204030204" pitchFamily="34" charset="0"/>
                <a:cs typeface="Arial" panose="020B0604020202020204" pitchFamily="34" charset="0"/>
              </a:rPr>
              <a:t>KGDL </a:t>
            </a:r>
            <a:r>
              <a:rPr lang="en-US" sz="900" b="1" kern="100" dirty="0" err="1">
                <a:latin typeface="Arial" panose="020B0604020202020204" pitchFamily="34" charset="0"/>
                <a:ea typeface="Calibri" panose="020F0502020204030204" pitchFamily="34" charset="0"/>
                <a:cs typeface="Arial" panose="020B0604020202020204" pitchFamily="34" charset="0"/>
              </a:rPr>
              <a:t>núi</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Chà</a:t>
            </a:r>
            <a:r>
              <a:rPr lang="en-US" sz="900" b="1" kern="100" dirty="0">
                <a:latin typeface="Arial" panose="020B0604020202020204" pitchFamily="34" charset="0"/>
                <a:ea typeface="Calibri" panose="020F0502020204030204" pitchFamily="34" charset="0"/>
                <a:cs typeface="Arial" panose="020B0604020202020204" pitchFamily="34" charset="0"/>
              </a:rPr>
              <a:t> </a:t>
            </a:r>
            <a:r>
              <a:rPr lang="en-US" sz="900" b="1" kern="100" dirty="0" err="1">
                <a:latin typeface="Arial" panose="020B0604020202020204" pitchFamily="34" charset="0"/>
                <a:ea typeface="Calibri" panose="020F0502020204030204" pitchFamily="34" charset="0"/>
                <a:cs typeface="Arial" panose="020B0604020202020204" pitchFamily="34" charset="0"/>
              </a:rPr>
              <a:t>Chiêm</a:t>
            </a:r>
            <a:endParaRPr lang="en-US" sz="900" b="1" kern="100" dirty="0">
              <a:latin typeface="Arial" panose="020B0604020202020204" pitchFamily="34"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30595EF1-01C0-62F1-774F-4B96C6C24812}"/>
              </a:ext>
            </a:extLst>
          </p:cNvPr>
          <p:cNvSpPr txBox="1"/>
          <p:nvPr/>
        </p:nvSpPr>
        <p:spPr>
          <a:xfrm>
            <a:off x="706359" y="8184420"/>
            <a:ext cx="12535639" cy="1861792"/>
          </a:xfrm>
          <a:prstGeom prst="rect">
            <a:avLst/>
          </a:prstGeom>
          <a:noFill/>
        </p:spPr>
        <p:txBody>
          <a:bodyPr wrap="square">
            <a:spAutoFit/>
          </a:bodyPr>
          <a:lstStyle/>
          <a:p>
            <a:pPr algn="just">
              <a:lnSpc>
                <a:spcPct val="150000"/>
              </a:lnSpc>
            </a:pP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Dựa</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trên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nền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tẳng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về</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Di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tích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Hải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Thượng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Lãn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Ông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hệ</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thống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di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tích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tôn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giáo</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đa</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dạng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và</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cảnh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quan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tự</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nhiên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núi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song –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rừng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Hình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thành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hệ</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thống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tuyến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điểm</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du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lịch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liên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hoàn</a:t>
            </a:r>
            <a:endPar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Không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gian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du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lịch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được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phát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triển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theo</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các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hình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thức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a:p>
            <a:pPr marL="171450" indent="-171450" algn="just">
              <a:lnSpc>
                <a:spcPct val="150000"/>
              </a:lnSpc>
              <a:buFontTx/>
              <a:buChar char="-"/>
            </a:pP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Du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lịch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nghỉ</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dưỡng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tập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trung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chăm</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sóc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sức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khoẻ</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kết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hợp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quảng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bá</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thương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hiệu</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dược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liệu</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Hương Sơn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và</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Y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học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cổ</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truyền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a:p>
            <a:pPr marL="171450" indent="-171450" algn="just">
              <a:lnSpc>
                <a:spcPct val="150000"/>
              </a:lnSpc>
              <a:buFontTx/>
              <a:buChar char="-"/>
            </a:pP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Du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lịch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sinh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thái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gắn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với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hồ</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đập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và</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không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gian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rừng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a:p>
            <a:pPr marL="171450" indent="-171450" algn="just">
              <a:lnSpc>
                <a:spcPct val="150000"/>
              </a:lnSpc>
              <a:buFontTx/>
              <a:buChar char="-"/>
            </a:pP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Du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lịch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cộng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đồng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gắn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với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các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quần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cư</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có</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lịch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sử</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lâu</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đời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kết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hợp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với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không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gian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canh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tác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nông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nghiệp</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trải</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nghiệm</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giáo</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dục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lgn="just">
              <a:lnSpc>
                <a:spcPct val="150000"/>
              </a:lnSpc>
              <a:buFontTx/>
              <a:buChar char="-"/>
            </a:pP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Hạ</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tầng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du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lịch</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được</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phát</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triển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đồng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bộ</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chú</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trọng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về</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hạ</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tầng</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văn</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300" kern="1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hoá</a:t>
            </a:r>
            <a:r>
              <a:rPr lang="en-US" sz="1300" kern="1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404094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669546BC-6FCF-412A-83C5-A2224E4E28E7}"/>
              </a:ext>
            </a:extLst>
          </p:cNvPr>
          <p:cNvPicPr>
            <a:picLocks noChangeAspect="1"/>
          </p:cNvPicPr>
          <p:nvPr/>
        </p:nvPicPr>
        <p:blipFill>
          <a:blip r:embed="rId2" cstate="print">
            <a:extLst>
              <a:ext uri="{28A0092B-C50C-407E-A947-70E740481C1C}">
                <a14:useLocalDpi xmlns:a14="http://schemas.microsoft.com/office/drawing/2010/main" val="0"/>
              </a:ext>
            </a:extLst>
          </a:blip>
          <a:srcRect t="9786" b="9786"/>
          <a:stretch/>
        </p:blipFill>
        <p:spPr>
          <a:xfrm>
            <a:off x="0" y="0"/>
            <a:ext cx="12308114" cy="6997686"/>
          </a:xfrm>
          <a:prstGeom prst="rect">
            <a:avLst/>
          </a:prstGeom>
        </p:spPr>
      </p:pic>
      <p:pic>
        <p:nvPicPr>
          <p:cNvPr id="17" name="Picture 16">
            <a:extLst>
              <a:ext uri="{FF2B5EF4-FFF2-40B4-BE49-F238E27FC236}">
                <a16:creationId xmlns:a16="http://schemas.microsoft.com/office/drawing/2014/main" id="{013702CD-0C2B-4F1E-AAE0-F38803DEF1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7895" y="7209530"/>
            <a:ext cx="5052230" cy="2600267"/>
          </a:xfrm>
          <a:prstGeom prst="rect">
            <a:avLst/>
          </a:prstGeom>
        </p:spPr>
      </p:pic>
      <p:pic>
        <p:nvPicPr>
          <p:cNvPr id="27" name="Picture 26">
            <a:extLst>
              <a:ext uri="{FF2B5EF4-FFF2-40B4-BE49-F238E27FC236}">
                <a16:creationId xmlns:a16="http://schemas.microsoft.com/office/drawing/2014/main" id="{2D7CCF80-6225-4EC2-9F29-E2A5ECB451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2411" y="7172901"/>
            <a:ext cx="5052230" cy="2600267"/>
          </a:xfrm>
          <a:prstGeom prst="rect">
            <a:avLst/>
          </a:prstGeom>
        </p:spPr>
      </p:pic>
      <p:pic>
        <p:nvPicPr>
          <p:cNvPr id="28" name="Picture 27">
            <a:extLst>
              <a:ext uri="{FF2B5EF4-FFF2-40B4-BE49-F238E27FC236}">
                <a16:creationId xmlns:a16="http://schemas.microsoft.com/office/drawing/2014/main" id="{F27D252A-D016-4276-9AE3-08B59A5AAE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198" y="7209530"/>
            <a:ext cx="5052230" cy="2600267"/>
          </a:xfrm>
          <a:prstGeom prst="rect">
            <a:avLst/>
          </a:prstGeom>
        </p:spPr>
      </p:pic>
      <p:sp>
        <p:nvSpPr>
          <p:cNvPr id="29" name="TextBox 28">
            <a:extLst>
              <a:ext uri="{FF2B5EF4-FFF2-40B4-BE49-F238E27FC236}">
                <a16:creationId xmlns:a16="http://schemas.microsoft.com/office/drawing/2014/main" id="{2C12CCB6-E178-44F6-972B-53DAE77FA40E}"/>
              </a:ext>
            </a:extLst>
          </p:cNvPr>
          <p:cNvSpPr txBox="1"/>
          <p:nvPr/>
        </p:nvSpPr>
        <p:spPr>
          <a:xfrm>
            <a:off x="2373206" y="9001987"/>
            <a:ext cx="1329740"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THPT Kim </a:t>
            </a:r>
            <a:r>
              <a:rPr lang="en-US" sz="891" b="1" kern="100" dirty="0" err="1">
                <a:latin typeface="Calibri" panose="020F0502020204030204" pitchFamily="34" charset="0"/>
                <a:ea typeface="Calibri" panose="020F0502020204030204" pitchFamily="34" charset="0"/>
                <a:cs typeface="Calibri" panose="020F0502020204030204" pitchFamily="34" charset="0"/>
              </a:rPr>
              <a:t>Hoa</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mới</a:t>
            </a:r>
            <a:r>
              <a:rPr lang="en-US" sz="891" b="1" kern="100" dirty="0">
                <a:latin typeface="Calibri" panose="020F0502020204030204" pitchFamily="34" charset="0"/>
                <a:ea typeface="Calibri" panose="020F0502020204030204" pitchFamily="34" charset="0"/>
                <a:cs typeface="Calibri" panose="020F0502020204030204" pitchFamily="34" charset="0"/>
              </a:rPr>
              <a:t>)</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31" name="Cross 30">
            <a:extLst>
              <a:ext uri="{FF2B5EF4-FFF2-40B4-BE49-F238E27FC236}">
                <a16:creationId xmlns:a16="http://schemas.microsoft.com/office/drawing/2014/main" id="{657B361D-E75C-4987-B6FD-22FEB50653DD}"/>
              </a:ext>
            </a:extLst>
          </p:cNvPr>
          <p:cNvSpPr/>
          <p:nvPr/>
        </p:nvSpPr>
        <p:spPr>
          <a:xfrm>
            <a:off x="8384501" y="8318661"/>
            <a:ext cx="168535" cy="145554"/>
          </a:xfrm>
          <a:prstGeom prst="plus">
            <a:avLst/>
          </a:prstGeom>
          <a:solidFill>
            <a:srgbClr val="FF00FF"/>
          </a:solidFill>
          <a:ln>
            <a:noFill/>
          </a:ln>
          <a:effectLst>
            <a:outerShdw blurRad="381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2" name="Oval 31">
            <a:extLst>
              <a:ext uri="{FF2B5EF4-FFF2-40B4-BE49-F238E27FC236}">
                <a16:creationId xmlns:a16="http://schemas.microsoft.com/office/drawing/2014/main" id="{C3FF2D5A-D3F7-4D87-A24F-CA1FE4687C5B}"/>
              </a:ext>
            </a:extLst>
          </p:cNvPr>
          <p:cNvSpPr/>
          <p:nvPr/>
        </p:nvSpPr>
        <p:spPr>
          <a:xfrm>
            <a:off x="8644253" y="8598849"/>
            <a:ext cx="178151" cy="178151"/>
          </a:xfrm>
          <a:prstGeom prst="ellipse">
            <a:avLst/>
          </a:prstGeom>
          <a:solidFill>
            <a:schemeClr val="accent6">
              <a:lumMod val="75000"/>
            </a:schemeClr>
          </a:solidFill>
          <a:ln>
            <a:noFill/>
          </a:ln>
          <a:effectLst>
            <a:outerShdw blurRad="381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3" name="Rectangle 32">
            <a:extLst>
              <a:ext uri="{FF2B5EF4-FFF2-40B4-BE49-F238E27FC236}">
                <a16:creationId xmlns:a16="http://schemas.microsoft.com/office/drawing/2014/main" id="{2436F370-CF98-425D-8248-BB63D7A9602A}"/>
              </a:ext>
            </a:extLst>
          </p:cNvPr>
          <p:cNvSpPr/>
          <p:nvPr/>
        </p:nvSpPr>
        <p:spPr>
          <a:xfrm>
            <a:off x="3329301" y="8252448"/>
            <a:ext cx="168535" cy="165155"/>
          </a:xfrm>
          <a:prstGeom prst="rect">
            <a:avLst/>
          </a:prstGeom>
          <a:solidFill>
            <a:srgbClr val="FF0000"/>
          </a:solidFill>
          <a:ln>
            <a:noFill/>
          </a:ln>
          <a:effectLst>
            <a:outerShdw blurRad="381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4" name="Rectangle 33">
            <a:extLst>
              <a:ext uri="{FF2B5EF4-FFF2-40B4-BE49-F238E27FC236}">
                <a16:creationId xmlns:a16="http://schemas.microsoft.com/office/drawing/2014/main" id="{10A89B44-D621-4C93-8A3B-6FBCE5ED1EAA}"/>
              </a:ext>
            </a:extLst>
          </p:cNvPr>
          <p:cNvSpPr/>
          <p:nvPr/>
        </p:nvSpPr>
        <p:spPr>
          <a:xfrm>
            <a:off x="3753812" y="8979091"/>
            <a:ext cx="168535" cy="165155"/>
          </a:xfrm>
          <a:prstGeom prst="rect">
            <a:avLst/>
          </a:prstGeom>
          <a:solidFill>
            <a:srgbClr val="FF0000"/>
          </a:solidFill>
          <a:ln>
            <a:noFill/>
          </a:ln>
          <a:effectLst>
            <a:outerShdw blurRad="381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5" name="TextBox 34">
            <a:extLst>
              <a:ext uri="{FF2B5EF4-FFF2-40B4-BE49-F238E27FC236}">
                <a16:creationId xmlns:a16="http://schemas.microsoft.com/office/drawing/2014/main" id="{2F745160-0AE1-44AC-BCF6-B4A5FB1B4791}"/>
              </a:ext>
            </a:extLst>
          </p:cNvPr>
          <p:cNvSpPr txBox="1"/>
          <p:nvPr/>
        </p:nvSpPr>
        <p:spPr>
          <a:xfrm>
            <a:off x="2210467" y="7907890"/>
            <a:ext cx="1329740"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THPT Son </a:t>
            </a:r>
            <a:r>
              <a:rPr lang="en-US" sz="891" b="1" kern="100" dirty="0" err="1">
                <a:latin typeface="Calibri" panose="020F0502020204030204" pitchFamily="34" charset="0"/>
                <a:ea typeface="Calibri" panose="020F0502020204030204" pitchFamily="34" charset="0"/>
                <a:cs typeface="Calibri" panose="020F0502020204030204" pitchFamily="34" charset="0"/>
              </a:rPr>
              <a:t>Giang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mới</a:t>
            </a:r>
            <a:r>
              <a:rPr lang="en-US" sz="891" b="1" kern="100" dirty="0">
                <a:latin typeface="Calibri" panose="020F0502020204030204" pitchFamily="34" charset="0"/>
                <a:ea typeface="Calibri" panose="020F0502020204030204" pitchFamily="34" charset="0"/>
                <a:cs typeface="Calibri" panose="020F0502020204030204" pitchFamily="34" charset="0"/>
              </a:rPr>
              <a:t>)</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36" name="TextBox 35">
            <a:extLst>
              <a:ext uri="{FF2B5EF4-FFF2-40B4-BE49-F238E27FC236}">
                <a16:creationId xmlns:a16="http://schemas.microsoft.com/office/drawing/2014/main" id="{EAB864C3-946A-4230-9736-A87E42242776}"/>
              </a:ext>
            </a:extLst>
          </p:cNvPr>
          <p:cNvSpPr txBox="1"/>
          <p:nvPr/>
        </p:nvSpPr>
        <p:spPr>
          <a:xfrm>
            <a:off x="7063084" y="8235084"/>
            <a:ext cx="1258253"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TT </a:t>
            </a:r>
            <a:r>
              <a:rPr lang="en-US" sz="891" b="1" kern="100" dirty="0" err="1">
                <a:latin typeface="Calibri" panose="020F0502020204030204" pitchFamily="34" charset="0"/>
                <a:ea typeface="Calibri" panose="020F0502020204030204" pitchFamily="34" charset="0"/>
                <a:cs typeface="Calibri" panose="020F0502020204030204" pitchFamily="34" charset="0"/>
              </a:rPr>
              <a:t>sức</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khoẻ</a:t>
            </a:r>
            <a:r>
              <a:rPr lang="en-US" sz="891" b="1" kern="100" dirty="0">
                <a:latin typeface="Calibri" panose="020F0502020204030204" pitchFamily="34" charset="0"/>
                <a:ea typeface="Calibri" panose="020F0502020204030204" pitchFamily="34" charset="0"/>
                <a:cs typeface="Calibri" panose="020F0502020204030204" pitchFamily="34" charset="0"/>
              </a:rPr>
              <a:t>, y </a:t>
            </a:r>
            <a:r>
              <a:rPr lang="en-US" sz="891" b="1" kern="100" dirty="0" err="1">
                <a:latin typeface="Calibri" panose="020F0502020204030204" pitchFamily="34" charset="0"/>
                <a:ea typeface="Calibri" panose="020F0502020204030204" pitchFamily="34" charset="0"/>
                <a:cs typeface="Calibri" panose="020F0502020204030204" pitchFamily="34" charset="0"/>
              </a:rPr>
              <a:t>tế</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96B7E2F4-08DA-4B0C-BD8C-9BA9F2B50D73}"/>
              </a:ext>
            </a:extLst>
          </p:cNvPr>
          <p:cNvSpPr txBox="1"/>
          <p:nvPr/>
        </p:nvSpPr>
        <p:spPr>
          <a:xfrm>
            <a:off x="4034784" y="8261437"/>
            <a:ext cx="1101949"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THPT </a:t>
            </a:r>
            <a:r>
              <a:rPr lang="en-US" sz="891" b="1" kern="100" dirty="0" err="1">
                <a:latin typeface="Calibri" panose="020F0502020204030204" pitchFamily="34" charset="0"/>
                <a:ea typeface="Calibri" panose="020F0502020204030204" pitchFamily="34" charset="0"/>
                <a:cs typeface="Calibri" panose="020F0502020204030204" pitchFamily="34" charset="0"/>
              </a:rPr>
              <a:t>Lê</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Hữu</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Trác</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38" name="TextBox 37">
            <a:extLst>
              <a:ext uri="{FF2B5EF4-FFF2-40B4-BE49-F238E27FC236}">
                <a16:creationId xmlns:a16="http://schemas.microsoft.com/office/drawing/2014/main" id="{ECFBD989-A03D-4CF1-97D8-8F64744CD405}"/>
              </a:ext>
            </a:extLst>
          </p:cNvPr>
          <p:cNvSpPr txBox="1"/>
          <p:nvPr/>
        </p:nvSpPr>
        <p:spPr>
          <a:xfrm>
            <a:off x="2306130" y="8517480"/>
            <a:ext cx="1154210"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THPT </a:t>
            </a:r>
            <a:r>
              <a:rPr lang="en-US" sz="891" b="1" kern="100" dirty="0" err="1">
                <a:latin typeface="Calibri" panose="020F0502020204030204" pitchFamily="34" charset="0"/>
                <a:ea typeface="Calibri" panose="020F0502020204030204" pitchFamily="34" charset="0"/>
                <a:cs typeface="Calibri" panose="020F0502020204030204" pitchFamily="34" charset="0"/>
              </a:rPr>
              <a:t>Hương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Sơn</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39" name="TextBox 38">
            <a:extLst>
              <a:ext uri="{FF2B5EF4-FFF2-40B4-BE49-F238E27FC236}">
                <a16:creationId xmlns:a16="http://schemas.microsoft.com/office/drawing/2014/main" id="{522878B5-060C-4B45-95BF-2AF6B166977B}"/>
              </a:ext>
            </a:extLst>
          </p:cNvPr>
          <p:cNvSpPr txBox="1"/>
          <p:nvPr/>
        </p:nvSpPr>
        <p:spPr>
          <a:xfrm>
            <a:off x="3874314" y="8645917"/>
            <a:ext cx="1154210"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THPT Ng </a:t>
            </a:r>
            <a:r>
              <a:rPr lang="en-US" sz="891" b="1" kern="100" dirty="0" err="1">
                <a:latin typeface="Calibri" panose="020F0502020204030204" pitchFamily="34" charset="0"/>
                <a:ea typeface="Calibri" panose="020F0502020204030204" pitchFamily="34" charset="0"/>
                <a:cs typeface="Calibri" panose="020F0502020204030204" pitchFamily="34" charset="0"/>
              </a:rPr>
              <a:t>Khắc</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Viện</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40" name="Rectangle 39">
            <a:extLst>
              <a:ext uri="{FF2B5EF4-FFF2-40B4-BE49-F238E27FC236}">
                <a16:creationId xmlns:a16="http://schemas.microsoft.com/office/drawing/2014/main" id="{FD34084D-9158-46F5-9E6F-8440F685D7A7}"/>
              </a:ext>
            </a:extLst>
          </p:cNvPr>
          <p:cNvSpPr/>
          <p:nvPr/>
        </p:nvSpPr>
        <p:spPr>
          <a:xfrm>
            <a:off x="3961256" y="8551452"/>
            <a:ext cx="168535" cy="165155"/>
          </a:xfrm>
          <a:prstGeom prst="rect">
            <a:avLst/>
          </a:prstGeom>
          <a:solidFill>
            <a:srgbClr val="FF0000"/>
          </a:solidFill>
          <a:ln>
            <a:noFill/>
          </a:ln>
          <a:effectLst>
            <a:outerShdw blurRad="381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1" name="Isosceles Triangle 40">
            <a:extLst>
              <a:ext uri="{FF2B5EF4-FFF2-40B4-BE49-F238E27FC236}">
                <a16:creationId xmlns:a16="http://schemas.microsoft.com/office/drawing/2014/main" id="{298F2C4C-399D-4354-8C32-8DEBBC079509}"/>
              </a:ext>
            </a:extLst>
          </p:cNvPr>
          <p:cNvSpPr/>
          <p:nvPr/>
        </p:nvSpPr>
        <p:spPr>
          <a:xfrm>
            <a:off x="14243057" y="8085879"/>
            <a:ext cx="178151" cy="153579"/>
          </a:xfrm>
          <a:prstGeom prst="triangle">
            <a:avLst/>
          </a:prstGeom>
          <a:solidFill>
            <a:srgbClr val="FF00FF"/>
          </a:solidFill>
          <a:ln>
            <a:noFill/>
          </a:ln>
          <a:effectLst>
            <a:outerShdw blurRad="254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2" name="Isosceles Triangle 41">
            <a:extLst>
              <a:ext uri="{FF2B5EF4-FFF2-40B4-BE49-F238E27FC236}">
                <a16:creationId xmlns:a16="http://schemas.microsoft.com/office/drawing/2014/main" id="{B032ABBD-68FA-4A0F-8654-E21B8D5373F3}"/>
              </a:ext>
            </a:extLst>
          </p:cNvPr>
          <p:cNvSpPr/>
          <p:nvPr/>
        </p:nvSpPr>
        <p:spPr>
          <a:xfrm>
            <a:off x="14083269" y="8379574"/>
            <a:ext cx="178151" cy="153579"/>
          </a:xfrm>
          <a:prstGeom prst="triangle">
            <a:avLst/>
          </a:prstGeom>
          <a:solidFill>
            <a:srgbClr val="FF00FF"/>
          </a:solidFill>
          <a:ln>
            <a:noFill/>
          </a:ln>
          <a:effectLst>
            <a:outerShdw blurRad="254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3" name="Isosceles Triangle 42">
            <a:extLst>
              <a:ext uri="{FF2B5EF4-FFF2-40B4-BE49-F238E27FC236}">
                <a16:creationId xmlns:a16="http://schemas.microsoft.com/office/drawing/2014/main" id="{8CDE60CC-F4B7-4880-932E-C6EC9125201F}"/>
              </a:ext>
            </a:extLst>
          </p:cNvPr>
          <p:cNvSpPr/>
          <p:nvPr/>
        </p:nvSpPr>
        <p:spPr>
          <a:xfrm>
            <a:off x="14092643" y="7953619"/>
            <a:ext cx="178151" cy="153579"/>
          </a:xfrm>
          <a:prstGeom prst="triangle">
            <a:avLst/>
          </a:prstGeom>
          <a:solidFill>
            <a:srgbClr val="FF00FF"/>
          </a:solidFill>
          <a:ln>
            <a:noFill/>
          </a:ln>
          <a:effectLst>
            <a:outerShdw blurRad="254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4" name="Isosceles Triangle 43">
            <a:extLst>
              <a:ext uri="{FF2B5EF4-FFF2-40B4-BE49-F238E27FC236}">
                <a16:creationId xmlns:a16="http://schemas.microsoft.com/office/drawing/2014/main" id="{9429FA4F-725E-47F0-B126-11CC4265B97D}"/>
              </a:ext>
            </a:extLst>
          </p:cNvPr>
          <p:cNvSpPr/>
          <p:nvPr/>
        </p:nvSpPr>
        <p:spPr>
          <a:xfrm>
            <a:off x="13920304" y="7811297"/>
            <a:ext cx="178151" cy="153579"/>
          </a:xfrm>
          <a:prstGeom prst="triangle">
            <a:avLst/>
          </a:prstGeom>
          <a:solidFill>
            <a:srgbClr val="FF00FF"/>
          </a:solidFill>
          <a:ln>
            <a:noFill/>
          </a:ln>
          <a:effectLst>
            <a:outerShdw blurRad="254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5" name="Isosceles Triangle 44">
            <a:extLst>
              <a:ext uri="{FF2B5EF4-FFF2-40B4-BE49-F238E27FC236}">
                <a16:creationId xmlns:a16="http://schemas.microsoft.com/office/drawing/2014/main" id="{95977BBA-224F-42C5-AA70-388E30F72292}"/>
              </a:ext>
            </a:extLst>
          </p:cNvPr>
          <p:cNvSpPr/>
          <p:nvPr/>
        </p:nvSpPr>
        <p:spPr>
          <a:xfrm>
            <a:off x="13619286" y="8479132"/>
            <a:ext cx="178151" cy="153579"/>
          </a:xfrm>
          <a:prstGeom prst="triangle">
            <a:avLst/>
          </a:prstGeom>
          <a:solidFill>
            <a:srgbClr val="FF00FF"/>
          </a:solidFill>
          <a:ln>
            <a:noFill/>
          </a:ln>
          <a:effectLst>
            <a:outerShdw blurRad="254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6" name="Isosceles Triangle 45">
            <a:extLst>
              <a:ext uri="{FF2B5EF4-FFF2-40B4-BE49-F238E27FC236}">
                <a16:creationId xmlns:a16="http://schemas.microsoft.com/office/drawing/2014/main" id="{D1432364-722E-4234-970F-5D416CA67A40}"/>
              </a:ext>
            </a:extLst>
          </p:cNvPr>
          <p:cNvSpPr/>
          <p:nvPr/>
        </p:nvSpPr>
        <p:spPr>
          <a:xfrm>
            <a:off x="13296577" y="8532114"/>
            <a:ext cx="178151" cy="153579"/>
          </a:xfrm>
          <a:prstGeom prst="triangle">
            <a:avLst/>
          </a:prstGeom>
          <a:solidFill>
            <a:srgbClr val="FF00FF"/>
          </a:solidFill>
          <a:ln>
            <a:noFill/>
          </a:ln>
          <a:effectLst>
            <a:outerShdw blurRad="254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7" name="Isosceles Triangle 46">
            <a:extLst>
              <a:ext uri="{FF2B5EF4-FFF2-40B4-BE49-F238E27FC236}">
                <a16:creationId xmlns:a16="http://schemas.microsoft.com/office/drawing/2014/main" id="{5CA6BA04-3582-49FA-8C01-00A9C132F9D8}"/>
              </a:ext>
            </a:extLst>
          </p:cNvPr>
          <p:cNvSpPr/>
          <p:nvPr/>
        </p:nvSpPr>
        <p:spPr>
          <a:xfrm>
            <a:off x="13905118" y="8592014"/>
            <a:ext cx="178151" cy="153579"/>
          </a:xfrm>
          <a:prstGeom prst="triangle">
            <a:avLst/>
          </a:prstGeom>
          <a:solidFill>
            <a:srgbClr val="FF00FF"/>
          </a:solidFill>
          <a:ln>
            <a:noFill/>
          </a:ln>
          <a:effectLst>
            <a:outerShdw blurRad="254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pic>
        <p:nvPicPr>
          <p:cNvPr id="48" name="Picture 47" descr="Screen Clipping">
            <a:extLst>
              <a:ext uri="{FF2B5EF4-FFF2-40B4-BE49-F238E27FC236}">
                <a16:creationId xmlns:a16="http://schemas.microsoft.com/office/drawing/2014/main" id="{5BDE5619-164D-4657-99D9-2C20841EF2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88994" y="8755209"/>
            <a:ext cx="2634406" cy="1045143"/>
          </a:xfrm>
          <a:prstGeom prst="rect">
            <a:avLst/>
          </a:prstGeom>
        </p:spPr>
      </p:pic>
      <p:sp>
        <p:nvSpPr>
          <p:cNvPr id="49" name="Isosceles Triangle 48">
            <a:extLst>
              <a:ext uri="{FF2B5EF4-FFF2-40B4-BE49-F238E27FC236}">
                <a16:creationId xmlns:a16="http://schemas.microsoft.com/office/drawing/2014/main" id="{C19A4ADC-389B-4563-BB7C-473FFACB02F0}"/>
              </a:ext>
            </a:extLst>
          </p:cNvPr>
          <p:cNvSpPr/>
          <p:nvPr/>
        </p:nvSpPr>
        <p:spPr>
          <a:xfrm>
            <a:off x="14469538" y="8572800"/>
            <a:ext cx="178151" cy="153579"/>
          </a:xfrm>
          <a:prstGeom prst="triangle">
            <a:avLst/>
          </a:prstGeom>
          <a:solidFill>
            <a:srgbClr val="FF00FF"/>
          </a:solidFill>
          <a:ln>
            <a:noFill/>
          </a:ln>
          <a:effectLst>
            <a:outerShdw blurRad="254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50" name="TextBox 49">
            <a:extLst>
              <a:ext uri="{FF2B5EF4-FFF2-40B4-BE49-F238E27FC236}">
                <a16:creationId xmlns:a16="http://schemas.microsoft.com/office/drawing/2014/main" id="{24C3F9FD-9993-4B31-9DD6-F7B066C765ED}"/>
              </a:ext>
            </a:extLst>
          </p:cNvPr>
          <p:cNvSpPr txBox="1"/>
          <p:nvPr/>
        </p:nvSpPr>
        <p:spPr>
          <a:xfrm>
            <a:off x="12295205" y="8309127"/>
            <a:ext cx="958516" cy="276807"/>
          </a:xfrm>
          <a:prstGeom prst="rect">
            <a:avLst/>
          </a:prstGeom>
          <a:solidFill>
            <a:schemeClr val="bg1">
              <a:alpha val="67000"/>
            </a:schemeClr>
          </a:solidFill>
        </p:spPr>
        <p:txBody>
          <a:bodyPr wrap="square">
            <a:spAutoFit/>
          </a:bodyPr>
          <a:lstStyle/>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Chợ</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Phố</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Châu</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44E1AD7F-57FF-4D7A-B939-6BC2DEB465A1}"/>
              </a:ext>
            </a:extLst>
          </p:cNvPr>
          <p:cNvSpPr txBox="1"/>
          <p:nvPr/>
        </p:nvSpPr>
        <p:spPr>
          <a:xfrm>
            <a:off x="13232601" y="8139121"/>
            <a:ext cx="623256" cy="276807"/>
          </a:xfrm>
          <a:prstGeom prst="rect">
            <a:avLst/>
          </a:prstGeom>
          <a:solidFill>
            <a:schemeClr val="bg1">
              <a:alpha val="67000"/>
            </a:schemeClr>
          </a:solidFill>
        </p:spPr>
        <p:txBody>
          <a:bodyPr wrap="square">
            <a:spAutoFit/>
          </a:bodyPr>
          <a:lstStyle/>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Chợ</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Rạp</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575B4D50-5246-43AB-8921-5A2DDC1CB495}"/>
              </a:ext>
            </a:extLst>
          </p:cNvPr>
          <p:cNvSpPr txBox="1"/>
          <p:nvPr/>
        </p:nvSpPr>
        <p:spPr>
          <a:xfrm>
            <a:off x="13501513" y="8801758"/>
            <a:ext cx="821818" cy="276807"/>
          </a:xfrm>
          <a:prstGeom prst="rect">
            <a:avLst/>
          </a:prstGeom>
          <a:solidFill>
            <a:schemeClr val="bg1">
              <a:alpha val="67000"/>
            </a:schemeClr>
          </a:solidFill>
        </p:spPr>
        <p:txBody>
          <a:bodyPr wrap="square">
            <a:spAutoFit/>
          </a:bodyPr>
          <a:lstStyle/>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Chợ</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Đình</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F924E7C7-9DBE-4836-B294-6BBF3482A537}"/>
              </a:ext>
            </a:extLst>
          </p:cNvPr>
          <p:cNvSpPr txBox="1"/>
          <p:nvPr/>
        </p:nvSpPr>
        <p:spPr>
          <a:xfrm>
            <a:off x="14266879" y="8287635"/>
            <a:ext cx="658786" cy="276807"/>
          </a:xfrm>
          <a:prstGeom prst="rect">
            <a:avLst/>
          </a:prstGeom>
          <a:solidFill>
            <a:schemeClr val="bg1">
              <a:alpha val="67000"/>
            </a:schemeClr>
          </a:solidFill>
        </p:spPr>
        <p:txBody>
          <a:bodyPr wrap="square">
            <a:spAutoFit/>
          </a:bodyPr>
          <a:lstStyle/>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Chợ</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Nầm</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4" name="TextBox 53">
            <a:extLst>
              <a:ext uri="{FF2B5EF4-FFF2-40B4-BE49-F238E27FC236}">
                <a16:creationId xmlns:a16="http://schemas.microsoft.com/office/drawing/2014/main" id="{48D88802-530B-4BDE-B617-BD8C43A73BB2}"/>
              </a:ext>
            </a:extLst>
          </p:cNvPr>
          <p:cNvSpPr txBox="1"/>
          <p:nvPr/>
        </p:nvSpPr>
        <p:spPr>
          <a:xfrm>
            <a:off x="14383892" y="8730063"/>
            <a:ext cx="658786" cy="276807"/>
          </a:xfrm>
          <a:prstGeom prst="rect">
            <a:avLst/>
          </a:prstGeom>
          <a:solidFill>
            <a:schemeClr val="bg1">
              <a:alpha val="67000"/>
            </a:schemeClr>
          </a:solidFill>
        </p:spPr>
        <p:txBody>
          <a:bodyPr wrap="square">
            <a:spAutoFit/>
          </a:bodyPr>
          <a:lstStyle/>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Chợ</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Mới</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5" name="TextBox 54">
            <a:extLst>
              <a:ext uri="{FF2B5EF4-FFF2-40B4-BE49-F238E27FC236}">
                <a16:creationId xmlns:a16="http://schemas.microsoft.com/office/drawing/2014/main" id="{A90A23A2-4180-40ED-95D3-990C13E6922F}"/>
              </a:ext>
            </a:extLst>
          </p:cNvPr>
          <p:cNvSpPr txBox="1"/>
          <p:nvPr/>
        </p:nvSpPr>
        <p:spPr>
          <a:xfrm>
            <a:off x="14381022" y="8025808"/>
            <a:ext cx="658786" cy="276807"/>
          </a:xfrm>
          <a:prstGeom prst="rect">
            <a:avLst/>
          </a:prstGeom>
          <a:solidFill>
            <a:schemeClr val="bg1">
              <a:alpha val="67000"/>
            </a:schemeClr>
          </a:solidFill>
        </p:spPr>
        <p:txBody>
          <a:bodyPr wrap="square">
            <a:spAutoFit/>
          </a:bodyPr>
          <a:lstStyle/>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Chợ</a:t>
            </a:r>
            <a:r>
              <a:rPr lang="en-US" sz="891" b="1" kern="100" dirty="0">
                <a:latin typeface="Calibri" panose="020F0502020204030204" pitchFamily="34" charset="0"/>
                <a:ea typeface="Calibri" panose="020F0502020204030204" pitchFamily="34" charset="0"/>
                <a:cs typeface="Calibri" panose="020F0502020204030204" pitchFamily="34" charset="0"/>
              </a:rPr>
              <a:t> Choi</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BD87CDD5-9CCC-4202-BCD1-09E7D211ABCC}"/>
              </a:ext>
            </a:extLst>
          </p:cNvPr>
          <p:cNvSpPr txBox="1"/>
          <p:nvPr/>
        </p:nvSpPr>
        <p:spPr>
          <a:xfrm>
            <a:off x="14310047" y="7752487"/>
            <a:ext cx="658786" cy="276807"/>
          </a:xfrm>
          <a:prstGeom prst="rect">
            <a:avLst/>
          </a:prstGeom>
          <a:solidFill>
            <a:schemeClr val="bg1">
              <a:alpha val="67000"/>
            </a:schemeClr>
          </a:solidFill>
        </p:spPr>
        <p:txBody>
          <a:bodyPr wrap="square">
            <a:spAutoFit/>
          </a:bodyPr>
          <a:lstStyle/>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Chợ</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Gôi</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7" name="TextBox 56">
            <a:extLst>
              <a:ext uri="{FF2B5EF4-FFF2-40B4-BE49-F238E27FC236}">
                <a16:creationId xmlns:a16="http://schemas.microsoft.com/office/drawing/2014/main" id="{68719C17-A881-4118-85F1-13F953A4A9F6}"/>
              </a:ext>
            </a:extLst>
          </p:cNvPr>
          <p:cNvSpPr txBox="1"/>
          <p:nvPr/>
        </p:nvSpPr>
        <p:spPr>
          <a:xfrm>
            <a:off x="13170945" y="7685295"/>
            <a:ext cx="710108" cy="276807"/>
          </a:xfrm>
          <a:prstGeom prst="rect">
            <a:avLst/>
          </a:prstGeom>
          <a:solidFill>
            <a:schemeClr val="bg1">
              <a:alpha val="67000"/>
            </a:schemeClr>
          </a:solidFill>
        </p:spPr>
        <p:txBody>
          <a:bodyPr wrap="square">
            <a:spAutoFit/>
          </a:bodyPr>
          <a:lstStyle/>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Chợ</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Chùa</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8" name="Oval 57">
            <a:extLst>
              <a:ext uri="{FF2B5EF4-FFF2-40B4-BE49-F238E27FC236}">
                <a16:creationId xmlns:a16="http://schemas.microsoft.com/office/drawing/2014/main" id="{8848F128-9147-4D92-8C34-AF9494764FA6}"/>
              </a:ext>
            </a:extLst>
          </p:cNvPr>
          <p:cNvSpPr/>
          <p:nvPr/>
        </p:nvSpPr>
        <p:spPr>
          <a:xfrm>
            <a:off x="8383830" y="8724627"/>
            <a:ext cx="178151" cy="178151"/>
          </a:xfrm>
          <a:prstGeom prst="ellipse">
            <a:avLst/>
          </a:prstGeom>
          <a:solidFill>
            <a:schemeClr val="accent2">
              <a:lumMod val="50000"/>
            </a:schemeClr>
          </a:solidFill>
          <a:ln>
            <a:noFill/>
          </a:ln>
          <a:effectLst>
            <a:outerShdw blurRad="381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59" name="Rectangle 58">
            <a:extLst>
              <a:ext uri="{FF2B5EF4-FFF2-40B4-BE49-F238E27FC236}">
                <a16:creationId xmlns:a16="http://schemas.microsoft.com/office/drawing/2014/main" id="{7882DA8E-9946-49AF-86AC-61B184ED4578}"/>
              </a:ext>
            </a:extLst>
          </p:cNvPr>
          <p:cNvSpPr/>
          <p:nvPr/>
        </p:nvSpPr>
        <p:spPr>
          <a:xfrm>
            <a:off x="4280418" y="8484970"/>
            <a:ext cx="168535" cy="165155"/>
          </a:xfrm>
          <a:prstGeom prst="rect">
            <a:avLst/>
          </a:prstGeom>
          <a:solidFill>
            <a:srgbClr val="FF0000"/>
          </a:solidFill>
          <a:ln>
            <a:noFill/>
          </a:ln>
          <a:effectLst>
            <a:outerShdw blurRad="381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0" name="Isosceles Triangle 59">
            <a:extLst>
              <a:ext uri="{FF2B5EF4-FFF2-40B4-BE49-F238E27FC236}">
                <a16:creationId xmlns:a16="http://schemas.microsoft.com/office/drawing/2014/main" id="{229A3765-8D0D-4AD0-AD8E-362F4016DBD5}"/>
              </a:ext>
            </a:extLst>
          </p:cNvPr>
          <p:cNvSpPr/>
          <p:nvPr/>
        </p:nvSpPr>
        <p:spPr>
          <a:xfrm>
            <a:off x="8621835" y="8367515"/>
            <a:ext cx="178151" cy="153579"/>
          </a:xfrm>
          <a:prstGeom prst="triangle">
            <a:avLst/>
          </a:prstGeom>
          <a:solidFill>
            <a:srgbClr val="FF0000"/>
          </a:solidFill>
          <a:ln>
            <a:noFill/>
          </a:ln>
          <a:effectLst>
            <a:outerShdw blurRad="254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1" name="TextBox 60">
            <a:extLst>
              <a:ext uri="{FF2B5EF4-FFF2-40B4-BE49-F238E27FC236}">
                <a16:creationId xmlns:a16="http://schemas.microsoft.com/office/drawing/2014/main" id="{474A3C3E-7D11-4B6E-A0E8-66D9CE4A67DC}"/>
              </a:ext>
            </a:extLst>
          </p:cNvPr>
          <p:cNvSpPr txBox="1"/>
          <p:nvPr/>
        </p:nvSpPr>
        <p:spPr>
          <a:xfrm>
            <a:off x="7491977" y="8680746"/>
            <a:ext cx="828927"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TT </a:t>
            </a:r>
            <a:r>
              <a:rPr lang="en-US" sz="891" b="1" kern="100" dirty="0" err="1">
                <a:latin typeface="Calibri" panose="020F0502020204030204" pitchFamily="34" charset="0"/>
                <a:ea typeface="Calibri" panose="020F0502020204030204" pitchFamily="34" charset="0"/>
                <a:cs typeface="Calibri" panose="020F0502020204030204" pitchFamily="34" charset="0"/>
              </a:rPr>
              <a:t>Văn</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hoá</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62" name="TextBox 61">
            <a:extLst>
              <a:ext uri="{FF2B5EF4-FFF2-40B4-BE49-F238E27FC236}">
                <a16:creationId xmlns:a16="http://schemas.microsoft.com/office/drawing/2014/main" id="{E8EC3090-19C9-4FDA-8242-1D28019EF976}"/>
              </a:ext>
            </a:extLst>
          </p:cNvPr>
          <p:cNvSpPr txBox="1"/>
          <p:nvPr/>
        </p:nvSpPr>
        <p:spPr>
          <a:xfrm>
            <a:off x="8871998" y="8544211"/>
            <a:ext cx="1061761"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TT TDTT, </a:t>
            </a:r>
            <a:r>
              <a:rPr lang="en-US" sz="891" b="1" kern="100" dirty="0" err="1">
                <a:latin typeface="Calibri" panose="020F0502020204030204" pitchFamily="34" charset="0"/>
                <a:ea typeface="Calibri" panose="020F0502020204030204" pitchFamily="34" charset="0"/>
                <a:cs typeface="Calibri" panose="020F0502020204030204" pitchFamily="34" charset="0"/>
              </a:rPr>
              <a:t>giải</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trí</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20A27B9B-46AB-45C7-8288-2A7F3CF87FFD}"/>
              </a:ext>
            </a:extLst>
          </p:cNvPr>
          <p:cNvSpPr txBox="1"/>
          <p:nvPr/>
        </p:nvSpPr>
        <p:spPr>
          <a:xfrm>
            <a:off x="8816771" y="8217904"/>
            <a:ext cx="1061761"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TT </a:t>
            </a:r>
            <a:r>
              <a:rPr lang="en-US" sz="891" b="1" kern="100" dirty="0" err="1">
                <a:latin typeface="Calibri" panose="020F0502020204030204" pitchFamily="34" charset="0"/>
                <a:ea typeface="Calibri" panose="020F0502020204030204" pitchFamily="34" charset="0"/>
                <a:cs typeface="Calibri" panose="020F0502020204030204" pitchFamily="34" charset="0"/>
              </a:rPr>
              <a:t>thương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mại</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64" name="TextBox 63">
            <a:extLst>
              <a:ext uri="{FF2B5EF4-FFF2-40B4-BE49-F238E27FC236}">
                <a16:creationId xmlns:a16="http://schemas.microsoft.com/office/drawing/2014/main" id="{136BF069-0D97-4880-AE09-F2992CF263FB}"/>
              </a:ext>
            </a:extLst>
          </p:cNvPr>
          <p:cNvSpPr txBox="1"/>
          <p:nvPr/>
        </p:nvSpPr>
        <p:spPr>
          <a:xfrm>
            <a:off x="420278" y="7172901"/>
            <a:ext cx="2293799" cy="246671"/>
          </a:xfrm>
          <a:prstGeom prst="rect">
            <a:avLst/>
          </a:prstGeom>
          <a:no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Sơ</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đồ</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hệ</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thống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trường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học</a:t>
            </a:r>
            <a:r>
              <a:rPr lang="en-US" sz="1003" b="1" kern="100" dirty="0">
                <a:latin typeface="Calibri" panose="020F0502020204030204" pitchFamily="34" charset="0"/>
                <a:ea typeface="Calibri" panose="020F0502020204030204" pitchFamily="34" charset="0"/>
                <a:cs typeface="Calibri" panose="020F0502020204030204" pitchFamily="34" charset="0"/>
              </a:rPr>
              <a:t> (THPT)</a:t>
            </a:r>
          </a:p>
        </p:txBody>
      </p:sp>
      <p:sp>
        <p:nvSpPr>
          <p:cNvPr id="65" name="TextBox 64">
            <a:extLst>
              <a:ext uri="{FF2B5EF4-FFF2-40B4-BE49-F238E27FC236}">
                <a16:creationId xmlns:a16="http://schemas.microsoft.com/office/drawing/2014/main" id="{8398604C-20E4-45EA-884F-9B23A041E891}"/>
              </a:ext>
            </a:extLst>
          </p:cNvPr>
          <p:cNvSpPr txBox="1"/>
          <p:nvPr/>
        </p:nvSpPr>
        <p:spPr>
          <a:xfrm>
            <a:off x="5320316" y="7176346"/>
            <a:ext cx="2844005" cy="246671"/>
          </a:xfrm>
          <a:prstGeom prst="rect">
            <a:avLst/>
          </a:prstGeom>
          <a:no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Sơ</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đồ</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chức</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năng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cấp</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66" name="Rectangle 65">
            <a:extLst>
              <a:ext uri="{FF2B5EF4-FFF2-40B4-BE49-F238E27FC236}">
                <a16:creationId xmlns:a16="http://schemas.microsoft.com/office/drawing/2014/main" id="{F6EA9857-E17D-4DFA-A3E5-041F5C6793B4}"/>
              </a:ext>
            </a:extLst>
          </p:cNvPr>
          <p:cNvSpPr/>
          <p:nvPr/>
        </p:nvSpPr>
        <p:spPr>
          <a:xfrm>
            <a:off x="3689455" y="8754899"/>
            <a:ext cx="168535" cy="165155"/>
          </a:xfrm>
          <a:prstGeom prst="rect">
            <a:avLst/>
          </a:prstGeom>
          <a:solidFill>
            <a:schemeClr val="accent1">
              <a:lumMod val="75000"/>
            </a:schemeClr>
          </a:solidFill>
          <a:ln>
            <a:noFill/>
          </a:ln>
          <a:effectLst>
            <a:outerShdw blurRad="381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7" name="TextBox 66">
            <a:extLst>
              <a:ext uri="{FF2B5EF4-FFF2-40B4-BE49-F238E27FC236}">
                <a16:creationId xmlns:a16="http://schemas.microsoft.com/office/drawing/2014/main" id="{4BE41362-BFFC-40E8-AC5B-96B5B3894E1C}"/>
              </a:ext>
            </a:extLst>
          </p:cNvPr>
          <p:cNvSpPr txBox="1"/>
          <p:nvPr/>
        </p:nvSpPr>
        <p:spPr>
          <a:xfrm>
            <a:off x="2373208" y="8745420"/>
            <a:ext cx="1224819"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TTGDNN </a:t>
            </a:r>
            <a:r>
              <a:rPr lang="en-US" sz="891" b="1" kern="100" dirty="0" err="1">
                <a:latin typeface="Calibri" panose="020F0502020204030204" pitchFamily="34" charset="0"/>
                <a:ea typeface="Calibri" panose="020F0502020204030204" pitchFamily="34" charset="0"/>
                <a:cs typeface="Calibri" panose="020F0502020204030204" pitchFamily="34" charset="0"/>
              </a:rPr>
              <a:t>Hương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Sơn</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68" name="Rectangle 67">
            <a:extLst>
              <a:ext uri="{FF2B5EF4-FFF2-40B4-BE49-F238E27FC236}">
                <a16:creationId xmlns:a16="http://schemas.microsoft.com/office/drawing/2014/main" id="{72D24BC6-43B8-4A4A-A39D-A22D543AC26E}"/>
              </a:ext>
            </a:extLst>
          </p:cNvPr>
          <p:cNvSpPr/>
          <p:nvPr/>
        </p:nvSpPr>
        <p:spPr>
          <a:xfrm>
            <a:off x="3470850" y="8582172"/>
            <a:ext cx="168535" cy="165155"/>
          </a:xfrm>
          <a:prstGeom prst="rect">
            <a:avLst/>
          </a:prstGeom>
          <a:solidFill>
            <a:srgbClr val="FF0000"/>
          </a:solidFill>
          <a:ln>
            <a:noFill/>
          </a:ln>
          <a:effectLst>
            <a:outerShdw blurRad="381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9" name="TextBox 68">
            <a:extLst>
              <a:ext uri="{FF2B5EF4-FFF2-40B4-BE49-F238E27FC236}">
                <a16:creationId xmlns:a16="http://schemas.microsoft.com/office/drawing/2014/main" id="{92F3E960-ADB3-4E90-87A9-C929EE6FE1CF}"/>
              </a:ext>
            </a:extLst>
          </p:cNvPr>
          <p:cNvSpPr txBox="1"/>
          <p:nvPr/>
        </p:nvSpPr>
        <p:spPr>
          <a:xfrm>
            <a:off x="10100173" y="7192606"/>
            <a:ext cx="2293799" cy="246671"/>
          </a:xfrm>
          <a:prstGeom prst="rect">
            <a:avLst/>
          </a:prstGeom>
          <a:noFill/>
        </p:spPr>
        <p:txBody>
          <a:bodyPr wrap="square">
            <a:spAutoFit/>
          </a:bodyPr>
          <a:lstStyle/>
          <a:p>
            <a:pPr algn="just"/>
            <a:r>
              <a:rPr lang="en-US" sz="1003" b="1" kern="100" dirty="0" err="1">
                <a:latin typeface="Calibri" panose="020F0502020204030204" pitchFamily="34" charset="0"/>
                <a:ea typeface="Calibri" panose="020F0502020204030204" pitchFamily="34" charset="0"/>
                <a:cs typeface="Calibri" panose="020F0502020204030204" pitchFamily="34" charset="0"/>
              </a:rPr>
              <a:t>Sơ</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đồ</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hệ</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thống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chợ</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E244555E-97C8-418E-A168-48FB75912351}"/>
              </a:ext>
            </a:extLst>
          </p:cNvPr>
          <p:cNvSpPr txBox="1"/>
          <p:nvPr/>
        </p:nvSpPr>
        <p:spPr>
          <a:xfrm>
            <a:off x="3993270" y="7804258"/>
            <a:ext cx="1170567" cy="276807"/>
          </a:xfrm>
          <a:prstGeom prst="rect">
            <a:avLst/>
          </a:prstGeom>
          <a:solidFill>
            <a:schemeClr val="bg1">
              <a:alpha val="66000"/>
            </a:schemeClr>
          </a:solidFill>
        </p:spPr>
        <p:txBody>
          <a:bodyPr wrap="square">
            <a:spAutoFit/>
          </a:bodyPr>
          <a:lstStyle/>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THPT </a:t>
            </a:r>
            <a:r>
              <a:rPr lang="en-US" sz="891" b="1" kern="100" dirty="0" err="1">
                <a:latin typeface="Calibri" panose="020F0502020204030204" pitchFamily="34" charset="0"/>
                <a:ea typeface="Calibri" panose="020F0502020204030204" pitchFamily="34" charset="0"/>
                <a:cs typeface="Calibri" panose="020F0502020204030204" pitchFamily="34" charset="0"/>
              </a:rPr>
              <a:t>Lý</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Chính</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Thắng</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30" name="Rectangle 29">
            <a:extLst>
              <a:ext uri="{FF2B5EF4-FFF2-40B4-BE49-F238E27FC236}">
                <a16:creationId xmlns:a16="http://schemas.microsoft.com/office/drawing/2014/main" id="{95A33BDB-9763-4C50-830B-4620F367CE1C}"/>
              </a:ext>
            </a:extLst>
          </p:cNvPr>
          <p:cNvSpPr/>
          <p:nvPr/>
        </p:nvSpPr>
        <p:spPr>
          <a:xfrm>
            <a:off x="4284989" y="8062214"/>
            <a:ext cx="168535" cy="165155"/>
          </a:xfrm>
          <a:prstGeom prst="rect">
            <a:avLst/>
          </a:prstGeom>
          <a:solidFill>
            <a:srgbClr val="FF0000"/>
          </a:solidFill>
          <a:ln>
            <a:noFill/>
          </a:ln>
          <a:effectLst>
            <a:outerShdw blurRad="38100" dist="50800" dir="8100000" algn="tr"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 name="Oval 1">
            <a:extLst>
              <a:ext uri="{FF2B5EF4-FFF2-40B4-BE49-F238E27FC236}">
                <a16:creationId xmlns:a16="http://schemas.microsoft.com/office/drawing/2014/main" id="{8E153551-8E8A-469A-B6B8-865DBACD1DB5}"/>
              </a:ext>
            </a:extLst>
          </p:cNvPr>
          <p:cNvSpPr/>
          <p:nvPr/>
        </p:nvSpPr>
        <p:spPr>
          <a:xfrm rot="20102186">
            <a:off x="6467999" y="3382731"/>
            <a:ext cx="1489952" cy="711199"/>
          </a:xfrm>
          <a:prstGeom prst="ellipse">
            <a:avLst/>
          </a:prstGeom>
          <a:solidFill>
            <a:schemeClr val="accent4">
              <a:lumMod val="7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1C329C5F-72A2-4602-9643-6870FB973055}"/>
              </a:ext>
            </a:extLst>
          </p:cNvPr>
          <p:cNvSpPr/>
          <p:nvPr/>
        </p:nvSpPr>
        <p:spPr>
          <a:xfrm rot="18241523">
            <a:off x="7759050" y="4284536"/>
            <a:ext cx="451077" cy="829352"/>
          </a:xfrm>
          <a:prstGeom prst="ellipse">
            <a:avLst/>
          </a:prstGeom>
          <a:solidFill>
            <a:schemeClr val="accent4">
              <a:lumMod val="7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C8113B53-C4A9-4CD4-8B71-067966A45DE0}"/>
              </a:ext>
            </a:extLst>
          </p:cNvPr>
          <p:cNvSpPr/>
          <p:nvPr/>
        </p:nvSpPr>
        <p:spPr>
          <a:xfrm rot="21317529">
            <a:off x="8087920" y="5068290"/>
            <a:ext cx="516503" cy="731174"/>
          </a:xfrm>
          <a:prstGeom prst="ellipse">
            <a:avLst/>
          </a:prstGeom>
          <a:solidFill>
            <a:schemeClr val="accent4">
              <a:lumMod val="7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E3226814-BFE1-4988-A5BE-E18A2D35D7B1}"/>
              </a:ext>
            </a:extLst>
          </p:cNvPr>
          <p:cNvSpPr/>
          <p:nvPr/>
        </p:nvSpPr>
        <p:spPr>
          <a:xfrm rot="20102186">
            <a:off x="10114621" y="3823784"/>
            <a:ext cx="516503" cy="503921"/>
          </a:xfrm>
          <a:prstGeom prst="ellipse">
            <a:avLst/>
          </a:prstGeom>
          <a:solidFill>
            <a:schemeClr val="accent4">
              <a:lumMod val="7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B0A08273-0E03-40DC-A7BD-BB57697FF55A}"/>
              </a:ext>
            </a:extLst>
          </p:cNvPr>
          <p:cNvSpPr/>
          <p:nvPr/>
        </p:nvSpPr>
        <p:spPr>
          <a:xfrm rot="19440237">
            <a:off x="9463206" y="3173018"/>
            <a:ext cx="1038321" cy="567601"/>
          </a:xfrm>
          <a:prstGeom prst="ellipse">
            <a:avLst/>
          </a:prstGeom>
          <a:solidFill>
            <a:schemeClr val="accent4">
              <a:lumMod val="7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23E2C7E2-A108-4C63-BBD3-6FFE0177CDC8}"/>
              </a:ext>
            </a:extLst>
          </p:cNvPr>
          <p:cNvSpPr/>
          <p:nvPr/>
        </p:nvSpPr>
        <p:spPr>
          <a:xfrm rot="19440237">
            <a:off x="9180033" y="2690962"/>
            <a:ext cx="612825" cy="567601"/>
          </a:xfrm>
          <a:prstGeom prst="ellipse">
            <a:avLst/>
          </a:prstGeom>
          <a:solidFill>
            <a:schemeClr val="accent4">
              <a:lumMod val="7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509D79A8-B7DE-4AA6-9483-3C40A53686BF}"/>
              </a:ext>
            </a:extLst>
          </p:cNvPr>
          <p:cNvSpPr/>
          <p:nvPr/>
        </p:nvSpPr>
        <p:spPr>
          <a:xfrm rot="19440237">
            <a:off x="7771834" y="3771097"/>
            <a:ext cx="612825" cy="604305"/>
          </a:xfrm>
          <a:prstGeom prst="ellipse">
            <a:avLst/>
          </a:prstGeom>
          <a:solidFill>
            <a:schemeClr val="accent2">
              <a:lumMod val="75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6BA60342-1A6A-4F16-B674-213C34FC288E}"/>
              </a:ext>
            </a:extLst>
          </p:cNvPr>
          <p:cNvSpPr/>
          <p:nvPr/>
        </p:nvSpPr>
        <p:spPr>
          <a:xfrm rot="19440237">
            <a:off x="8397678" y="3554441"/>
            <a:ext cx="642810" cy="435683"/>
          </a:xfrm>
          <a:prstGeom prst="ellipse">
            <a:avLst/>
          </a:prstGeom>
          <a:solidFill>
            <a:schemeClr val="accent4">
              <a:lumMod val="7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70B1E684-966F-4146-B6BC-AB9A482384C2}"/>
              </a:ext>
            </a:extLst>
          </p:cNvPr>
          <p:cNvSpPr/>
          <p:nvPr/>
        </p:nvSpPr>
        <p:spPr>
          <a:xfrm rot="21353673">
            <a:off x="8663373" y="4030047"/>
            <a:ext cx="625667" cy="435683"/>
          </a:xfrm>
          <a:prstGeom prst="ellipse">
            <a:avLst/>
          </a:prstGeom>
          <a:solidFill>
            <a:schemeClr val="accent4">
              <a:lumMod val="75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ACCD631F-ACF7-4503-815B-04ECB4FA33AE}"/>
              </a:ext>
            </a:extLst>
          </p:cNvPr>
          <p:cNvSpPr/>
          <p:nvPr/>
        </p:nvSpPr>
        <p:spPr>
          <a:xfrm>
            <a:off x="7502072" y="3515427"/>
            <a:ext cx="275730" cy="275730"/>
          </a:xfrm>
          <a:prstGeom prst="ellipse">
            <a:avLst/>
          </a:prstGeom>
          <a:solidFill>
            <a:srgbClr val="FF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C43AA52F-23D2-45E3-A440-731DD11252E0}"/>
              </a:ext>
            </a:extLst>
          </p:cNvPr>
          <p:cNvSpPr/>
          <p:nvPr/>
        </p:nvSpPr>
        <p:spPr>
          <a:xfrm>
            <a:off x="7828387" y="3858194"/>
            <a:ext cx="275730" cy="275730"/>
          </a:xfrm>
          <a:prstGeom prst="ellipse">
            <a:avLst/>
          </a:prstGeom>
          <a:solidFill>
            <a:srgbClr val="FF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1DE55DF1-B652-448F-A8F1-3CB5E16B7FC9}"/>
              </a:ext>
            </a:extLst>
          </p:cNvPr>
          <p:cNvSpPr/>
          <p:nvPr/>
        </p:nvSpPr>
        <p:spPr>
          <a:xfrm>
            <a:off x="8013616" y="4717198"/>
            <a:ext cx="275730" cy="275730"/>
          </a:xfrm>
          <a:prstGeom prst="ellipse">
            <a:avLst/>
          </a:prstGeom>
          <a:solidFill>
            <a:srgbClr val="FF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20858D45-F2EB-4B91-8862-1D1E546C68CB}"/>
              </a:ext>
            </a:extLst>
          </p:cNvPr>
          <p:cNvSpPr/>
          <p:nvPr/>
        </p:nvSpPr>
        <p:spPr>
          <a:xfrm>
            <a:off x="9460934" y="2822383"/>
            <a:ext cx="275730" cy="275730"/>
          </a:xfrm>
          <a:prstGeom prst="ellipse">
            <a:avLst/>
          </a:prstGeom>
          <a:solidFill>
            <a:srgbClr val="FF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709888F8-B7BF-49CF-A2B6-F7D75A2A197E}"/>
              </a:ext>
            </a:extLst>
          </p:cNvPr>
          <p:cNvSpPr/>
          <p:nvPr/>
        </p:nvSpPr>
        <p:spPr>
          <a:xfrm>
            <a:off x="9872930" y="3281169"/>
            <a:ext cx="275730" cy="275730"/>
          </a:xfrm>
          <a:prstGeom prst="ellipse">
            <a:avLst/>
          </a:prstGeom>
          <a:solidFill>
            <a:srgbClr val="FF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7A8E5CC2-4C75-4D12-B828-EA6ED5C04B22}"/>
              </a:ext>
            </a:extLst>
          </p:cNvPr>
          <p:cNvSpPr/>
          <p:nvPr/>
        </p:nvSpPr>
        <p:spPr>
          <a:xfrm>
            <a:off x="5748500" y="3298300"/>
            <a:ext cx="275730" cy="275730"/>
          </a:xfrm>
          <a:prstGeom prst="ellipse">
            <a:avLst/>
          </a:prstGeom>
          <a:solidFill>
            <a:srgbClr val="FF0000">
              <a:alpha val="4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5" name="Picture 84" descr="Screen Clipping">
            <a:extLst>
              <a:ext uri="{FF2B5EF4-FFF2-40B4-BE49-F238E27FC236}">
                <a16:creationId xmlns:a16="http://schemas.microsoft.com/office/drawing/2014/main" id="{92D0538C-A947-4D1D-BCF2-BB45DD3D01D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729048" y="2265258"/>
            <a:ext cx="2287649" cy="1743253"/>
          </a:xfrm>
          <a:prstGeom prst="rect">
            <a:avLst/>
          </a:prstGeom>
        </p:spPr>
      </p:pic>
      <p:pic>
        <p:nvPicPr>
          <p:cNvPr id="86" name="Picture 85" descr="Screen Clipping">
            <a:extLst>
              <a:ext uri="{FF2B5EF4-FFF2-40B4-BE49-F238E27FC236}">
                <a16:creationId xmlns:a16="http://schemas.microsoft.com/office/drawing/2014/main" id="{A413652E-6858-4339-A02D-EA7BE2FBAF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701603" y="611099"/>
            <a:ext cx="2315094" cy="1610617"/>
          </a:xfrm>
          <a:prstGeom prst="rect">
            <a:avLst/>
          </a:prstGeom>
        </p:spPr>
      </p:pic>
      <p:pic>
        <p:nvPicPr>
          <p:cNvPr id="87" name="Picture 86" descr="Screen Clipping">
            <a:extLst>
              <a:ext uri="{FF2B5EF4-FFF2-40B4-BE49-F238E27FC236}">
                <a16:creationId xmlns:a16="http://schemas.microsoft.com/office/drawing/2014/main" id="{78E28796-B685-4FD5-B2C3-AB6AA4817ED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745555" y="5746313"/>
            <a:ext cx="2271142" cy="1330412"/>
          </a:xfrm>
          <a:prstGeom prst="rect">
            <a:avLst/>
          </a:prstGeom>
        </p:spPr>
      </p:pic>
      <p:pic>
        <p:nvPicPr>
          <p:cNvPr id="88" name="Picture 87" descr="Screen Clipping">
            <a:extLst>
              <a:ext uri="{FF2B5EF4-FFF2-40B4-BE49-F238E27FC236}">
                <a16:creationId xmlns:a16="http://schemas.microsoft.com/office/drawing/2014/main" id="{2402059C-E842-4316-AB7F-24B86E92E1E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745555" y="4044557"/>
            <a:ext cx="2271142" cy="1654699"/>
          </a:xfrm>
          <a:prstGeom prst="rect">
            <a:avLst/>
          </a:prstGeom>
        </p:spPr>
      </p:pic>
      <p:sp>
        <p:nvSpPr>
          <p:cNvPr id="90" name="TextBox 89">
            <a:extLst>
              <a:ext uri="{FF2B5EF4-FFF2-40B4-BE49-F238E27FC236}">
                <a16:creationId xmlns:a16="http://schemas.microsoft.com/office/drawing/2014/main" id="{9119D89D-4459-4FD7-AEF4-E6EA15A65CF1}"/>
              </a:ext>
            </a:extLst>
          </p:cNvPr>
          <p:cNvSpPr txBox="1"/>
          <p:nvPr/>
        </p:nvSpPr>
        <p:spPr>
          <a:xfrm>
            <a:off x="447603" y="4035126"/>
            <a:ext cx="2374129" cy="246671"/>
          </a:xfrm>
          <a:prstGeom prst="rect">
            <a:avLst/>
          </a:prstGeom>
          <a:noFill/>
        </p:spPr>
        <p:txBody>
          <a:bodyPr wrap="square">
            <a:spAutoFit/>
          </a:bodyPr>
          <a:lstStyle/>
          <a:p>
            <a:pPr algn="just"/>
            <a:r>
              <a:rPr lang="en-US" sz="1003"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Ghi</a:t>
            </a:r>
            <a:r>
              <a:rPr lang="en-US" sz="1003"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chú</a:t>
            </a:r>
            <a:endParaRPr lang="en-US" sz="557"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91" name="TextBox 90">
            <a:extLst>
              <a:ext uri="{FF2B5EF4-FFF2-40B4-BE49-F238E27FC236}">
                <a16:creationId xmlns:a16="http://schemas.microsoft.com/office/drawing/2014/main" id="{DBB5BC20-B754-471F-BD7A-33B1B7A3C3EC}"/>
              </a:ext>
            </a:extLst>
          </p:cNvPr>
          <p:cNvSpPr txBox="1"/>
          <p:nvPr/>
        </p:nvSpPr>
        <p:spPr>
          <a:xfrm>
            <a:off x="892272" y="4257644"/>
            <a:ext cx="2995711" cy="688073"/>
          </a:xfrm>
          <a:prstGeom prst="rect">
            <a:avLst/>
          </a:prstGeom>
          <a:solidFill>
            <a:schemeClr val="bg1">
              <a:alpha val="40000"/>
            </a:schemeClr>
          </a:solidFill>
        </p:spPr>
        <p:txBody>
          <a:bodyPr wrap="square">
            <a:spAutoFit/>
          </a:bodyPr>
          <a:lstStyle/>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Nhóm</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nhà</a:t>
            </a:r>
            <a:r>
              <a:rPr lang="en-US" sz="891" b="1" kern="100" dirty="0">
                <a:latin typeface="Calibri" panose="020F0502020204030204" pitchFamily="34" charset="0"/>
                <a:ea typeface="Calibri" panose="020F0502020204030204" pitchFamily="34" charset="0"/>
                <a:cs typeface="Calibri" panose="020F0502020204030204" pitchFamily="34" charset="0"/>
              </a:rPr>
              <a:t> ở </a:t>
            </a:r>
            <a:r>
              <a:rPr lang="en-US" sz="891" b="1" kern="100" dirty="0" err="1">
                <a:latin typeface="Calibri" panose="020F0502020204030204" pitchFamily="34" charset="0"/>
                <a:ea typeface="Calibri" panose="020F0502020204030204" pitchFamily="34" charset="0"/>
                <a:cs typeface="Calibri" panose="020F0502020204030204" pitchFamily="34" charset="0"/>
              </a:rPr>
              <a:t>đô</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thị</a:t>
            </a:r>
            <a:endParaRPr lang="en-US" sz="891"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Nhóm</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nhà</a:t>
            </a:r>
            <a:r>
              <a:rPr lang="en-US" sz="891" b="1" kern="100" dirty="0">
                <a:latin typeface="Calibri" panose="020F0502020204030204" pitchFamily="34" charset="0"/>
                <a:ea typeface="Calibri" panose="020F0502020204030204" pitchFamily="34" charset="0"/>
                <a:cs typeface="Calibri" panose="020F0502020204030204" pitchFamily="34" charset="0"/>
              </a:rPr>
              <a:t> ở </a:t>
            </a:r>
            <a:r>
              <a:rPr lang="en-US" sz="891" b="1" kern="100" dirty="0" err="1">
                <a:latin typeface="Calibri" panose="020F0502020204030204" pitchFamily="34" charset="0"/>
                <a:ea typeface="Calibri" panose="020F0502020204030204" pitchFamily="34" charset="0"/>
                <a:cs typeface="Calibri" panose="020F0502020204030204" pitchFamily="34" charset="0"/>
              </a:rPr>
              <a:t>nông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thôn</a:t>
            </a:r>
            <a:endParaRPr lang="en-US" sz="891"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Trung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tâm</a:t>
            </a:r>
            <a:r>
              <a:rPr lang="en-US" sz="891" b="1" kern="100" dirty="0">
                <a:latin typeface="Calibri" panose="020F0502020204030204" pitchFamily="34" charset="0"/>
                <a:ea typeface="Calibri" panose="020F0502020204030204" pitchFamily="34" charset="0"/>
                <a:cs typeface="Calibri" panose="020F0502020204030204" pitchFamily="34" charset="0"/>
              </a:rPr>
              <a:t> HC </a:t>
            </a:r>
            <a:r>
              <a:rPr lang="en-US" sz="891" b="1" kern="100" dirty="0" err="1">
                <a:latin typeface="Calibri" panose="020F0502020204030204" pitchFamily="34" charset="0"/>
                <a:ea typeface="Calibri" panose="020F0502020204030204" pitchFamily="34" charset="0"/>
                <a:cs typeface="Calibri" panose="020F0502020204030204" pitchFamily="34" charset="0"/>
              </a:rPr>
              <a:t>xã</a:t>
            </a:r>
            <a:endParaRPr lang="en-US" sz="891"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92" name="Rectangle 91">
            <a:extLst>
              <a:ext uri="{FF2B5EF4-FFF2-40B4-BE49-F238E27FC236}">
                <a16:creationId xmlns:a16="http://schemas.microsoft.com/office/drawing/2014/main" id="{5768820B-9831-42A1-ACDC-BFB8CD24C173}"/>
              </a:ext>
            </a:extLst>
          </p:cNvPr>
          <p:cNvSpPr/>
          <p:nvPr/>
        </p:nvSpPr>
        <p:spPr>
          <a:xfrm>
            <a:off x="550591" y="4547803"/>
            <a:ext cx="360056" cy="139434"/>
          </a:xfrm>
          <a:prstGeom prst="rect">
            <a:avLst/>
          </a:prstGeom>
          <a:solidFill>
            <a:srgbClr val="9595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93" name="Rectangle 92">
            <a:extLst>
              <a:ext uri="{FF2B5EF4-FFF2-40B4-BE49-F238E27FC236}">
                <a16:creationId xmlns:a16="http://schemas.microsoft.com/office/drawing/2014/main" id="{3FDEDA40-D0D9-4FB9-9CEC-E7A1CB721380}"/>
              </a:ext>
            </a:extLst>
          </p:cNvPr>
          <p:cNvSpPr/>
          <p:nvPr/>
        </p:nvSpPr>
        <p:spPr>
          <a:xfrm>
            <a:off x="550591" y="4350465"/>
            <a:ext cx="360056" cy="139434"/>
          </a:xfrm>
          <a:prstGeom prst="rect">
            <a:avLst/>
          </a:prstGeom>
          <a:solidFill>
            <a:srgbClr val="FF7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94" name="Rectangle 93">
            <a:extLst>
              <a:ext uri="{FF2B5EF4-FFF2-40B4-BE49-F238E27FC236}">
                <a16:creationId xmlns:a16="http://schemas.microsoft.com/office/drawing/2014/main" id="{1D1AF1FB-2715-402B-B6E5-7237CBBD31B8}"/>
              </a:ext>
            </a:extLst>
          </p:cNvPr>
          <p:cNvSpPr/>
          <p:nvPr/>
        </p:nvSpPr>
        <p:spPr>
          <a:xfrm>
            <a:off x="454716" y="4994843"/>
            <a:ext cx="3399947" cy="1615827"/>
          </a:xfrm>
          <a:prstGeom prst="rect">
            <a:avLst/>
          </a:prstGeom>
          <a:solidFill>
            <a:schemeClr val="bg1">
              <a:alpha val="60000"/>
            </a:schemeClr>
          </a:solidFill>
        </p:spPr>
        <p:txBody>
          <a:bodyPr wrap="square">
            <a:spAutoFit/>
          </a:bodyPr>
          <a:lstStyle/>
          <a:p>
            <a:pPr marL="191047" indent="-191047" algn="just">
              <a:buFontTx/>
              <a:buChar char="-"/>
            </a:pPr>
            <a:r>
              <a:rPr lang="en-US" sz="1100" kern="100" dirty="0" err="1">
                <a:latin typeface="Calibri" panose="020F0502020204030204" pitchFamily="34" charset="0"/>
                <a:ea typeface="Calibri" panose="020F0502020204030204" pitchFamily="34" charset="0"/>
                <a:cs typeface="Calibri" panose="020F0502020204030204" pitchFamily="34" charset="0"/>
              </a:rPr>
              <a:t>Hình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thành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các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khu</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dân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cư</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trên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cơ</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sở</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định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hướng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về</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tổ</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chức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sản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xuất</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canh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tác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tập</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trung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và</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phát</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triển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kinh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tế</a:t>
            </a:r>
            <a:r>
              <a:rPr lang="en-US" sz="1100" kern="100" dirty="0">
                <a:latin typeface="Calibri" panose="020F0502020204030204" pitchFamily="34" charset="0"/>
                <a:ea typeface="Calibri" panose="020F0502020204030204" pitchFamily="34" charset="0"/>
                <a:cs typeface="Calibri" panose="020F0502020204030204" pitchFamily="34" charset="0"/>
              </a:rPr>
              <a:t> .</a:t>
            </a:r>
          </a:p>
          <a:p>
            <a:pPr marL="191047" indent="-191047" algn="just">
              <a:buFontTx/>
              <a:buChar char="-"/>
            </a:pPr>
            <a:r>
              <a:rPr lang="en-US" sz="1100" kern="100" dirty="0" err="1">
                <a:latin typeface="Calibri" panose="020F0502020204030204" pitchFamily="34" charset="0"/>
                <a:ea typeface="Calibri" panose="020F0502020204030204" pitchFamily="34" charset="0"/>
                <a:cs typeface="Calibri" panose="020F0502020204030204" pitchFamily="34" charset="0"/>
              </a:rPr>
              <a:t>Hình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thành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các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điểm</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dân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cư</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nông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thôn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quy</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hoạch</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tập</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trung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gắn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với</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vùng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sản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xuất</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cây</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lâm</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nghiệp</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cây</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công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nghiệp</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tập</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trung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quy</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mô</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nhỏ</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hoặc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vừa</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và</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cây</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ăn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quả</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đặc</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sản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của</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địa</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phương</a:t>
            </a:r>
            <a:r>
              <a:rPr lang="en-US" sz="1100" kern="100" dirty="0">
                <a:latin typeface="Calibri" panose="020F0502020204030204" pitchFamily="34" charset="0"/>
                <a:ea typeface="Calibri" panose="020F0502020204030204" pitchFamily="34" charset="0"/>
                <a:cs typeface="Calibri" panose="020F0502020204030204" pitchFamily="34" charset="0"/>
              </a:rPr>
              <a:t>.</a:t>
            </a:r>
          </a:p>
          <a:p>
            <a:pPr marL="191047" indent="-191047" algn="just">
              <a:buFontTx/>
              <a:buChar char="-"/>
            </a:pPr>
            <a:r>
              <a:rPr lang="en-US" sz="1100" kern="100" dirty="0" err="1">
                <a:latin typeface="Calibri" panose="020F0502020204030204" pitchFamily="34" charset="0"/>
                <a:ea typeface="Calibri" panose="020F0502020204030204" pitchFamily="34" charset="0"/>
                <a:cs typeface="Calibri" panose="020F0502020204030204" pitchFamily="34" charset="0"/>
              </a:rPr>
              <a:t>Tập</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trung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phát</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triển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nhà</a:t>
            </a:r>
            <a:r>
              <a:rPr lang="en-US" sz="1100" kern="100" dirty="0">
                <a:latin typeface="Calibri" panose="020F0502020204030204" pitchFamily="34" charset="0"/>
                <a:ea typeface="Calibri" panose="020F0502020204030204" pitchFamily="34" charset="0"/>
                <a:cs typeface="Calibri" panose="020F0502020204030204" pitchFamily="34" charset="0"/>
              </a:rPr>
              <a:t> ở </a:t>
            </a:r>
            <a:r>
              <a:rPr lang="en-US" sz="1100" kern="100" dirty="0" err="1">
                <a:latin typeface="Calibri" panose="020F0502020204030204" pitchFamily="34" charset="0"/>
                <a:ea typeface="Calibri" panose="020F0502020204030204" pitchFamily="34" charset="0"/>
                <a:cs typeface="Calibri" panose="020F0502020204030204" pitchFamily="34" charset="0"/>
              </a:rPr>
              <a:t>theo</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dự</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án</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đồng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bộ</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về</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hạ</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tầng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kỹ</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thuật</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và</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hạ</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tầng</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xã</a:t>
            </a:r>
            <a:r>
              <a:rPr lang="en-US" sz="1100" kern="100" dirty="0">
                <a:latin typeface="Calibri" panose="020F0502020204030204" pitchFamily="34" charset="0"/>
                <a:ea typeface="Calibri" panose="020F0502020204030204" pitchFamily="34" charset="0"/>
                <a:cs typeface="Calibri" panose="020F0502020204030204" pitchFamily="34" charset="0"/>
              </a:rPr>
              <a:t> </a:t>
            </a:r>
            <a:r>
              <a:rPr lang="en-US" sz="1100" kern="100" dirty="0" err="1">
                <a:latin typeface="Calibri" panose="020F0502020204030204" pitchFamily="34" charset="0"/>
                <a:ea typeface="Calibri" panose="020F0502020204030204" pitchFamily="34" charset="0"/>
                <a:cs typeface="Calibri" panose="020F0502020204030204" pitchFamily="34" charset="0"/>
              </a:rPr>
              <a:t>hội</a:t>
            </a:r>
            <a:r>
              <a:rPr lang="en-US" sz="1100" kern="100" dirty="0">
                <a:latin typeface="Calibri" panose="020F0502020204030204" pitchFamily="34" charset="0"/>
                <a:ea typeface="Calibri" panose="020F0502020204030204" pitchFamily="34" charset="0"/>
                <a:cs typeface="Calibri" panose="020F0502020204030204" pitchFamily="34" charset="0"/>
              </a:rPr>
              <a:t>. </a:t>
            </a:r>
          </a:p>
        </p:txBody>
      </p:sp>
      <p:sp>
        <p:nvSpPr>
          <p:cNvPr id="95" name="Star: 5 Points 16">
            <a:extLst>
              <a:ext uri="{FF2B5EF4-FFF2-40B4-BE49-F238E27FC236}">
                <a16:creationId xmlns:a16="http://schemas.microsoft.com/office/drawing/2014/main" id="{2C572A3D-37C1-4B9A-8EFD-96FF4E431C10}"/>
              </a:ext>
            </a:extLst>
          </p:cNvPr>
          <p:cNvSpPr/>
          <p:nvPr/>
        </p:nvSpPr>
        <p:spPr>
          <a:xfrm>
            <a:off x="612538" y="4708807"/>
            <a:ext cx="240057" cy="207477"/>
          </a:xfrm>
          <a:prstGeom prst="star5">
            <a:avLst/>
          </a:prstGeom>
          <a:solidFill>
            <a:srgbClr val="FF0000"/>
          </a:solidFill>
          <a:ln>
            <a:noFill/>
          </a:ln>
          <a:effectLst>
            <a:outerShdw blurRad="12700" dist="38100" dir="8100000" algn="tr" rotWithShape="0">
              <a:prstClr val="black">
                <a:alpha val="9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cxnSp>
        <p:nvCxnSpPr>
          <p:cNvPr id="89" name="Straight Connector 88">
            <a:extLst>
              <a:ext uri="{FF2B5EF4-FFF2-40B4-BE49-F238E27FC236}">
                <a16:creationId xmlns:a16="http://schemas.microsoft.com/office/drawing/2014/main" id="{D5512B22-5E07-48B3-B95E-B2B3CAA2C07A}"/>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Title 1">
            <a:extLst>
              <a:ext uri="{FF2B5EF4-FFF2-40B4-BE49-F238E27FC236}">
                <a16:creationId xmlns:a16="http://schemas.microsoft.com/office/drawing/2014/main" id="{ED9692AA-758A-491F-8F6C-3827329582B8}"/>
              </a:ext>
            </a:extLst>
          </p:cNvPr>
          <p:cNvSpPr txBox="1">
            <a:spLocks/>
          </p:cNvSpPr>
          <p:nvPr/>
        </p:nvSpPr>
        <p:spPr>
          <a:xfrm>
            <a:off x="0" y="187288"/>
            <a:ext cx="15087600" cy="348784"/>
          </a:xfrm>
          <a:prstGeom prst="rect">
            <a:avLst/>
          </a:prstGeom>
        </p:spPr>
        <p:txBody>
          <a:bodyPr vert="horz" lIns="90963" tIns="45482" rIns="90963" bIns="45482" rtlCol="0" anchor="t">
            <a:noAutofit/>
          </a:bodyPr>
          <a:lstStyle>
            <a:defPPr>
              <a:defRPr lang="en-US"/>
            </a:defPPr>
            <a:lvl1pPr marL="688975" defTabSz="914400">
              <a:lnSpc>
                <a:spcPct val="100000"/>
              </a:lnSpc>
              <a:spcBef>
                <a:spcPts val="199"/>
              </a:spcBef>
              <a:spcAft>
                <a:spcPts val="199"/>
              </a:spcAft>
              <a:buNone/>
              <a:defRPr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sp>
        <p:nvSpPr>
          <p:cNvPr id="97" name="Title 1">
            <a:extLst>
              <a:ext uri="{FF2B5EF4-FFF2-40B4-BE49-F238E27FC236}">
                <a16:creationId xmlns:a16="http://schemas.microsoft.com/office/drawing/2014/main" id="{2439EB51-F36C-4D52-8CEA-BD1CB475B6FE}"/>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Tổ</a:t>
            </a:r>
            <a:r>
              <a:rPr lang="en-US" sz="1800" dirty="0">
                <a:solidFill>
                  <a:schemeClr val="bg2">
                    <a:lumMod val="50000"/>
                  </a:schemeClr>
                </a:solidFill>
              </a:rPr>
              <a:t> </a:t>
            </a:r>
            <a:r>
              <a:rPr lang="en-US" sz="1800" dirty="0" err="1">
                <a:solidFill>
                  <a:schemeClr val="bg2">
                    <a:lumMod val="50000"/>
                  </a:schemeClr>
                </a:solidFill>
              </a:rPr>
              <a:t>chức</a:t>
            </a:r>
            <a:r>
              <a:rPr lang="en-US" sz="1800" dirty="0">
                <a:solidFill>
                  <a:schemeClr val="bg2">
                    <a:lumMod val="50000"/>
                  </a:schemeClr>
                </a:solidFill>
              </a:rPr>
              <a:t> </a:t>
            </a:r>
            <a:r>
              <a:rPr lang="en-US" sz="1800" dirty="0" err="1">
                <a:solidFill>
                  <a:schemeClr val="bg2">
                    <a:lumMod val="50000"/>
                  </a:schemeClr>
                </a:solidFill>
              </a:rPr>
              <a:t>không</a:t>
            </a:r>
            <a:r>
              <a:rPr lang="en-US" sz="1800" dirty="0">
                <a:solidFill>
                  <a:schemeClr val="bg2">
                    <a:lumMod val="50000"/>
                  </a:schemeClr>
                </a:solidFill>
              </a:rPr>
              <a:t> </a:t>
            </a:r>
            <a:r>
              <a:rPr lang="en-US" sz="1800" dirty="0" err="1">
                <a:solidFill>
                  <a:schemeClr val="bg2">
                    <a:lumMod val="50000"/>
                  </a:schemeClr>
                </a:solidFill>
              </a:rPr>
              <a:t>gian</a:t>
            </a:r>
            <a:r>
              <a:rPr lang="en-US" sz="1800" dirty="0">
                <a:solidFill>
                  <a:schemeClr val="bg2">
                    <a:lumMod val="50000"/>
                  </a:schemeClr>
                </a:solidFill>
              </a:rPr>
              <a:t> </a:t>
            </a:r>
            <a:r>
              <a:rPr lang="en-US" sz="1800" dirty="0" err="1">
                <a:solidFill>
                  <a:schemeClr val="bg2">
                    <a:lumMod val="50000"/>
                  </a:schemeClr>
                </a:solidFill>
              </a:rPr>
              <a:t>khu</a:t>
            </a:r>
            <a:r>
              <a:rPr lang="en-US" sz="1800" dirty="0">
                <a:solidFill>
                  <a:schemeClr val="bg2">
                    <a:lumMod val="50000"/>
                  </a:schemeClr>
                </a:solidFill>
              </a:rPr>
              <a:t> </a:t>
            </a:r>
            <a:r>
              <a:rPr lang="en-US" sz="1800" dirty="0" err="1">
                <a:solidFill>
                  <a:schemeClr val="bg2">
                    <a:lumMod val="50000"/>
                  </a:schemeClr>
                </a:solidFill>
              </a:rPr>
              <a:t>dân</a:t>
            </a:r>
            <a:r>
              <a:rPr lang="en-US" sz="1800" dirty="0">
                <a:solidFill>
                  <a:schemeClr val="bg2">
                    <a:lumMod val="50000"/>
                  </a:schemeClr>
                </a:solidFill>
              </a:rPr>
              <a:t> </a:t>
            </a:r>
            <a:r>
              <a:rPr lang="en-US" sz="1800" dirty="0" err="1">
                <a:solidFill>
                  <a:schemeClr val="bg2">
                    <a:lumMod val="50000"/>
                  </a:schemeClr>
                </a:solidFill>
              </a:rPr>
              <a:t>cư</a:t>
            </a:r>
            <a:r>
              <a:rPr lang="en-US" sz="1800" dirty="0">
                <a:solidFill>
                  <a:schemeClr val="bg2">
                    <a:lumMod val="50000"/>
                  </a:schemeClr>
                </a:solidFill>
              </a:rPr>
              <a:t> </a:t>
            </a:r>
            <a:r>
              <a:rPr lang="en-US" sz="1800" dirty="0" err="1">
                <a:solidFill>
                  <a:schemeClr val="bg2">
                    <a:lumMod val="50000"/>
                  </a:schemeClr>
                </a:solidFill>
              </a:rPr>
              <a:t>và</a:t>
            </a:r>
            <a:r>
              <a:rPr lang="en-US" sz="1800" dirty="0">
                <a:solidFill>
                  <a:schemeClr val="bg2">
                    <a:lumMod val="50000"/>
                  </a:schemeClr>
                </a:solidFill>
              </a:rPr>
              <a:t> </a:t>
            </a:r>
            <a:r>
              <a:rPr lang="en-US" sz="1800" dirty="0" err="1">
                <a:solidFill>
                  <a:schemeClr val="bg2">
                    <a:lumMod val="50000"/>
                  </a:schemeClr>
                </a:solidFill>
              </a:rPr>
              <a:t>hạ</a:t>
            </a:r>
            <a:r>
              <a:rPr lang="en-US" sz="1800" dirty="0">
                <a:solidFill>
                  <a:schemeClr val="bg2">
                    <a:lumMod val="50000"/>
                  </a:schemeClr>
                </a:solidFill>
              </a:rPr>
              <a:t> </a:t>
            </a:r>
            <a:r>
              <a:rPr lang="en-US" sz="1800" dirty="0" err="1">
                <a:solidFill>
                  <a:schemeClr val="bg2">
                    <a:lumMod val="50000"/>
                  </a:schemeClr>
                </a:solidFill>
              </a:rPr>
              <a:t>tầng</a:t>
            </a:r>
            <a:r>
              <a:rPr lang="en-US" sz="1800" dirty="0">
                <a:solidFill>
                  <a:schemeClr val="bg2">
                    <a:lumMod val="50000"/>
                  </a:schemeClr>
                </a:solidFill>
              </a:rPr>
              <a:t> </a:t>
            </a:r>
            <a:r>
              <a:rPr lang="en-US" sz="1800" dirty="0" err="1">
                <a:solidFill>
                  <a:schemeClr val="bg2">
                    <a:lumMod val="50000"/>
                  </a:schemeClr>
                </a:solidFill>
              </a:rPr>
              <a:t>xã</a:t>
            </a:r>
            <a:r>
              <a:rPr lang="en-US" sz="1800" dirty="0">
                <a:solidFill>
                  <a:schemeClr val="bg2">
                    <a:lumMod val="50000"/>
                  </a:schemeClr>
                </a:solidFill>
              </a:rPr>
              <a:t> </a:t>
            </a:r>
            <a:r>
              <a:rPr lang="en-US" sz="1800" dirty="0" err="1">
                <a:solidFill>
                  <a:schemeClr val="bg2">
                    <a:lumMod val="50000"/>
                  </a:schemeClr>
                </a:solidFill>
              </a:rPr>
              <a:t>hội</a:t>
            </a:r>
            <a:endParaRPr lang="en-US" sz="1800" dirty="0">
              <a:solidFill>
                <a:schemeClr val="bg2">
                  <a:lumMod val="50000"/>
                </a:schemeClr>
              </a:solidFill>
            </a:endParaRPr>
          </a:p>
        </p:txBody>
      </p:sp>
      <p:sp>
        <p:nvSpPr>
          <p:cNvPr id="5" name="Rectangle 4">
            <a:extLst>
              <a:ext uri="{FF2B5EF4-FFF2-40B4-BE49-F238E27FC236}">
                <a16:creationId xmlns:a16="http://schemas.microsoft.com/office/drawing/2014/main" id="{C4C91834-29FF-E5B3-6A3E-EF234C01D369}"/>
              </a:ext>
            </a:extLst>
          </p:cNvPr>
          <p:cNvSpPr/>
          <p:nvPr/>
        </p:nvSpPr>
        <p:spPr>
          <a:xfrm>
            <a:off x="6949488" y="3098113"/>
            <a:ext cx="2502508" cy="1493840"/>
          </a:xfrm>
          <a:prstGeom prst="rect">
            <a:avLst/>
          </a:prstGeom>
          <a:noFill/>
          <a:ln w="508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57865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FC66398-C916-45C3-A8B8-F5CDD2769FF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 y="12227"/>
            <a:ext cx="15087598" cy="10673708"/>
          </a:xfrm>
          <a:prstGeom prst="rect">
            <a:avLst/>
          </a:prstGeom>
        </p:spPr>
      </p:pic>
      <p:sp>
        <p:nvSpPr>
          <p:cNvPr id="75" name="TextBox 74">
            <a:extLst>
              <a:ext uri="{FF2B5EF4-FFF2-40B4-BE49-F238E27FC236}">
                <a16:creationId xmlns:a16="http://schemas.microsoft.com/office/drawing/2014/main" id="{0524FF2E-1387-4B40-8817-5ABEA67455AE}"/>
              </a:ext>
            </a:extLst>
          </p:cNvPr>
          <p:cNvSpPr txBox="1"/>
          <p:nvPr/>
        </p:nvSpPr>
        <p:spPr>
          <a:xfrm>
            <a:off x="-1797396" y="2483502"/>
            <a:ext cx="1741258" cy="3785100"/>
          </a:xfrm>
          <a:prstGeom prst="rect">
            <a:avLst/>
          </a:prstGeom>
          <a:solidFill>
            <a:srgbClr val="FFFF00"/>
          </a:solidFill>
        </p:spPr>
        <p:txBody>
          <a:bodyPr wrap="square" lIns="40113" tIns="40113" rIns="40113" bIns="40113" rtlCol="0">
            <a:spAutoFit/>
          </a:bodyPr>
          <a:lstStyle/>
          <a:p>
            <a:r>
              <a:rPr lang="en-GB" sz="2006" b="1" dirty="0">
                <a:solidFill>
                  <a:srgbClr val="FF0000"/>
                </a:solidFill>
                <a:latin typeface="Arial" panose="020B0604020202020204" pitchFamily="34" charset="0"/>
                <a:cs typeface="Arial" panose="020B0604020202020204" pitchFamily="34" charset="0"/>
              </a:rPr>
              <a:t>VẼ LẠI. LÀM RÕ CÁC TRỤC VÀ HÀNH LANG</a:t>
            </a:r>
          </a:p>
          <a:p>
            <a:endParaRPr lang="en-GB" sz="2006" b="1" dirty="0">
              <a:solidFill>
                <a:srgbClr val="FF0000"/>
              </a:solidFill>
              <a:latin typeface="Arial" panose="020B0604020202020204" pitchFamily="34" charset="0"/>
              <a:cs typeface="Arial" panose="020B0604020202020204" pitchFamily="34" charset="0"/>
            </a:endParaRPr>
          </a:p>
          <a:p>
            <a:r>
              <a:rPr lang="en-GB" sz="2006" b="1" dirty="0">
                <a:solidFill>
                  <a:srgbClr val="FF0000"/>
                </a:solidFill>
                <a:latin typeface="Arial" panose="020B0604020202020204" pitchFamily="34" charset="0"/>
                <a:cs typeface="Arial" panose="020B0604020202020204" pitchFamily="34" charset="0"/>
              </a:rPr>
              <a:t>SƠ ĐỒ 1. TRỤC + VÙNG</a:t>
            </a:r>
          </a:p>
          <a:p>
            <a:endParaRPr lang="en-GB" sz="2006" b="1" dirty="0">
              <a:solidFill>
                <a:srgbClr val="FF0000"/>
              </a:solidFill>
              <a:latin typeface="Arial" panose="020B0604020202020204" pitchFamily="34" charset="0"/>
              <a:cs typeface="Arial" panose="020B0604020202020204" pitchFamily="34" charset="0"/>
            </a:endParaRPr>
          </a:p>
          <a:p>
            <a:r>
              <a:rPr lang="en-GB" sz="2006" b="1" dirty="0">
                <a:solidFill>
                  <a:srgbClr val="FF0000"/>
                </a:solidFill>
                <a:latin typeface="Arial" panose="020B0604020202020204" pitchFamily="34" charset="0"/>
                <a:cs typeface="Arial" panose="020B0604020202020204" pitchFamily="34" charset="0"/>
              </a:rPr>
              <a:t>SƠ ĐỒ 2. ĐIỂM ĐỘNG LỰC </a:t>
            </a:r>
          </a:p>
        </p:txBody>
      </p:sp>
      <p:pic>
        <p:nvPicPr>
          <p:cNvPr id="66" name="Picture 65">
            <a:extLst>
              <a:ext uri="{FF2B5EF4-FFF2-40B4-BE49-F238E27FC236}">
                <a16:creationId xmlns:a16="http://schemas.microsoft.com/office/drawing/2014/main" id="{597B92D8-3548-44F1-8AED-25BE0024C5A0}"/>
              </a:ext>
            </a:extLst>
          </p:cNvPr>
          <p:cNvPicPr>
            <a:picLocks noChangeAspect="1"/>
          </p:cNvPicPr>
          <p:nvPr/>
        </p:nvPicPr>
        <p:blipFill rotWithShape="1">
          <a:blip r:embed="rId3">
            <a:extLst>
              <a:ext uri="{28A0092B-C50C-407E-A947-70E740481C1C}">
                <a14:useLocalDpi xmlns:a14="http://schemas.microsoft.com/office/drawing/2010/main" val="0"/>
              </a:ext>
            </a:extLst>
          </a:blip>
          <a:srcRect b="40411"/>
          <a:stretch/>
        </p:blipFill>
        <p:spPr>
          <a:xfrm>
            <a:off x="644090" y="5857952"/>
            <a:ext cx="2041054" cy="3208178"/>
          </a:xfrm>
          <a:prstGeom prst="rect">
            <a:avLst/>
          </a:prstGeom>
        </p:spPr>
      </p:pic>
      <p:cxnSp>
        <p:nvCxnSpPr>
          <p:cNvPr id="9" name="Straight Connector 8">
            <a:extLst>
              <a:ext uri="{FF2B5EF4-FFF2-40B4-BE49-F238E27FC236}">
                <a16:creationId xmlns:a16="http://schemas.microsoft.com/office/drawing/2014/main" id="{AC29F27F-A56B-4155-9CA6-F3BE2CEAB22E}"/>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797F4-4E5E-4288-AD4B-0C50A7CE77E8}"/>
              </a:ext>
            </a:extLst>
          </p:cNvPr>
          <p:cNvSpPr txBox="1">
            <a:spLocks/>
          </p:cNvSpPr>
          <p:nvPr/>
        </p:nvSpPr>
        <p:spPr>
          <a:xfrm>
            <a:off x="0" y="187288"/>
            <a:ext cx="15087600" cy="348784"/>
          </a:xfrm>
          <a:prstGeom prst="rect">
            <a:avLst/>
          </a:prstGeom>
        </p:spPr>
        <p:txBody>
          <a:bodyPr vert="horz" lIns="90963" tIns="45482" rIns="90963" bIns="45482" rtlCol="0" anchor="t">
            <a:noAutofit/>
          </a:bodyPr>
          <a:lstStyle>
            <a:defPPr>
              <a:defRPr lang="en-US"/>
            </a:defPPr>
            <a:lvl1pPr marL="688975" defTabSz="914400">
              <a:lnSpc>
                <a:spcPct val="100000"/>
              </a:lnSpc>
              <a:spcBef>
                <a:spcPts val="199"/>
              </a:spcBef>
              <a:spcAft>
                <a:spcPts val="199"/>
              </a:spcAft>
              <a:buNone/>
              <a:defRPr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sp>
        <p:nvSpPr>
          <p:cNvPr id="8" name="Title 1">
            <a:extLst>
              <a:ext uri="{FF2B5EF4-FFF2-40B4-BE49-F238E27FC236}">
                <a16:creationId xmlns:a16="http://schemas.microsoft.com/office/drawing/2014/main" id="{0F2A997F-7AD5-4149-9319-E09093BF62C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phát</a:t>
            </a:r>
            <a:r>
              <a:rPr lang="en-US" sz="1800" dirty="0">
                <a:solidFill>
                  <a:schemeClr val="bg2">
                    <a:lumMod val="50000"/>
                  </a:schemeClr>
                </a:solidFill>
              </a:rPr>
              <a:t> </a:t>
            </a:r>
            <a:r>
              <a:rPr lang="en-US" sz="1800" dirty="0" err="1">
                <a:solidFill>
                  <a:schemeClr val="bg2">
                    <a:lumMod val="50000"/>
                  </a:schemeClr>
                </a:solidFill>
              </a:rPr>
              <a:t>triển</a:t>
            </a:r>
            <a:r>
              <a:rPr lang="en-US" sz="1800" dirty="0">
                <a:solidFill>
                  <a:schemeClr val="bg2">
                    <a:lumMod val="50000"/>
                  </a:schemeClr>
                </a:solidFill>
              </a:rPr>
              <a:t> </a:t>
            </a:r>
            <a:r>
              <a:rPr lang="en-US" sz="1800" dirty="0" err="1">
                <a:solidFill>
                  <a:schemeClr val="bg2">
                    <a:lumMod val="50000"/>
                  </a:schemeClr>
                </a:solidFill>
              </a:rPr>
              <a:t>không</a:t>
            </a:r>
            <a:r>
              <a:rPr lang="en-US" sz="1800" dirty="0">
                <a:solidFill>
                  <a:schemeClr val="bg2">
                    <a:lumMod val="50000"/>
                  </a:schemeClr>
                </a:solidFill>
              </a:rPr>
              <a:t> </a:t>
            </a:r>
            <a:r>
              <a:rPr lang="en-US" sz="1800" dirty="0" err="1">
                <a:solidFill>
                  <a:schemeClr val="bg2">
                    <a:lumMod val="50000"/>
                  </a:schemeClr>
                </a:solidFill>
              </a:rPr>
              <a:t>gian</a:t>
            </a:r>
            <a:r>
              <a:rPr lang="en-US" sz="1800" dirty="0">
                <a:solidFill>
                  <a:schemeClr val="bg2">
                    <a:lumMod val="50000"/>
                  </a:schemeClr>
                </a:solidFill>
              </a:rPr>
              <a:t> </a:t>
            </a:r>
            <a:r>
              <a:rPr lang="en-US" sz="1800" dirty="0" err="1">
                <a:solidFill>
                  <a:schemeClr val="bg2">
                    <a:lumMod val="50000"/>
                  </a:schemeClr>
                </a:solidFill>
              </a:rPr>
              <a:t>liên</a:t>
            </a:r>
            <a:r>
              <a:rPr lang="en-US" sz="1800" dirty="0">
                <a:solidFill>
                  <a:schemeClr val="bg2">
                    <a:lumMod val="50000"/>
                  </a:schemeClr>
                </a:solidFill>
              </a:rPr>
              <a:t> </a:t>
            </a:r>
            <a:r>
              <a:rPr lang="en-US" sz="1800" dirty="0" err="1">
                <a:solidFill>
                  <a:schemeClr val="bg2">
                    <a:lumMod val="50000"/>
                  </a:schemeClr>
                </a:solidFill>
              </a:rPr>
              <a:t>vùng</a:t>
            </a:r>
            <a:r>
              <a:rPr lang="en-US" sz="1800" dirty="0">
                <a:solidFill>
                  <a:schemeClr val="bg2">
                    <a:lumMod val="50000"/>
                  </a:schemeClr>
                </a:solidFill>
              </a:rPr>
              <a:t> </a:t>
            </a:r>
          </a:p>
        </p:txBody>
      </p:sp>
    </p:spTree>
    <p:extLst>
      <p:ext uri="{BB962C8B-B14F-4D97-AF65-F5344CB8AC3E}">
        <p14:creationId xmlns:p14="http://schemas.microsoft.com/office/powerpoint/2010/main" val="23450307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6EE12C0-7A1B-42E6-91DD-AFB12B945568}"/>
              </a:ext>
            </a:extLst>
          </p:cNvPr>
          <p:cNvGrpSpPr/>
          <p:nvPr/>
        </p:nvGrpSpPr>
        <p:grpSpPr>
          <a:xfrm>
            <a:off x="882905" y="4784548"/>
            <a:ext cx="3490649" cy="1717802"/>
            <a:chOff x="11478292" y="4982546"/>
            <a:chExt cx="3490649" cy="1717802"/>
          </a:xfrm>
        </p:grpSpPr>
        <p:cxnSp>
          <p:nvCxnSpPr>
            <p:cNvPr id="18" name="Straight Connector 17">
              <a:extLst>
                <a:ext uri="{FF2B5EF4-FFF2-40B4-BE49-F238E27FC236}">
                  <a16:creationId xmlns:a16="http://schemas.microsoft.com/office/drawing/2014/main" id="{3857A257-8506-4D5E-AC63-B1EB5459868B}"/>
                </a:ext>
              </a:extLst>
            </p:cNvPr>
            <p:cNvCxnSpPr/>
            <p:nvPr/>
          </p:nvCxnSpPr>
          <p:spPr>
            <a:xfrm>
              <a:off x="11563198" y="5352441"/>
              <a:ext cx="467014" cy="0"/>
            </a:xfrm>
            <a:prstGeom prst="line">
              <a:avLst/>
            </a:prstGeom>
            <a:noFill/>
            <a:ln w="38100">
              <a:solidFill>
                <a:schemeClr val="tx1"/>
              </a:solidFill>
              <a:headEnd type="stealth"/>
              <a:tailEnd type="stealth"/>
            </a:ln>
            <a:effectLst>
              <a:glow rad="38100">
                <a:srgbClr val="92D050"/>
              </a:glow>
            </a:effectLst>
          </p:spPr>
          <p:style>
            <a:lnRef idx="2">
              <a:schemeClr val="accent1">
                <a:shade val="50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6B4D2915-9C34-428F-B9EC-21B5AAB7B1A9}"/>
                </a:ext>
              </a:extLst>
            </p:cNvPr>
            <p:cNvCxnSpPr/>
            <p:nvPr/>
          </p:nvCxnSpPr>
          <p:spPr>
            <a:xfrm>
              <a:off x="11563198" y="5560271"/>
              <a:ext cx="467014" cy="0"/>
            </a:xfrm>
            <a:prstGeom prst="line">
              <a:avLst/>
            </a:prstGeom>
            <a:noFill/>
            <a:ln w="38100">
              <a:solidFill>
                <a:schemeClr val="tx1"/>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70F84D10-91F5-4193-8C52-FA17CEAACB76}"/>
                </a:ext>
              </a:extLst>
            </p:cNvPr>
            <p:cNvCxnSpPr/>
            <p:nvPr/>
          </p:nvCxnSpPr>
          <p:spPr>
            <a:xfrm>
              <a:off x="11563198" y="5764152"/>
              <a:ext cx="474618" cy="0"/>
            </a:xfrm>
            <a:prstGeom prst="line">
              <a:avLst/>
            </a:prstGeom>
            <a:noFill/>
            <a:ln w="19050">
              <a:solidFill>
                <a:srgbClr val="0070C0"/>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sp>
          <p:nvSpPr>
            <p:cNvPr id="21" name="TextBox 20">
              <a:extLst>
                <a:ext uri="{FF2B5EF4-FFF2-40B4-BE49-F238E27FC236}">
                  <a16:creationId xmlns:a16="http://schemas.microsoft.com/office/drawing/2014/main" id="{60524D0D-4986-454B-92BA-59AEAFEBCFEC}"/>
                </a:ext>
              </a:extLst>
            </p:cNvPr>
            <p:cNvSpPr txBox="1"/>
            <p:nvPr/>
          </p:nvSpPr>
          <p:spPr>
            <a:xfrm>
              <a:off x="11478292" y="4982546"/>
              <a:ext cx="2374129" cy="246671"/>
            </a:xfrm>
            <a:prstGeom prst="rect">
              <a:avLst/>
            </a:prstGeom>
            <a:noFill/>
          </p:spPr>
          <p:txBody>
            <a:bodyPr wrap="square">
              <a:spAutoFit/>
            </a:bodyPr>
            <a:lstStyle/>
            <a:p>
              <a:pPr algn="just"/>
              <a:r>
                <a:rPr lang="en-US" sz="1003"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Giao</a:t>
              </a:r>
              <a:r>
                <a:rPr lang="en-US" sz="1003"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thông</a:t>
              </a:r>
              <a:endParaRPr lang="en-US" sz="557"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TextBox 21">
              <a:extLst>
                <a:ext uri="{FF2B5EF4-FFF2-40B4-BE49-F238E27FC236}">
                  <a16:creationId xmlns:a16="http://schemas.microsoft.com/office/drawing/2014/main" id="{05E82021-64C1-4B69-89E7-1838895C8854}"/>
                </a:ext>
              </a:extLst>
            </p:cNvPr>
            <p:cNvSpPr txBox="1"/>
            <p:nvPr/>
          </p:nvSpPr>
          <p:spPr>
            <a:xfrm>
              <a:off x="12030211" y="5189742"/>
              <a:ext cx="2938730" cy="1510606"/>
            </a:xfrm>
            <a:prstGeom prst="rect">
              <a:avLst/>
            </a:prstGeom>
            <a:solidFill>
              <a:schemeClr val="bg1"/>
            </a:solidFill>
          </p:spPr>
          <p:txBody>
            <a:bodyPr wrap="square">
              <a:spAutoFit/>
            </a:bodyPr>
            <a:lstStyle/>
            <a:p>
              <a:pPr algn="just">
                <a:lnSpc>
                  <a:spcPct val="150000"/>
                </a:lnSpc>
              </a:pPr>
              <a:r>
                <a:rPr lang="vi-VN" sz="891" b="1" kern="100" dirty="0">
                  <a:latin typeface="Calibri" panose="020F0502020204030204" pitchFamily="34" charset="0"/>
                  <a:ea typeface="Calibri" panose="020F0502020204030204" pitchFamily="34" charset="0"/>
                  <a:cs typeface="Calibri" panose="020F0502020204030204" pitchFamily="34" charset="0"/>
                </a:rPr>
                <a:t>Đườ</a:t>
              </a:r>
              <a:r>
                <a:rPr lang="en-US" sz="891" b="1" kern="100" dirty="0">
                  <a:latin typeface="Calibri" panose="020F0502020204030204" pitchFamily="34" charset="0"/>
                  <a:ea typeface="Calibri" panose="020F0502020204030204" pitchFamily="34" charset="0"/>
                  <a:cs typeface="Calibri" panose="020F0502020204030204" pitchFamily="34" charset="0"/>
                </a:rPr>
                <a:t>ng HCM, </a:t>
              </a:r>
              <a:r>
                <a:rPr lang="en-US" sz="891" b="1" kern="100" dirty="0" err="1">
                  <a:latin typeface="Calibri" panose="020F0502020204030204" pitchFamily="34" charset="0"/>
                  <a:ea typeface="Calibri" panose="020F0502020204030204" pitchFamily="34" charset="0"/>
                  <a:cs typeface="Calibri" panose="020F0502020204030204" pitchFamily="34" charset="0"/>
                </a:rPr>
                <a:t>cấp</a:t>
              </a:r>
              <a:r>
                <a:rPr lang="en-US" sz="891" b="1" kern="100" dirty="0">
                  <a:latin typeface="Calibri" panose="020F0502020204030204" pitchFamily="34" charset="0"/>
                  <a:ea typeface="Calibri" panose="020F0502020204030204" pitchFamily="34" charset="0"/>
                  <a:cs typeface="Calibri" panose="020F0502020204030204" pitchFamily="34" charset="0"/>
                </a:rPr>
                <a:t> III, 2-4 </a:t>
              </a:r>
              <a:r>
                <a:rPr lang="en-US" sz="891" b="1" kern="100" dirty="0" err="1">
                  <a:latin typeface="Calibri" panose="020F0502020204030204" pitchFamily="34" charset="0"/>
                  <a:ea typeface="Calibri" panose="020F0502020204030204" pitchFamily="34" charset="0"/>
                  <a:cs typeface="Calibri" panose="020F0502020204030204" pitchFamily="34" charset="0"/>
                </a:rPr>
                <a:t>làn</a:t>
              </a:r>
              <a:endParaRPr lang="en-US" sz="891"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891" b="1" kern="100" dirty="0">
                  <a:latin typeface="Calibri" panose="020F0502020204030204" pitchFamily="34" charset="0"/>
                  <a:ea typeface="Calibri" panose="020F0502020204030204" pitchFamily="34" charset="0"/>
                  <a:cs typeface="Calibri" panose="020F0502020204030204" pitchFamily="34" charset="0"/>
                </a:rPr>
                <a:t>QL8, 8C, 281, </a:t>
              </a:r>
              <a:r>
                <a:rPr lang="en-US" sz="891" b="1" kern="100" dirty="0" err="1">
                  <a:latin typeface="Calibri" panose="020F0502020204030204" pitchFamily="34" charset="0"/>
                  <a:ea typeface="Calibri" panose="020F0502020204030204" pitchFamily="34" charset="0"/>
                  <a:cs typeface="Calibri" panose="020F0502020204030204" pitchFamily="34" charset="0"/>
                </a:rPr>
                <a:t>cấp</a:t>
              </a:r>
              <a:r>
                <a:rPr lang="en-US" sz="891" b="1" kern="100" dirty="0">
                  <a:latin typeface="Calibri" panose="020F0502020204030204" pitchFamily="34" charset="0"/>
                  <a:ea typeface="Calibri" panose="020F0502020204030204" pitchFamily="34" charset="0"/>
                  <a:cs typeface="Calibri" panose="020F0502020204030204" pitchFamily="34" charset="0"/>
                </a:rPr>
                <a:t> III, 2-4 </a:t>
              </a:r>
              <a:r>
                <a:rPr lang="en-US" sz="891" b="1" kern="100" dirty="0" err="1">
                  <a:latin typeface="Calibri" panose="020F0502020204030204" pitchFamily="34" charset="0"/>
                  <a:ea typeface="Calibri" panose="020F0502020204030204" pitchFamily="34" charset="0"/>
                  <a:cs typeface="Calibri" panose="020F0502020204030204" pitchFamily="34" charset="0"/>
                </a:rPr>
                <a:t>làn</a:t>
              </a:r>
              <a:endParaRPr lang="en-US" sz="891"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Tỉnh</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lộ</a:t>
              </a:r>
              <a:r>
                <a:rPr lang="en-US" sz="891" b="1" kern="100" dirty="0">
                  <a:latin typeface="Calibri" panose="020F0502020204030204" pitchFamily="34" charset="0"/>
                  <a:ea typeface="Calibri" panose="020F0502020204030204" pitchFamily="34" charset="0"/>
                  <a:cs typeface="Calibri" panose="020F0502020204030204" pitchFamily="34" charset="0"/>
                </a:rPr>
                <a:t> 557, 554B, 552B (</a:t>
              </a:r>
              <a:r>
                <a:rPr lang="en-US" sz="891" b="1" kern="100" dirty="0" err="1">
                  <a:latin typeface="Calibri" panose="020F0502020204030204" pitchFamily="34" charset="0"/>
                  <a:ea typeface="Calibri" panose="020F0502020204030204" pitchFamily="34" charset="0"/>
                  <a:cs typeface="Calibri" panose="020F0502020204030204" pitchFamily="34" charset="0"/>
                </a:rPr>
                <a:t>nâng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cấp</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từ</a:t>
              </a:r>
              <a:r>
                <a:rPr lang="en-US" sz="891" b="1" kern="100" dirty="0">
                  <a:latin typeface="Calibri" panose="020F0502020204030204" pitchFamily="34" charset="0"/>
                  <a:ea typeface="Calibri" panose="020F0502020204030204" pitchFamily="34" charset="0"/>
                  <a:cs typeface="Calibri" panose="020F0502020204030204" pitchFamily="34" charset="0"/>
                </a:rPr>
                <a:t> HL, </a:t>
              </a:r>
              <a:r>
                <a:rPr lang="en-US" sz="891" b="1" kern="100" dirty="0" err="1">
                  <a:latin typeface="Calibri" panose="020F0502020204030204" pitchFamily="34" charset="0"/>
                  <a:ea typeface="Calibri" panose="020F0502020204030204" pitchFamily="34" charset="0"/>
                  <a:cs typeface="Calibri" panose="020F0502020204030204" pitchFamily="34" charset="0"/>
                </a:rPr>
                <a:t>tối</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thiểu</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cấp</a:t>
              </a:r>
              <a:r>
                <a:rPr lang="en-US" sz="891" b="1" kern="100" dirty="0">
                  <a:latin typeface="Calibri" panose="020F0502020204030204" pitchFamily="34" charset="0"/>
                  <a:ea typeface="Calibri" panose="020F0502020204030204" pitchFamily="34" charset="0"/>
                  <a:cs typeface="Calibri" panose="020F0502020204030204" pitchFamily="34" charset="0"/>
                </a:rPr>
                <a:t> III)</a:t>
              </a:r>
            </a:p>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Đường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liên</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khu</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vực</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khu</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vực</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liên</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xã</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trục</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xã</a:t>
              </a:r>
              <a:r>
                <a:rPr lang="en-US" sz="891" b="1" kern="100" dirty="0">
                  <a:latin typeface="Calibri" panose="020F0502020204030204" pitchFamily="34" charset="0"/>
                  <a:ea typeface="Calibri" panose="020F0502020204030204" pitchFamily="34" charset="0"/>
                  <a:cs typeface="Calibri" panose="020F0502020204030204" pitchFamily="34" charset="0"/>
                </a:rPr>
                <a:t>)</a:t>
              </a:r>
            </a:p>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Đường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chính</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khu</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vực</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đường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xã</a:t>
              </a:r>
              <a:r>
                <a:rPr lang="en-US" sz="891" b="1" kern="100" dirty="0">
                  <a:latin typeface="Calibri" panose="020F0502020204030204" pitchFamily="34" charset="0"/>
                  <a:ea typeface="Calibri" panose="020F0502020204030204" pitchFamily="34" charset="0"/>
                  <a:cs typeface="Calibri" panose="020F0502020204030204" pitchFamily="34" charset="0"/>
                </a:rPr>
                <a:t>)</a:t>
              </a:r>
            </a:p>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Đường</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cao</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tốc</a:t>
              </a:r>
              <a:endParaRPr lang="en-US" sz="891"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Bến</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xe</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đối</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ngoại</a:t>
              </a:r>
              <a:r>
                <a:rPr lang="en-US" sz="891" b="1" kern="100" dirty="0">
                  <a:latin typeface="Calibri" panose="020F0502020204030204" pitchFamily="34" charset="0"/>
                  <a:ea typeface="Calibri" panose="020F0502020204030204" pitchFamily="34" charset="0"/>
                  <a:cs typeface="Calibri" panose="020F0502020204030204" pitchFamily="34" charset="0"/>
                </a:rPr>
                <a:t> </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cxnSp>
          <p:nvCxnSpPr>
            <p:cNvPr id="23" name="Straight Connector 22">
              <a:extLst>
                <a:ext uri="{FF2B5EF4-FFF2-40B4-BE49-F238E27FC236}">
                  <a16:creationId xmlns:a16="http://schemas.microsoft.com/office/drawing/2014/main" id="{A66063D5-EE68-4078-8392-D7A5A19AB7AC}"/>
                </a:ext>
              </a:extLst>
            </p:cNvPr>
            <p:cNvCxnSpPr/>
            <p:nvPr/>
          </p:nvCxnSpPr>
          <p:spPr>
            <a:xfrm>
              <a:off x="11563198" y="5971982"/>
              <a:ext cx="474618" cy="0"/>
            </a:xfrm>
            <a:prstGeom prst="line">
              <a:avLst/>
            </a:prstGeom>
            <a:noFill/>
            <a:ln w="22225">
              <a:solidFill>
                <a:schemeClr val="accent2">
                  <a:lumMod val="75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91B6B99B-1607-4FA7-BEB2-BBABEC4BEA40}"/>
                </a:ext>
              </a:extLst>
            </p:cNvPr>
            <p:cNvCxnSpPr/>
            <p:nvPr/>
          </p:nvCxnSpPr>
          <p:spPr>
            <a:xfrm>
              <a:off x="11571891" y="6175765"/>
              <a:ext cx="474618" cy="0"/>
            </a:xfrm>
            <a:prstGeom prst="line">
              <a:avLst/>
            </a:prstGeom>
            <a:noFill/>
            <a:ln>
              <a:solidFill>
                <a:srgbClr val="008080"/>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D7F8D924-4075-486D-BE8D-C80568AD14C8}"/>
                </a:ext>
              </a:extLst>
            </p:cNvPr>
            <p:cNvCxnSpPr/>
            <p:nvPr/>
          </p:nvCxnSpPr>
          <p:spPr>
            <a:xfrm>
              <a:off x="11571891" y="6383882"/>
              <a:ext cx="474618" cy="0"/>
            </a:xfrm>
            <a:prstGeom prst="line">
              <a:avLst/>
            </a:prstGeom>
            <a:noFill/>
            <a:ln w="34925" cmpd="sng">
              <a:solidFill>
                <a:srgbClr val="FF0000"/>
              </a:solidFill>
              <a:prstDash val="sysDash"/>
              <a:headEnd type="stealth"/>
              <a:tailEnd type="stealth"/>
            </a:ln>
            <a:effectLst>
              <a:glow rad="50800">
                <a:schemeClr val="bg1"/>
              </a:glow>
            </a:effectLst>
          </p:spPr>
          <p:style>
            <a:lnRef idx="2">
              <a:schemeClr val="accent1">
                <a:shade val="50000"/>
              </a:schemeClr>
            </a:lnRef>
            <a:fillRef idx="1">
              <a:schemeClr val="accent1"/>
            </a:fillRef>
            <a:effectRef idx="0">
              <a:schemeClr val="accent1"/>
            </a:effectRef>
            <a:fontRef idx="minor">
              <a:schemeClr val="lt1"/>
            </a:fontRef>
          </p:style>
        </p:cxnSp>
        <p:pic>
          <p:nvPicPr>
            <p:cNvPr id="26" name="Picture 25">
              <a:extLst>
                <a:ext uri="{FF2B5EF4-FFF2-40B4-BE49-F238E27FC236}">
                  <a16:creationId xmlns:a16="http://schemas.microsoft.com/office/drawing/2014/main" id="{ADE6B8CD-487C-4B91-B6DE-1FC6F387BE49}"/>
                </a:ext>
              </a:extLst>
            </p:cNvPr>
            <p:cNvPicPr>
              <a:picLocks noChangeAspect="1"/>
            </p:cNvPicPr>
            <p:nvPr/>
          </p:nvPicPr>
          <p:blipFill>
            <a:blip r:embed="rId3" cstate="email">
              <a:duotone>
                <a:prstClr val="black"/>
                <a:schemeClr val="accent4">
                  <a:tint val="45000"/>
                  <a:satMod val="400000"/>
                </a:schemeClr>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a:ext>
              </a:extLst>
            </a:blip>
            <a:stretch>
              <a:fillRect/>
            </a:stretch>
          </p:blipFill>
          <p:spPr>
            <a:xfrm>
              <a:off x="11750124" y="6457417"/>
              <a:ext cx="161183" cy="161183"/>
            </a:xfrm>
            <a:prstGeom prst="rect">
              <a:avLst/>
            </a:prstGeom>
          </p:spPr>
        </p:pic>
      </p:grpSp>
      <p:pic>
        <p:nvPicPr>
          <p:cNvPr id="16" name="Picture 15">
            <a:extLst>
              <a:ext uri="{FF2B5EF4-FFF2-40B4-BE49-F238E27FC236}">
                <a16:creationId xmlns:a16="http://schemas.microsoft.com/office/drawing/2014/main" id="{8500C001-7DB2-4004-A29A-9126EF00B6F4}"/>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val="0"/>
              </a:ext>
            </a:extLst>
          </a:blip>
          <a:srcRect t="14713"/>
          <a:stretch>
            <a:fillRect/>
          </a:stretch>
        </p:blipFill>
        <p:spPr>
          <a:xfrm>
            <a:off x="7521727" y="8726817"/>
            <a:ext cx="3516551" cy="1395199"/>
          </a:xfrm>
          <a:prstGeom prst="rect">
            <a:avLst/>
          </a:prstGeom>
        </p:spPr>
      </p:pic>
      <p:pic>
        <p:nvPicPr>
          <p:cNvPr id="17" name="Picture 16">
            <a:extLst>
              <a:ext uri="{FF2B5EF4-FFF2-40B4-BE49-F238E27FC236}">
                <a16:creationId xmlns:a16="http://schemas.microsoft.com/office/drawing/2014/main" id="{60545C3B-7EEC-48F9-88F8-93BE430082B6}"/>
              </a:ext>
            </a:extLst>
          </p:cNvPr>
          <p:cNvPicPr>
            <a:picLocks noChangeAspect="1"/>
          </p:cNvPicPr>
          <p:nvPr/>
        </p:nvPicPr>
        <p:blipFill>
          <a:blip r:embed="rId7" cstate="print">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rcRect l="19827" t="33630" r="10335" b="42171"/>
          <a:stretch>
            <a:fillRect/>
          </a:stretch>
        </p:blipFill>
        <p:spPr>
          <a:xfrm>
            <a:off x="8397093" y="7181675"/>
            <a:ext cx="4607707" cy="1127882"/>
          </a:xfrm>
          <a:prstGeom prst="rect">
            <a:avLst/>
          </a:prstGeom>
        </p:spPr>
      </p:pic>
      <p:pic>
        <p:nvPicPr>
          <p:cNvPr id="27" name="Picture 26">
            <a:extLst>
              <a:ext uri="{FF2B5EF4-FFF2-40B4-BE49-F238E27FC236}">
                <a16:creationId xmlns:a16="http://schemas.microsoft.com/office/drawing/2014/main" id="{EF0CF10E-8084-41FF-B3B2-0417E9932895}"/>
              </a:ext>
            </a:extLst>
          </p:cNvPr>
          <p:cNvPicPr>
            <a:picLocks noChangeAspect="1"/>
          </p:cNvPicPr>
          <p:nvPr/>
        </p:nvPicPr>
        <p:blipFill>
          <a:blip r:embed="rId9" cstate="print">
            <a:extLst>
              <a:ext uri="{BEBA8EAE-BF5A-486C-A8C5-ECC9F3942E4B}">
                <a14:imgProps xmlns:a14="http://schemas.microsoft.com/office/drawing/2010/main">
                  <a14:imgLayer r:embed="rId10">
                    <a14:imgEffect>
                      <a14:saturation sat="33000"/>
                    </a14:imgEffect>
                  </a14:imgLayer>
                </a14:imgProps>
              </a:ext>
              <a:ext uri="{28A0092B-C50C-407E-A947-70E740481C1C}">
                <a14:useLocalDpi xmlns:a14="http://schemas.microsoft.com/office/drawing/2010/main" val="0"/>
              </a:ext>
            </a:extLst>
          </a:blip>
          <a:srcRect t="9967"/>
          <a:stretch>
            <a:fillRect/>
          </a:stretch>
        </p:blipFill>
        <p:spPr>
          <a:xfrm>
            <a:off x="691375" y="7043596"/>
            <a:ext cx="7515923" cy="1307878"/>
          </a:xfrm>
          <a:prstGeom prst="rect">
            <a:avLst/>
          </a:prstGeom>
        </p:spPr>
      </p:pic>
      <p:pic>
        <p:nvPicPr>
          <p:cNvPr id="28" name="Picture 27">
            <a:extLst>
              <a:ext uri="{FF2B5EF4-FFF2-40B4-BE49-F238E27FC236}">
                <a16:creationId xmlns:a16="http://schemas.microsoft.com/office/drawing/2014/main" id="{DF61E492-CA65-4E04-8D49-3AC267864A42}"/>
              </a:ext>
            </a:extLst>
          </p:cNvPr>
          <p:cNvPicPr>
            <a:picLocks noChangeAspect="1"/>
          </p:cNvPicPr>
          <p:nvPr/>
        </p:nvPicPr>
        <p:blipFill>
          <a:blip r:embed="rId11" cstate="print">
            <a:extLst>
              <a:ext uri="{BEBA8EAE-BF5A-486C-A8C5-ECC9F3942E4B}">
                <a14:imgProps xmlns:a14="http://schemas.microsoft.com/office/drawing/2010/main">
                  <a14:imgLayer r:embed="rId12">
                    <a14:imgEffect>
                      <a14:saturation sat="33000"/>
                    </a14:imgEffect>
                  </a14:imgLayer>
                </a14:imgProps>
              </a:ext>
              <a:ext uri="{28A0092B-C50C-407E-A947-70E740481C1C}">
                <a14:useLocalDpi xmlns:a14="http://schemas.microsoft.com/office/drawing/2010/main" val="0"/>
              </a:ext>
            </a:extLst>
          </a:blip>
          <a:srcRect l="23080" t="60460" r="41970" b="24495"/>
          <a:stretch>
            <a:fillRect/>
          </a:stretch>
        </p:blipFill>
        <p:spPr>
          <a:xfrm>
            <a:off x="1736317" y="8513547"/>
            <a:ext cx="5379534" cy="1635888"/>
          </a:xfrm>
          <a:prstGeom prst="rect">
            <a:avLst/>
          </a:prstGeom>
        </p:spPr>
      </p:pic>
      <p:sp>
        <p:nvSpPr>
          <p:cNvPr id="29" name="TextBox 28">
            <a:extLst>
              <a:ext uri="{FF2B5EF4-FFF2-40B4-BE49-F238E27FC236}">
                <a16:creationId xmlns:a16="http://schemas.microsoft.com/office/drawing/2014/main" id="{66D28501-C74F-418F-B6C1-90FC0FEEAE73}"/>
              </a:ext>
            </a:extLst>
          </p:cNvPr>
          <p:cNvSpPr txBox="1"/>
          <p:nvPr/>
        </p:nvSpPr>
        <p:spPr>
          <a:xfrm>
            <a:off x="2546194" y="6884993"/>
            <a:ext cx="3836020" cy="276999"/>
          </a:xfrm>
          <a:prstGeom prst="rect">
            <a:avLst/>
          </a:prstGeom>
          <a:noFill/>
        </p:spPr>
        <p:txBody>
          <a:bodyPr wrap="square" rtlCol="0">
            <a:spAutoFit/>
          </a:bodyPr>
          <a:lstStyle/>
          <a:p>
            <a:pPr algn="ctr"/>
            <a:r>
              <a:rPr lang="en-US" sz="1200" b="1" dirty="0" err="1"/>
              <a:t>Mặt</a:t>
            </a:r>
            <a:r>
              <a:rPr lang="en-US" sz="1200" b="1" dirty="0"/>
              <a:t> </a:t>
            </a:r>
            <a:r>
              <a:rPr lang="en-US" sz="1200" b="1" dirty="0" err="1"/>
              <a:t>cắt</a:t>
            </a:r>
            <a:r>
              <a:rPr lang="en-US" sz="1200" b="1" dirty="0"/>
              <a:t> </a:t>
            </a:r>
            <a:r>
              <a:rPr lang="en-US" sz="1200" b="1" dirty="0" err="1"/>
              <a:t>ngang</a:t>
            </a:r>
            <a:r>
              <a:rPr lang="en-US" sz="1200" b="1" dirty="0"/>
              <a:t> </a:t>
            </a:r>
            <a:r>
              <a:rPr lang="en-US" sz="1200" b="1" dirty="0" err="1"/>
              <a:t>điển</a:t>
            </a:r>
            <a:r>
              <a:rPr lang="en-US" sz="1200" b="1" dirty="0"/>
              <a:t> </a:t>
            </a:r>
            <a:r>
              <a:rPr lang="en-US" sz="1200" b="1" dirty="0" err="1"/>
              <a:t>hình</a:t>
            </a:r>
            <a:endParaRPr lang="en-US" sz="1200" b="1" dirty="0"/>
          </a:p>
        </p:txBody>
      </p:sp>
      <p:sp>
        <p:nvSpPr>
          <p:cNvPr id="30" name="TextBox 29">
            <a:extLst>
              <a:ext uri="{FF2B5EF4-FFF2-40B4-BE49-F238E27FC236}">
                <a16:creationId xmlns:a16="http://schemas.microsoft.com/office/drawing/2014/main" id="{F3C17304-6639-46C1-950F-A54BA2276BD0}"/>
              </a:ext>
            </a:extLst>
          </p:cNvPr>
          <p:cNvSpPr txBox="1"/>
          <p:nvPr/>
        </p:nvSpPr>
        <p:spPr>
          <a:xfrm>
            <a:off x="2561703" y="8290531"/>
            <a:ext cx="3836020" cy="246221"/>
          </a:xfrm>
          <a:prstGeom prst="rect">
            <a:avLst/>
          </a:prstGeom>
          <a:noFill/>
        </p:spPr>
        <p:txBody>
          <a:bodyPr wrap="square" rtlCol="0">
            <a:spAutoFit/>
          </a:bodyPr>
          <a:lstStyle/>
          <a:p>
            <a:pPr algn="ctr"/>
            <a:r>
              <a:rPr lang="en-US" sz="1000" b="1" dirty="0" err="1">
                <a:latin typeface="Arial" panose="020B0604020202020204" pitchFamily="34" charset="0"/>
                <a:cs typeface="Arial" panose="020B0604020202020204" pitchFamily="34" charset="0"/>
              </a:rPr>
              <a:t>Đường</a:t>
            </a:r>
            <a:r>
              <a:rPr lang="en-US" sz="1000" b="1" dirty="0">
                <a:latin typeface="Arial" panose="020B0604020202020204" pitchFamily="34" charset="0"/>
                <a:cs typeface="Arial" panose="020B0604020202020204" pitchFamily="34" charset="0"/>
              </a:rPr>
              <a:t> HCM </a:t>
            </a:r>
          </a:p>
        </p:txBody>
      </p:sp>
      <p:sp>
        <p:nvSpPr>
          <p:cNvPr id="31" name="TextBox 30">
            <a:extLst>
              <a:ext uri="{FF2B5EF4-FFF2-40B4-BE49-F238E27FC236}">
                <a16:creationId xmlns:a16="http://schemas.microsoft.com/office/drawing/2014/main" id="{61DE06FA-83B2-4063-A203-132ABC36F13D}"/>
              </a:ext>
            </a:extLst>
          </p:cNvPr>
          <p:cNvSpPr txBox="1"/>
          <p:nvPr/>
        </p:nvSpPr>
        <p:spPr>
          <a:xfrm>
            <a:off x="7913493" y="8339253"/>
            <a:ext cx="3836020"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QL.8 </a:t>
            </a:r>
            <a:r>
              <a:rPr lang="en-US" sz="1000" b="1" dirty="0" err="1">
                <a:latin typeface="Arial" panose="020B0604020202020204" pitchFamily="34" charset="0"/>
                <a:cs typeface="Arial" panose="020B0604020202020204" pitchFamily="34" charset="0"/>
              </a:rPr>
              <a:t>đoạn</a:t>
            </a:r>
            <a:r>
              <a:rPr lang="en-US" sz="1000" b="1" dirty="0">
                <a:latin typeface="Arial" panose="020B0604020202020204" pitchFamily="34" charset="0"/>
                <a:cs typeface="Arial" panose="020B0604020202020204" pitchFamily="34" charset="0"/>
              </a:rPr>
              <a:t> qua ĐT. Hương Sơn</a:t>
            </a:r>
          </a:p>
        </p:txBody>
      </p:sp>
      <p:sp>
        <p:nvSpPr>
          <p:cNvPr id="32" name="TextBox 31">
            <a:extLst>
              <a:ext uri="{FF2B5EF4-FFF2-40B4-BE49-F238E27FC236}">
                <a16:creationId xmlns:a16="http://schemas.microsoft.com/office/drawing/2014/main" id="{65F1F87B-926B-4872-9CCF-20614F445C6C}"/>
              </a:ext>
            </a:extLst>
          </p:cNvPr>
          <p:cNvSpPr txBox="1"/>
          <p:nvPr/>
        </p:nvSpPr>
        <p:spPr>
          <a:xfrm>
            <a:off x="10691303" y="8341432"/>
            <a:ext cx="2990296"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QL.8C </a:t>
            </a:r>
            <a:r>
              <a:rPr lang="en-US" sz="1000" b="1" dirty="0" err="1">
                <a:latin typeface="Arial" panose="020B0604020202020204" pitchFamily="34" charset="0"/>
                <a:cs typeface="Arial" panose="020B0604020202020204" pitchFamily="34" charset="0"/>
              </a:rPr>
              <a:t>đoạn</a:t>
            </a:r>
            <a:r>
              <a:rPr lang="en-US" sz="1000" b="1" dirty="0">
                <a:latin typeface="Arial" panose="020B0604020202020204" pitchFamily="34" charset="0"/>
                <a:cs typeface="Arial" panose="020B0604020202020204" pitchFamily="34" charset="0"/>
              </a:rPr>
              <a:t> qua ĐT. Hương Sơn</a:t>
            </a:r>
          </a:p>
        </p:txBody>
      </p:sp>
      <p:sp>
        <p:nvSpPr>
          <p:cNvPr id="33" name="TextBox 32">
            <a:extLst>
              <a:ext uri="{FF2B5EF4-FFF2-40B4-BE49-F238E27FC236}">
                <a16:creationId xmlns:a16="http://schemas.microsoft.com/office/drawing/2014/main" id="{DEEDF6B2-1FC5-41F2-A81D-19B6113B8546}"/>
              </a:ext>
            </a:extLst>
          </p:cNvPr>
          <p:cNvSpPr txBox="1"/>
          <p:nvPr/>
        </p:nvSpPr>
        <p:spPr>
          <a:xfrm>
            <a:off x="1808887" y="10023604"/>
            <a:ext cx="5379534"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QL.8C </a:t>
            </a:r>
            <a:r>
              <a:rPr lang="en-US" sz="1000" b="1" dirty="0" err="1">
                <a:latin typeface="Arial" panose="020B0604020202020204" pitchFamily="34" charset="0"/>
                <a:cs typeface="Arial" panose="020B0604020202020204" pitchFamily="34" charset="0"/>
              </a:rPr>
              <a:t>đoạn</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còn</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lại</a:t>
            </a:r>
            <a:r>
              <a:rPr lang="en-US" sz="1000" b="1" dirty="0">
                <a:latin typeface="Arial" panose="020B0604020202020204" pitchFamily="34" charset="0"/>
                <a:cs typeface="Arial" panose="020B0604020202020204" pitchFamily="34" charset="0"/>
              </a:rPr>
              <a:t>; ĐT.552B; ĐT.557 </a:t>
            </a:r>
            <a:r>
              <a:rPr lang="en-US" sz="1000" b="1" dirty="0" err="1">
                <a:latin typeface="Arial" panose="020B0604020202020204" pitchFamily="34" charset="0"/>
                <a:cs typeface="Arial" panose="020B0604020202020204" pitchFamily="34" charset="0"/>
              </a:rPr>
              <a:t>và</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các</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tuyến</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trục</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liên</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xã</a:t>
            </a:r>
            <a:r>
              <a:rPr lang="en-US" sz="1000" b="1" dirty="0">
                <a:latin typeface="Arial" panose="020B0604020202020204" pitchFamily="34" charset="0"/>
                <a:cs typeface="Arial" panose="020B0604020202020204" pitchFamily="34" charset="0"/>
              </a:rPr>
              <a:t> </a:t>
            </a:r>
          </a:p>
        </p:txBody>
      </p:sp>
      <p:sp>
        <p:nvSpPr>
          <p:cNvPr id="34" name="TextBox 33">
            <a:extLst>
              <a:ext uri="{FF2B5EF4-FFF2-40B4-BE49-F238E27FC236}">
                <a16:creationId xmlns:a16="http://schemas.microsoft.com/office/drawing/2014/main" id="{7D7C5E41-689C-43A6-8296-0D0DE84F87D7}"/>
              </a:ext>
            </a:extLst>
          </p:cNvPr>
          <p:cNvSpPr txBox="1"/>
          <p:nvPr/>
        </p:nvSpPr>
        <p:spPr>
          <a:xfrm>
            <a:off x="7650442" y="10053617"/>
            <a:ext cx="1851103"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Các </a:t>
            </a:r>
            <a:r>
              <a:rPr lang="en-US" sz="1000" b="1" dirty="0" err="1">
                <a:latin typeface="Arial" panose="020B0604020202020204" pitchFamily="34" charset="0"/>
                <a:cs typeface="Arial" panose="020B0604020202020204" pitchFamily="34" charset="0"/>
              </a:rPr>
              <a:t>tuyến</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đường</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trục</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xã</a:t>
            </a:r>
            <a:r>
              <a:rPr lang="en-US" sz="1000" b="1" dirty="0">
                <a:latin typeface="Arial" panose="020B0604020202020204" pitchFamily="34" charset="0"/>
                <a:cs typeface="Arial" panose="020B0604020202020204" pitchFamily="34" charset="0"/>
              </a:rPr>
              <a:t> </a:t>
            </a:r>
          </a:p>
        </p:txBody>
      </p:sp>
      <p:sp>
        <p:nvSpPr>
          <p:cNvPr id="35" name="TextBox 34">
            <a:extLst>
              <a:ext uri="{FF2B5EF4-FFF2-40B4-BE49-F238E27FC236}">
                <a16:creationId xmlns:a16="http://schemas.microsoft.com/office/drawing/2014/main" id="{A79E076B-7531-4CBC-91CC-532601B7F876}"/>
              </a:ext>
            </a:extLst>
          </p:cNvPr>
          <p:cNvSpPr txBox="1"/>
          <p:nvPr/>
        </p:nvSpPr>
        <p:spPr>
          <a:xfrm>
            <a:off x="9338278" y="10066054"/>
            <a:ext cx="1851103" cy="246221"/>
          </a:xfrm>
          <a:prstGeom prst="rect">
            <a:avLst/>
          </a:prstGeom>
          <a:noFill/>
        </p:spPr>
        <p:txBody>
          <a:bodyPr wrap="square" rtlCol="0">
            <a:spAutoFit/>
          </a:bodyPr>
          <a:lstStyle/>
          <a:p>
            <a:pPr algn="ctr"/>
            <a:r>
              <a:rPr lang="en-US" sz="1000" b="1" dirty="0">
                <a:latin typeface="Arial" panose="020B0604020202020204" pitchFamily="34" charset="0"/>
                <a:cs typeface="Arial" panose="020B0604020202020204" pitchFamily="34" charset="0"/>
              </a:rPr>
              <a:t>Giao </a:t>
            </a:r>
            <a:r>
              <a:rPr lang="en-US" sz="1000" b="1" dirty="0" err="1">
                <a:latin typeface="Arial" panose="020B0604020202020204" pitchFamily="34" charset="0"/>
                <a:cs typeface="Arial" panose="020B0604020202020204" pitchFamily="34" charset="0"/>
              </a:rPr>
              <a:t>thông</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nông</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thôn</a:t>
            </a:r>
            <a:endParaRPr lang="en-US" sz="1000" b="1" dirty="0">
              <a:latin typeface="Arial" panose="020B0604020202020204" pitchFamily="34" charset="0"/>
              <a:cs typeface="Arial" panose="020B0604020202020204" pitchFamily="34" charset="0"/>
            </a:endParaRPr>
          </a:p>
        </p:txBody>
      </p:sp>
      <p:pic>
        <p:nvPicPr>
          <p:cNvPr id="36" name="Picture 35">
            <a:extLst>
              <a:ext uri="{FF2B5EF4-FFF2-40B4-BE49-F238E27FC236}">
                <a16:creationId xmlns:a16="http://schemas.microsoft.com/office/drawing/2014/main" id="{8B628684-C039-4BD3-B8A2-A681CDBC24B4}"/>
              </a:ext>
            </a:extLst>
          </p:cNvPr>
          <p:cNvPicPr>
            <a:picLocks noChangeAspect="1"/>
          </p:cNvPicPr>
          <p:nvPr/>
        </p:nvPicPr>
        <p:blipFill rotWithShape="1">
          <a:blip r:embed="rId13" cstate="print">
            <a:alphaModFix amt="20000"/>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rcRect t="10293" b="13918"/>
          <a:stretch/>
        </p:blipFill>
        <p:spPr>
          <a:xfrm>
            <a:off x="172817" y="-154402"/>
            <a:ext cx="13223869" cy="7090271"/>
          </a:xfrm>
          <a:prstGeom prst="rect">
            <a:avLst/>
          </a:prstGeom>
        </p:spPr>
      </p:pic>
      <p:pic>
        <p:nvPicPr>
          <p:cNvPr id="37" name="Picture 36">
            <a:extLst>
              <a:ext uri="{FF2B5EF4-FFF2-40B4-BE49-F238E27FC236}">
                <a16:creationId xmlns:a16="http://schemas.microsoft.com/office/drawing/2014/main" id="{0F2A869C-0C1A-41CF-8D31-3E7498D5D6A8}"/>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t="13807" b="8759"/>
          <a:stretch/>
        </p:blipFill>
        <p:spPr>
          <a:xfrm>
            <a:off x="1049193" y="595088"/>
            <a:ext cx="11604040" cy="6356762"/>
          </a:xfrm>
          <a:prstGeom prst="rect">
            <a:avLst/>
          </a:prstGeom>
        </p:spPr>
      </p:pic>
      <p:sp>
        <p:nvSpPr>
          <p:cNvPr id="38" name="Freeform 10">
            <a:extLst>
              <a:ext uri="{FF2B5EF4-FFF2-40B4-BE49-F238E27FC236}">
                <a16:creationId xmlns:a16="http://schemas.microsoft.com/office/drawing/2014/main" id="{60C34531-FAC9-4F9B-9ED6-73805CB1502C}"/>
              </a:ext>
            </a:extLst>
          </p:cNvPr>
          <p:cNvSpPr/>
          <p:nvPr/>
        </p:nvSpPr>
        <p:spPr>
          <a:xfrm>
            <a:off x="9655341" y="907682"/>
            <a:ext cx="974877" cy="2075233"/>
          </a:xfrm>
          <a:custGeom>
            <a:avLst/>
            <a:gdLst>
              <a:gd name="connsiteX0" fmla="*/ 0 w 674120"/>
              <a:gd name="connsiteY0" fmla="*/ 0 h 1435008"/>
              <a:gd name="connsiteX1" fmla="*/ 113466 w 674120"/>
              <a:gd name="connsiteY1" fmla="*/ 540631 h 1435008"/>
              <a:gd name="connsiteX2" fmla="*/ 153512 w 674120"/>
              <a:gd name="connsiteY2" fmla="*/ 667445 h 1435008"/>
              <a:gd name="connsiteX3" fmla="*/ 266978 w 674120"/>
              <a:gd name="connsiteY3" fmla="*/ 847656 h 1435008"/>
              <a:gd name="connsiteX4" fmla="*/ 360420 w 674120"/>
              <a:gd name="connsiteY4" fmla="*/ 934424 h 1435008"/>
              <a:gd name="connsiteX5" fmla="*/ 447188 w 674120"/>
              <a:gd name="connsiteY5" fmla="*/ 1074587 h 1435008"/>
              <a:gd name="connsiteX6" fmla="*/ 500584 w 674120"/>
              <a:gd name="connsiteY6" fmla="*/ 1294844 h 1435008"/>
              <a:gd name="connsiteX7" fmla="*/ 527282 w 674120"/>
              <a:gd name="connsiteY7" fmla="*/ 1374937 h 1435008"/>
              <a:gd name="connsiteX8" fmla="*/ 674120 w 674120"/>
              <a:gd name="connsiteY8" fmla="*/ 1435008 h 143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120" h="1435008">
                <a:moveTo>
                  <a:pt x="0" y="0"/>
                </a:moveTo>
                <a:cubicBezTo>
                  <a:pt x="43940" y="214695"/>
                  <a:pt x="87881" y="429390"/>
                  <a:pt x="113466" y="540631"/>
                </a:cubicBezTo>
                <a:cubicBezTo>
                  <a:pt x="139051" y="651872"/>
                  <a:pt x="127927" y="616274"/>
                  <a:pt x="153512" y="667445"/>
                </a:cubicBezTo>
                <a:cubicBezTo>
                  <a:pt x="179097" y="718616"/>
                  <a:pt x="232493" y="803159"/>
                  <a:pt x="266978" y="847656"/>
                </a:cubicBezTo>
                <a:cubicBezTo>
                  <a:pt x="301463" y="892153"/>
                  <a:pt x="330385" y="896602"/>
                  <a:pt x="360420" y="934424"/>
                </a:cubicBezTo>
                <a:cubicBezTo>
                  <a:pt x="390455" y="972246"/>
                  <a:pt x="423827" y="1014517"/>
                  <a:pt x="447188" y="1074587"/>
                </a:cubicBezTo>
                <a:cubicBezTo>
                  <a:pt x="470549" y="1134657"/>
                  <a:pt x="487235" y="1244786"/>
                  <a:pt x="500584" y="1294844"/>
                </a:cubicBezTo>
                <a:cubicBezTo>
                  <a:pt x="513933" y="1344902"/>
                  <a:pt x="498359" y="1351576"/>
                  <a:pt x="527282" y="1374937"/>
                </a:cubicBezTo>
                <a:cubicBezTo>
                  <a:pt x="556205" y="1398298"/>
                  <a:pt x="615162" y="1416653"/>
                  <a:pt x="674120" y="1435008"/>
                </a:cubicBezTo>
              </a:path>
            </a:pathLst>
          </a:custGeom>
          <a:noFill/>
          <a:ln w="25400">
            <a:solidFill>
              <a:srgbClr val="0070C0"/>
            </a:solidFill>
            <a:headEnd type="stealth"/>
            <a:tailEnd type="none"/>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9" name="Freeform 11">
            <a:extLst>
              <a:ext uri="{FF2B5EF4-FFF2-40B4-BE49-F238E27FC236}">
                <a16:creationId xmlns:a16="http://schemas.microsoft.com/office/drawing/2014/main" id="{C356CC27-150D-4E21-BB05-ECA48100CDF8}"/>
              </a:ext>
            </a:extLst>
          </p:cNvPr>
          <p:cNvSpPr/>
          <p:nvPr/>
        </p:nvSpPr>
        <p:spPr>
          <a:xfrm>
            <a:off x="10784738" y="2823665"/>
            <a:ext cx="984530" cy="560033"/>
          </a:xfrm>
          <a:custGeom>
            <a:avLst/>
            <a:gdLst>
              <a:gd name="connsiteX0" fmla="*/ 0 w 680795"/>
              <a:gd name="connsiteY0" fmla="*/ 146979 h 387259"/>
              <a:gd name="connsiteX1" fmla="*/ 80094 w 680795"/>
              <a:gd name="connsiteY1" fmla="*/ 46862 h 387259"/>
              <a:gd name="connsiteX2" fmla="*/ 253630 w 680795"/>
              <a:gd name="connsiteY2" fmla="*/ 141 h 387259"/>
              <a:gd name="connsiteX3" fmla="*/ 400468 w 680795"/>
              <a:gd name="connsiteY3" fmla="*/ 60211 h 387259"/>
              <a:gd name="connsiteX4" fmla="*/ 507259 w 680795"/>
              <a:gd name="connsiteY4" fmla="*/ 153653 h 387259"/>
              <a:gd name="connsiteX5" fmla="*/ 560654 w 680795"/>
              <a:gd name="connsiteY5" fmla="*/ 233747 h 387259"/>
              <a:gd name="connsiteX6" fmla="*/ 680795 w 680795"/>
              <a:gd name="connsiteY6" fmla="*/ 387259 h 38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0795" h="387259">
                <a:moveTo>
                  <a:pt x="0" y="146979"/>
                </a:moveTo>
                <a:cubicBezTo>
                  <a:pt x="18911" y="109157"/>
                  <a:pt x="37822" y="71335"/>
                  <a:pt x="80094" y="46862"/>
                </a:cubicBezTo>
                <a:cubicBezTo>
                  <a:pt x="122366" y="22389"/>
                  <a:pt x="200234" y="-2084"/>
                  <a:pt x="253630" y="141"/>
                </a:cubicBezTo>
                <a:cubicBezTo>
                  <a:pt x="307026" y="2366"/>
                  <a:pt x="358197" y="34626"/>
                  <a:pt x="400468" y="60211"/>
                </a:cubicBezTo>
                <a:cubicBezTo>
                  <a:pt x="442739" y="85796"/>
                  <a:pt x="480561" y="124730"/>
                  <a:pt x="507259" y="153653"/>
                </a:cubicBezTo>
                <a:cubicBezTo>
                  <a:pt x="533957" y="182576"/>
                  <a:pt x="531731" y="194813"/>
                  <a:pt x="560654" y="233747"/>
                </a:cubicBezTo>
                <a:cubicBezTo>
                  <a:pt x="589577" y="272681"/>
                  <a:pt x="635186" y="329970"/>
                  <a:pt x="680795" y="387259"/>
                </a:cubicBezTo>
              </a:path>
            </a:pathLst>
          </a:custGeom>
          <a:noFill/>
          <a:ln w="25400">
            <a:solidFill>
              <a:srgbClr val="0070C0"/>
            </a:solidFill>
            <a:headEnd type="none"/>
            <a:tailEnd type="none"/>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0" name="Freeform 9">
            <a:extLst>
              <a:ext uri="{FF2B5EF4-FFF2-40B4-BE49-F238E27FC236}">
                <a16:creationId xmlns:a16="http://schemas.microsoft.com/office/drawing/2014/main" id="{4DCB1BCD-56FB-4888-95E3-747DE8284739}"/>
              </a:ext>
            </a:extLst>
          </p:cNvPr>
          <p:cNvSpPr/>
          <p:nvPr/>
        </p:nvSpPr>
        <p:spPr>
          <a:xfrm>
            <a:off x="6212925" y="3291026"/>
            <a:ext cx="358388" cy="1071400"/>
          </a:xfrm>
          <a:custGeom>
            <a:avLst/>
            <a:gdLst>
              <a:gd name="connsiteX0" fmla="*/ 146838 w 247823"/>
              <a:gd name="connsiteY0" fmla="*/ 0 h 740864"/>
              <a:gd name="connsiteX1" fmla="*/ 246955 w 247823"/>
              <a:gd name="connsiteY1" fmla="*/ 160187 h 740864"/>
              <a:gd name="connsiteX2" fmla="*/ 193559 w 247823"/>
              <a:gd name="connsiteY2" fmla="*/ 333722 h 740864"/>
              <a:gd name="connsiteX3" fmla="*/ 160187 w 247823"/>
              <a:gd name="connsiteY3" fmla="*/ 427165 h 740864"/>
              <a:gd name="connsiteX4" fmla="*/ 120140 w 247823"/>
              <a:gd name="connsiteY4" fmla="*/ 507258 h 740864"/>
              <a:gd name="connsiteX5" fmla="*/ 26698 w 247823"/>
              <a:gd name="connsiteY5" fmla="*/ 587351 h 740864"/>
              <a:gd name="connsiteX6" fmla="*/ 0 w 247823"/>
              <a:gd name="connsiteY6" fmla="*/ 740864 h 740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823" h="740864">
                <a:moveTo>
                  <a:pt x="146838" y="0"/>
                </a:moveTo>
                <a:cubicBezTo>
                  <a:pt x="193003" y="52283"/>
                  <a:pt x="239168" y="104567"/>
                  <a:pt x="246955" y="160187"/>
                </a:cubicBezTo>
                <a:cubicBezTo>
                  <a:pt x="254742" y="215807"/>
                  <a:pt x="208020" y="289226"/>
                  <a:pt x="193559" y="333722"/>
                </a:cubicBezTo>
                <a:cubicBezTo>
                  <a:pt x="179098" y="378218"/>
                  <a:pt x="172423" y="398242"/>
                  <a:pt x="160187" y="427165"/>
                </a:cubicBezTo>
                <a:cubicBezTo>
                  <a:pt x="147951" y="456088"/>
                  <a:pt x="142388" y="480560"/>
                  <a:pt x="120140" y="507258"/>
                </a:cubicBezTo>
                <a:cubicBezTo>
                  <a:pt x="97892" y="533956"/>
                  <a:pt x="46721" y="548417"/>
                  <a:pt x="26698" y="587351"/>
                </a:cubicBezTo>
                <a:cubicBezTo>
                  <a:pt x="6675" y="626285"/>
                  <a:pt x="0" y="740864"/>
                  <a:pt x="0" y="740864"/>
                </a:cubicBezTo>
              </a:path>
            </a:pathLst>
          </a:custGeom>
          <a:noFill/>
          <a:ln w="25400">
            <a:solidFill>
              <a:srgbClr val="0070C0"/>
            </a:solidFill>
            <a:headEnd type="none"/>
            <a:tailEnd type="none"/>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1" name="Freeform 3">
            <a:extLst>
              <a:ext uri="{FF2B5EF4-FFF2-40B4-BE49-F238E27FC236}">
                <a16:creationId xmlns:a16="http://schemas.microsoft.com/office/drawing/2014/main" id="{9F63B6E5-E7DB-45FE-83AA-497CE6CF86DB}"/>
              </a:ext>
            </a:extLst>
          </p:cNvPr>
          <p:cNvSpPr/>
          <p:nvPr/>
        </p:nvSpPr>
        <p:spPr>
          <a:xfrm>
            <a:off x="5089682" y="3734395"/>
            <a:ext cx="7577011" cy="1669838"/>
          </a:xfrm>
          <a:custGeom>
            <a:avLst/>
            <a:gdLst>
              <a:gd name="connsiteX0" fmla="*/ 0 w 5239446"/>
              <a:gd name="connsiteY0" fmla="*/ 1154681 h 1154681"/>
              <a:gd name="connsiteX1" fmla="*/ 266978 w 5239446"/>
              <a:gd name="connsiteY1" fmla="*/ 1134657 h 1154681"/>
              <a:gd name="connsiteX2" fmla="*/ 480561 w 5239446"/>
              <a:gd name="connsiteY2" fmla="*/ 1127983 h 1154681"/>
              <a:gd name="connsiteX3" fmla="*/ 574003 w 5239446"/>
              <a:gd name="connsiteY3" fmla="*/ 967796 h 1154681"/>
              <a:gd name="connsiteX4" fmla="*/ 587352 w 5239446"/>
              <a:gd name="connsiteY4" fmla="*/ 834307 h 1154681"/>
              <a:gd name="connsiteX5" fmla="*/ 533957 w 5239446"/>
              <a:gd name="connsiteY5" fmla="*/ 694143 h 1154681"/>
              <a:gd name="connsiteX6" fmla="*/ 640748 w 5239446"/>
              <a:gd name="connsiteY6" fmla="*/ 527282 h 1154681"/>
              <a:gd name="connsiteX7" fmla="*/ 774237 w 5239446"/>
              <a:gd name="connsiteY7" fmla="*/ 440514 h 1154681"/>
              <a:gd name="connsiteX8" fmla="*/ 901051 w 5239446"/>
              <a:gd name="connsiteY8" fmla="*/ 393793 h 1154681"/>
              <a:gd name="connsiteX9" fmla="*/ 1067913 w 5239446"/>
              <a:gd name="connsiteY9" fmla="*/ 280327 h 1154681"/>
              <a:gd name="connsiteX10" fmla="*/ 1121308 w 5239446"/>
              <a:gd name="connsiteY10" fmla="*/ 213583 h 1154681"/>
              <a:gd name="connsiteX11" fmla="*/ 1268146 w 5239446"/>
              <a:gd name="connsiteY11" fmla="*/ 233606 h 1154681"/>
              <a:gd name="connsiteX12" fmla="*/ 1448357 w 5239446"/>
              <a:gd name="connsiteY12" fmla="*/ 260304 h 1154681"/>
              <a:gd name="connsiteX13" fmla="*/ 1541799 w 5239446"/>
              <a:gd name="connsiteY13" fmla="*/ 307025 h 1154681"/>
              <a:gd name="connsiteX14" fmla="*/ 1701986 w 5239446"/>
              <a:gd name="connsiteY14" fmla="*/ 307025 h 1154681"/>
              <a:gd name="connsiteX15" fmla="*/ 2015685 w 5239446"/>
              <a:gd name="connsiteY15" fmla="*/ 193560 h 1154681"/>
              <a:gd name="connsiteX16" fmla="*/ 2122476 w 5239446"/>
              <a:gd name="connsiteY16" fmla="*/ 166862 h 1154681"/>
              <a:gd name="connsiteX17" fmla="*/ 2349408 w 5239446"/>
              <a:gd name="connsiteY17" fmla="*/ 233606 h 1154681"/>
              <a:gd name="connsiteX18" fmla="*/ 2569665 w 5239446"/>
              <a:gd name="connsiteY18" fmla="*/ 173536 h 1154681"/>
              <a:gd name="connsiteX19" fmla="*/ 2776573 w 5239446"/>
              <a:gd name="connsiteY19" fmla="*/ 213583 h 1154681"/>
              <a:gd name="connsiteX20" fmla="*/ 2930085 w 5239446"/>
              <a:gd name="connsiteY20" fmla="*/ 213583 h 1154681"/>
              <a:gd name="connsiteX21" fmla="*/ 3203738 w 5239446"/>
              <a:gd name="connsiteY21" fmla="*/ 133489 h 1154681"/>
              <a:gd name="connsiteX22" fmla="*/ 3390622 w 5239446"/>
              <a:gd name="connsiteY22" fmla="*/ 113466 h 1154681"/>
              <a:gd name="connsiteX23" fmla="*/ 3477390 w 5239446"/>
              <a:gd name="connsiteY23" fmla="*/ 66745 h 1154681"/>
              <a:gd name="connsiteX24" fmla="*/ 3664275 w 5239446"/>
              <a:gd name="connsiteY24" fmla="*/ 126815 h 1154681"/>
              <a:gd name="connsiteX25" fmla="*/ 3791089 w 5239446"/>
              <a:gd name="connsiteY25" fmla="*/ 280327 h 1154681"/>
              <a:gd name="connsiteX26" fmla="*/ 3924578 w 5239446"/>
              <a:gd name="connsiteY26" fmla="*/ 313700 h 1154681"/>
              <a:gd name="connsiteX27" fmla="*/ 4071416 w 5239446"/>
              <a:gd name="connsiteY27" fmla="*/ 293676 h 1154681"/>
              <a:gd name="connsiteX28" fmla="*/ 4264976 w 5239446"/>
              <a:gd name="connsiteY28" fmla="*/ 380444 h 1154681"/>
              <a:gd name="connsiteX29" fmla="*/ 4378441 w 5239446"/>
              <a:gd name="connsiteY29" fmla="*/ 380444 h 1154681"/>
              <a:gd name="connsiteX30" fmla="*/ 4551977 w 5239446"/>
              <a:gd name="connsiteY30" fmla="*/ 233606 h 1154681"/>
              <a:gd name="connsiteX31" fmla="*/ 4632070 w 5239446"/>
              <a:gd name="connsiteY31" fmla="*/ 140164 h 1154681"/>
              <a:gd name="connsiteX32" fmla="*/ 4812281 w 5239446"/>
              <a:gd name="connsiteY32" fmla="*/ 140164 h 1154681"/>
              <a:gd name="connsiteX33" fmla="*/ 4932421 w 5239446"/>
              <a:gd name="connsiteY33" fmla="*/ 86768 h 1154681"/>
              <a:gd name="connsiteX34" fmla="*/ 5065910 w 5239446"/>
              <a:gd name="connsiteY34" fmla="*/ 86768 h 1154681"/>
              <a:gd name="connsiteX35" fmla="*/ 5239446 w 5239446"/>
              <a:gd name="connsiteY35" fmla="*/ 0 h 115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239446" h="1154681">
                <a:moveTo>
                  <a:pt x="0" y="1154681"/>
                </a:moveTo>
                <a:lnTo>
                  <a:pt x="266978" y="1134657"/>
                </a:lnTo>
                <a:cubicBezTo>
                  <a:pt x="347071" y="1130207"/>
                  <a:pt x="429390" y="1155793"/>
                  <a:pt x="480561" y="1127983"/>
                </a:cubicBezTo>
                <a:cubicBezTo>
                  <a:pt x="531732" y="1100173"/>
                  <a:pt x="556205" y="1016742"/>
                  <a:pt x="574003" y="967796"/>
                </a:cubicBezTo>
                <a:cubicBezTo>
                  <a:pt x="591802" y="918850"/>
                  <a:pt x="594026" y="879916"/>
                  <a:pt x="587352" y="834307"/>
                </a:cubicBezTo>
                <a:cubicBezTo>
                  <a:pt x="580678" y="788698"/>
                  <a:pt x="525058" y="745314"/>
                  <a:pt x="533957" y="694143"/>
                </a:cubicBezTo>
                <a:cubicBezTo>
                  <a:pt x="542856" y="642972"/>
                  <a:pt x="600701" y="569553"/>
                  <a:pt x="640748" y="527282"/>
                </a:cubicBezTo>
                <a:cubicBezTo>
                  <a:pt x="680795" y="485011"/>
                  <a:pt x="730853" y="462762"/>
                  <a:pt x="774237" y="440514"/>
                </a:cubicBezTo>
                <a:cubicBezTo>
                  <a:pt x="817621" y="418266"/>
                  <a:pt x="852105" y="420491"/>
                  <a:pt x="901051" y="393793"/>
                </a:cubicBezTo>
                <a:cubicBezTo>
                  <a:pt x="949997" y="367095"/>
                  <a:pt x="1031204" y="310362"/>
                  <a:pt x="1067913" y="280327"/>
                </a:cubicBezTo>
                <a:cubicBezTo>
                  <a:pt x="1104623" y="250292"/>
                  <a:pt x="1087936" y="221370"/>
                  <a:pt x="1121308" y="213583"/>
                </a:cubicBezTo>
                <a:cubicBezTo>
                  <a:pt x="1154680" y="205796"/>
                  <a:pt x="1268146" y="233606"/>
                  <a:pt x="1268146" y="233606"/>
                </a:cubicBezTo>
                <a:cubicBezTo>
                  <a:pt x="1322654" y="241393"/>
                  <a:pt x="1402748" y="248068"/>
                  <a:pt x="1448357" y="260304"/>
                </a:cubicBezTo>
                <a:cubicBezTo>
                  <a:pt x="1493966" y="272540"/>
                  <a:pt x="1499528" y="299238"/>
                  <a:pt x="1541799" y="307025"/>
                </a:cubicBezTo>
                <a:cubicBezTo>
                  <a:pt x="1584070" y="314812"/>
                  <a:pt x="1623005" y="325936"/>
                  <a:pt x="1701986" y="307025"/>
                </a:cubicBezTo>
                <a:cubicBezTo>
                  <a:pt x="1780967" y="288114"/>
                  <a:pt x="1945603" y="216920"/>
                  <a:pt x="2015685" y="193560"/>
                </a:cubicBezTo>
                <a:cubicBezTo>
                  <a:pt x="2085767" y="170200"/>
                  <a:pt x="2066856" y="160188"/>
                  <a:pt x="2122476" y="166862"/>
                </a:cubicBezTo>
                <a:cubicBezTo>
                  <a:pt x="2178096" y="173536"/>
                  <a:pt x="2274877" y="232494"/>
                  <a:pt x="2349408" y="233606"/>
                </a:cubicBezTo>
                <a:cubicBezTo>
                  <a:pt x="2423940" y="234718"/>
                  <a:pt x="2498471" y="176873"/>
                  <a:pt x="2569665" y="173536"/>
                </a:cubicBezTo>
                <a:cubicBezTo>
                  <a:pt x="2640859" y="170199"/>
                  <a:pt x="2716503" y="206909"/>
                  <a:pt x="2776573" y="213583"/>
                </a:cubicBezTo>
                <a:cubicBezTo>
                  <a:pt x="2836643" y="220257"/>
                  <a:pt x="2858891" y="226932"/>
                  <a:pt x="2930085" y="213583"/>
                </a:cubicBezTo>
                <a:cubicBezTo>
                  <a:pt x="3001279" y="200234"/>
                  <a:pt x="3126982" y="150175"/>
                  <a:pt x="3203738" y="133489"/>
                </a:cubicBezTo>
                <a:cubicBezTo>
                  <a:pt x="3280494" y="116803"/>
                  <a:pt x="3345013" y="124590"/>
                  <a:pt x="3390622" y="113466"/>
                </a:cubicBezTo>
                <a:cubicBezTo>
                  <a:pt x="3436231" y="102342"/>
                  <a:pt x="3431781" y="64520"/>
                  <a:pt x="3477390" y="66745"/>
                </a:cubicBezTo>
                <a:cubicBezTo>
                  <a:pt x="3522999" y="68970"/>
                  <a:pt x="3611992" y="91218"/>
                  <a:pt x="3664275" y="126815"/>
                </a:cubicBezTo>
                <a:cubicBezTo>
                  <a:pt x="3716558" y="162412"/>
                  <a:pt x="3747705" y="249180"/>
                  <a:pt x="3791089" y="280327"/>
                </a:cubicBezTo>
                <a:cubicBezTo>
                  <a:pt x="3834473" y="311474"/>
                  <a:pt x="3877857" y="311475"/>
                  <a:pt x="3924578" y="313700"/>
                </a:cubicBezTo>
                <a:cubicBezTo>
                  <a:pt x="3971299" y="315925"/>
                  <a:pt x="4014683" y="282552"/>
                  <a:pt x="4071416" y="293676"/>
                </a:cubicBezTo>
                <a:cubicBezTo>
                  <a:pt x="4128149" y="304800"/>
                  <a:pt x="4213805" y="365983"/>
                  <a:pt x="4264976" y="380444"/>
                </a:cubicBezTo>
                <a:cubicBezTo>
                  <a:pt x="4316147" y="394905"/>
                  <a:pt x="4330608" y="404917"/>
                  <a:pt x="4378441" y="380444"/>
                </a:cubicBezTo>
                <a:cubicBezTo>
                  <a:pt x="4426274" y="355971"/>
                  <a:pt x="4509706" y="273653"/>
                  <a:pt x="4551977" y="233606"/>
                </a:cubicBezTo>
                <a:cubicBezTo>
                  <a:pt x="4594248" y="193559"/>
                  <a:pt x="4588686" y="155738"/>
                  <a:pt x="4632070" y="140164"/>
                </a:cubicBezTo>
                <a:cubicBezTo>
                  <a:pt x="4675454" y="124590"/>
                  <a:pt x="4762223" y="149063"/>
                  <a:pt x="4812281" y="140164"/>
                </a:cubicBezTo>
                <a:cubicBezTo>
                  <a:pt x="4862339" y="131265"/>
                  <a:pt x="4890149" y="95667"/>
                  <a:pt x="4932421" y="86768"/>
                </a:cubicBezTo>
                <a:cubicBezTo>
                  <a:pt x="4974693" y="77869"/>
                  <a:pt x="5014739" y="101229"/>
                  <a:pt x="5065910" y="86768"/>
                </a:cubicBezTo>
                <a:cubicBezTo>
                  <a:pt x="5117081" y="72307"/>
                  <a:pt x="5178263" y="36153"/>
                  <a:pt x="5239446" y="0"/>
                </a:cubicBezTo>
              </a:path>
            </a:pathLst>
          </a:custGeom>
          <a:noFill/>
          <a:ln w="25400">
            <a:solidFill>
              <a:schemeClr val="tx1"/>
            </a:solidFill>
            <a:headEnd type="stealth"/>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2" name="Freeform 5">
            <a:extLst>
              <a:ext uri="{FF2B5EF4-FFF2-40B4-BE49-F238E27FC236}">
                <a16:creationId xmlns:a16="http://schemas.microsoft.com/office/drawing/2014/main" id="{8B6605BC-94FA-4196-8682-2D4F25336ED7}"/>
              </a:ext>
            </a:extLst>
          </p:cNvPr>
          <p:cNvSpPr/>
          <p:nvPr/>
        </p:nvSpPr>
        <p:spPr>
          <a:xfrm>
            <a:off x="4259727" y="751889"/>
            <a:ext cx="7509447" cy="3194891"/>
          </a:xfrm>
          <a:custGeom>
            <a:avLst/>
            <a:gdLst>
              <a:gd name="connsiteX0" fmla="*/ 0 w 5192725"/>
              <a:gd name="connsiteY0" fmla="*/ 0 h 2209243"/>
              <a:gd name="connsiteX1" fmla="*/ 153513 w 5192725"/>
              <a:gd name="connsiteY1" fmla="*/ 266978 h 2209243"/>
              <a:gd name="connsiteX2" fmla="*/ 313700 w 5192725"/>
              <a:gd name="connsiteY2" fmla="*/ 473886 h 2209243"/>
              <a:gd name="connsiteX3" fmla="*/ 520608 w 5192725"/>
              <a:gd name="connsiteY3" fmla="*/ 587351 h 2209243"/>
              <a:gd name="connsiteX4" fmla="*/ 647422 w 5192725"/>
              <a:gd name="connsiteY4" fmla="*/ 620724 h 2209243"/>
              <a:gd name="connsiteX5" fmla="*/ 774237 w 5192725"/>
              <a:gd name="connsiteY5" fmla="*/ 680794 h 2209243"/>
              <a:gd name="connsiteX6" fmla="*/ 921075 w 5192725"/>
              <a:gd name="connsiteY6" fmla="*/ 727515 h 2209243"/>
              <a:gd name="connsiteX7" fmla="*/ 921075 w 5192725"/>
              <a:gd name="connsiteY7" fmla="*/ 867678 h 2209243"/>
              <a:gd name="connsiteX8" fmla="*/ 961122 w 5192725"/>
              <a:gd name="connsiteY8" fmla="*/ 994493 h 2209243"/>
              <a:gd name="connsiteX9" fmla="*/ 1014517 w 5192725"/>
              <a:gd name="connsiteY9" fmla="*/ 1041214 h 2209243"/>
              <a:gd name="connsiteX10" fmla="*/ 947773 w 5192725"/>
              <a:gd name="connsiteY10" fmla="*/ 1161354 h 2209243"/>
              <a:gd name="connsiteX11" fmla="*/ 847656 w 5192725"/>
              <a:gd name="connsiteY11" fmla="*/ 1254797 h 2209243"/>
              <a:gd name="connsiteX12" fmla="*/ 847656 w 5192725"/>
              <a:gd name="connsiteY12" fmla="*/ 1408309 h 2209243"/>
              <a:gd name="connsiteX13" fmla="*/ 961122 w 5192725"/>
              <a:gd name="connsiteY13" fmla="*/ 1488402 h 2209243"/>
              <a:gd name="connsiteX14" fmla="*/ 1101285 w 5192725"/>
              <a:gd name="connsiteY14" fmla="*/ 1568496 h 2209243"/>
              <a:gd name="connsiteX15" fmla="*/ 1268146 w 5192725"/>
              <a:gd name="connsiteY15" fmla="*/ 1555147 h 2209243"/>
              <a:gd name="connsiteX16" fmla="*/ 1428333 w 5192725"/>
              <a:gd name="connsiteY16" fmla="*/ 1695310 h 2209243"/>
              <a:gd name="connsiteX17" fmla="*/ 1528450 w 5192725"/>
              <a:gd name="connsiteY17" fmla="*/ 1748706 h 2209243"/>
              <a:gd name="connsiteX18" fmla="*/ 1555148 w 5192725"/>
              <a:gd name="connsiteY18" fmla="*/ 1701985 h 2209243"/>
              <a:gd name="connsiteX19" fmla="*/ 1521776 w 5192725"/>
              <a:gd name="connsiteY19" fmla="*/ 1608543 h 2209243"/>
              <a:gd name="connsiteX20" fmla="*/ 1635241 w 5192725"/>
              <a:gd name="connsiteY20" fmla="*/ 1501751 h 2209243"/>
              <a:gd name="connsiteX21" fmla="*/ 1835475 w 5192725"/>
              <a:gd name="connsiteY21" fmla="*/ 1435007 h 2209243"/>
              <a:gd name="connsiteX22" fmla="*/ 2055732 w 5192725"/>
              <a:gd name="connsiteY22" fmla="*/ 1541798 h 2209243"/>
              <a:gd name="connsiteX23" fmla="*/ 2382780 w 5192725"/>
              <a:gd name="connsiteY23" fmla="*/ 1728683 h 2209243"/>
              <a:gd name="connsiteX24" fmla="*/ 2562990 w 5192725"/>
              <a:gd name="connsiteY24" fmla="*/ 1875521 h 2209243"/>
              <a:gd name="connsiteX25" fmla="*/ 2836643 w 5192725"/>
              <a:gd name="connsiteY25" fmla="*/ 2069080 h 2209243"/>
              <a:gd name="connsiteX26" fmla="*/ 2936760 w 5192725"/>
              <a:gd name="connsiteY26" fmla="*/ 2009010 h 2209243"/>
              <a:gd name="connsiteX27" fmla="*/ 3130319 w 5192725"/>
              <a:gd name="connsiteY27" fmla="*/ 1895544 h 2209243"/>
              <a:gd name="connsiteX28" fmla="*/ 3330552 w 5192725"/>
              <a:gd name="connsiteY28" fmla="*/ 1995661 h 2209243"/>
              <a:gd name="connsiteX29" fmla="*/ 3457367 w 5192725"/>
              <a:gd name="connsiteY29" fmla="*/ 1975637 h 2209243"/>
              <a:gd name="connsiteX30" fmla="*/ 3570833 w 5192725"/>
              <a:gd name="connsiteY30" fmla="*/ 1875521 h 2209243"/>
              <a:gd name="connsiteX31" fmla="*/ 3817787 w 5192725"/>
              <a:gd name="connsiteY31" fmla="*/ 1895544 h 2209243"/>
              <a:gd name="connsiteX32" fmla="*/ 3944602 w 5192725"/>
              <a:gd name="connsiteY32" fmla="*/ 1975637 h 2209243"/>
              <a:gd name="connsiteX33" fmla="*/ 4118138 w 5192725"/>
              <a:gd name="connsiteY33" fmla="*/ 1895544 h 2209243"/>
              <a:gd name="connsiteX34" fmla="*/ 4184882 w 5192725"/>
              <a:gd name="connsiteY34" fmla="*/ 1742032 h 2209243"/>
              <a:gd name="connsiteX35" fmla="*/ 4345069 w 5192725"/>
              <a:gd name="connsiteY35" fmla="*/ 1695310 h 2209243"/>
              <a:gd name="connsiteX36" fmla="*/ 4418488 w 5192725"/>
              <a:gd name="connsiteY36" fmla="*/ 1555147 h 2209243"/>
              <a:gd name="connsiteX37" fmla="*/ 4511930 w 5192725"/>
              <a:gd name="connsiteY37" fmla="*/ 1575170 h 2209243"/>
              <a:gd name="connsiteX38" fmla="*/ 4585349 w 5192725"/>
              <a:gd name="connsiteY38" fmla="*/ 1715334 h 2209243"/>
              <a:gd name="connsiteX39" fmla="*/ 4765560 w 5192725"/>
              <a:gd name="connsiteY39" fmla="*/ 1855497 h 2209243"/>
              <a:gd name="connsiteX40" fmla="*/ 4972468 w 5192725"/>
              <a:gd name="connsiteY40" fmla="*/ 1922242 h 2209243"/>
              <a:gd name="connsiteX41" fmla="*/ 5112631 w 5192725"/>
              <a:gd name="connsiteY41" fmla="*/ 1942265 h 2209243"/>
              <a:gd name="connsiteX42" fmla="*/ 5125980 w 5192725"/>
              <a:gd name="connsiteY42" fmla="*/ 2095778 h 2209243"/>
              <a:gd name="connsiteX43" fmla="*/ 5192725 w 5192725"/>
              <a:gd name="connsiteY43" fmla="*/ 2209243 h 2209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192725" h="2209243">
                <a:moveTo>
                  <a:pt x="0" y="0"/>
                </a:moveTo>
                <a:cubicBezTo>
                  <a:pt x="50615" y="93998"/>
                  <a:pt x="101230" y="187997"/>
                  <a:pt x="153513" y="266978"/>
                </a:cubicBezTo>
                <a:cubicBezTo>
                  <a:pt x="205796" y="345959"/>
                  <a:pt x="252518" y="420491"/>
                  <a:pt x="313700" y="473886"/>
                </a:cubicBezTo>
                <a:cubicBezTo>
                  <a:pt x="374882" y="527281"/>
                  <a:pt x="464988" y="562878"/>
                  <a:pt x="520608" y="587351"/>
                </a:cubicBezTo>
                <a:cubicBezTo>
                  <a:pt x="576228" y="611824"/>
                  <a:pt x="605151" y="605150"/>
                  <a:pt x="647422" y="620724"/>
                </a:cubicBezTo>
                <a:cubicBezTo>
                  <a:pt x="689693" y="636298"/>
                  <a:pt x="728628" y="662996"/>
                  <a:pt x="774237" y="680794"/>
                </a:cubicBezTo>
                <a:cubicBezTo>
                  <a:pt x="819846" y="698592"/>
                  <a:pt x="896602" y="696368"/>
                  <a:pt x="921075" y="727515"/>
                </a:cubicBezTo>
                <a:cubicBezTo>
                  <a:pt x="945548" y="758662"/>
                  <a:pt x="914401" y="823182"/>
                  <a:pt x="921075" y="867678"/>
                </a:cubicBezTo>
                <a:cubicBezTo>
                  <a:pt x="927749" y="912174"/>
                  <a:pt x="945548" y="965570"/>
                  <a:pt x="961122" y="994493"/>
                </a:cubicBezTo>
                <a:cubicBezTo>
                  <a:pt x="976696" y="1023416"/>
                  <a:pt x="1016742" y="1013404"/>
                  <a:pt x="1014517" y="1041214"/>
                </a:cubicBezTo>
                <a:cubicBezTo>
                  <a:pt x="1012292" y="1069024"/>
                  <a:pt x="975583" y="1125757"/>
                  <a:pt x="947773" y="1161354"/>
                </a:cubicBezTo>
                <a:cubicBezTo>
                  <a:pt x="919963" y="1196951"/>
                  <a:pt x="864342" y="1213638"/>
                  <a:pt x="847656" y="1254797"/>
                </a:cubicBezTo>
                <a:cubicBezTo>
                  <a:pt x="830970" y="1295956"/>
                  <a:pt x="828745" y="1369375"/>
                  <a:pt x="847656" y="1408309"/>
                </a:cubicBezTo>
                <a:cubicBezTo>
                  <a:pt x="866567" y="1447243"/>
                  <a:pt x="918851" y="1461704"/>
                  <a:pt x="961122" y="1488402"/>
                </a:cubicBezTo>
                <a:cubicBezTo>
                  <a:pt x="1003393" y="1515100"/>
                  <a:pt x="1050114" y="1557372"/>
                  <a:pt x="1101285" y="1568496"/>
                </a:cubicBezTo>
                <a:cubicBezTo>
                  <a:pt x="1152456" y="1579620"/>
                  <a:pt x="1213638" y="1534011"/>
                  <a:pt x="1268146" y="1555147"/>
                </a:cubicBezTo>
                <a:cubicBezTo>
                  <a:pt x="1322654" y="1576283"/>
                  <a:pt x="1384949" y="1663050"/>
                  <a:pt x="1428333" y="1695310"/>
                </a:cubicBezTo>
                <a:cubicBezTo>
                  <a:pt x="1471717" y="1727570"/>
                  <a:pt x="1507314" y="1747594"/>
                  <a:pt x="1528450" y="1748706"/>
                </a:cubicBezTo>
                <a:cubicBezTo>
                  <a:pt x="1549586" y="1749818"/>
                  <a:pt x="1556260" y="1725345"/>
                  <a:pt x="1555148" y="1701985"/>
                </a:cubicBezTo>
                <a:cubicBezTo>
                  <a:pt x="1554036" y="1678625"/>
                  <a:pt x="1508427" y="1641915"/>
                  <a:pt x="1521776" y="1608543"/>
                </a:cubicBezTo>
                <a:cubicBezTo>
                  <a:pt x="1535125" y="1575171"/>
                  <a:pt x="1582958" y="1530674"/>
                  <a:pt x="1635241" y="1501751"/>
                </a:cubicBezTo>
                <a:cubicBezTo>
                  <a:pt x="1687524" y="1472828"/>
                  <a:pt x="1765393" y="1428333"/>
                  <a:pt x="1835475" y="1435007"/>
                </a:cubicBezTo>
                <a:cubicBezTo>
                  <a:pt x="1905557" y="1441681"/>
                  <a:pt x="1964515" y="1492852"/>
                  <a:pt x="2055732" y="1541798"/>
                </a:cubicBezTo>
                <a:cubicBezTo>
                  <a:pt x="2146950" y="1590744"/>
                  <a:pt x="2298237" y="1673063"/>
                  <a:pt x="2382780" y="1728683"/>
                </a:cubicBezTo>
                <a:cubicBezTo>
                  <a:pt x="2467323" y="1784303"/>
                  <a:pt x="2487346" y="1818788"/>
                  <a:pt x="2562990" y="1875521"/>
                </a:cubicBezTo>
                <a:cubicBezTo>
                  <a:pt x="2638634" y="1932254"/>
                  <a:pt x="2774348" y="2046832"/>
                  <a:pt x="2836643" y="2069080"/>
                </a:cubicBezTo>
                <a:cubicBezTo>
                  <a:pt x="2898938" y="2091328"/>
                  <a:pt x="2936760" y="2009010"/>
                  <a:pt x="2936760" y="2009010"/>
                </a:cubicBezTo>
                <a:cubicBezTo>
                  <a:pt x="2985706" y="1980087"/>
                  <a:pt x="3064687" y="1897769"/>
                  <a:pt x="3130319" y="1895544"/>
                </a:cubicBezTo>
                <a:cubicBezTo>
                  <a:pt x="3195951" y="1893319"/>
                  <a:pt x="3276044" y="1982312"/>
                  <a:pt x="3330552" y="1995661"/>
                </a:cubicBezTo>
                <a:cubicBezTo>
                  <a:pt x="3385060" y="2009010"/>
                  <a:pt x="3417320" y="1995660"/>
                  <a:pt x="3457367" y="1975637"/>
                </a:cubicBezTo>
                <a:cubicBezTo>
                  <a:pt x="3497414" y="1955614"/>
                  <a:pt x="3510763" y="1888870"/>
                  <a:pt x="3570833" y="1875521"/>
                </a:cubicBezTo>
                <a:cubicBezTo>
                  <a:pt x="3630903" y="1862172"/>
                  <a:pt x="3755492" y="1878858"/>
                  <a:pt x="3817787" y="1895544"/>
                </a:cubicBezTo>
                <a:cubicBezTo>
                  <a:pt x="3880082" y="1912230"/>
                  <a:pt x="3894544" y="1975637"/>
                  <a:pt x="3944602" y="1975637"/>
                </a:cubicBezTo>
                <a:cubicBezTo>
                  <a:pt x="3994660" y="1975637"/>
                  <a:pt x="4078091" y="1934478"/>
                  <a:pt x="4118138" y="1895544"/>
                </a:cubicBezTo>
                <a:cubicBezTo>
                  <a:pt x="4158185" y="1856610"/>
                  <a:pt x="4147060" y="1775404"/>
                  <a:pt x="4184882" y="1742032"/>
                </a:cubicBezTo>
                <a:cubicBezTo>
                  <a:pt x="4222704" y="1708660"/>
                  <a:pt x="4306135" y="1726458"/>
                  <a:pt x="4345069" y="1695310"/>
                </a:cubicBezTo>
                <a:cubicBezTo>
                  <a:pt x="4384003" y="1664162"/>
                  <a:pt x="4390678" y="1575170"/>
                  <a:pt x="4418488" y="1555147"/>
                </a:cubicBezTo>
                <a:cubicBezTo>
                  <a:pt x="4446298" y="1535124"/>
                  <a:pt x="4484120" y="1548472"/>
                  <a:pt x="4511930" y="1575170"/>
                </a:cubicBezTo>
                <a:cubicBezTo>
                  <a:pt x="4539740" y="1601868"/>
                  <a:pt x="4543077" y="1668613"/>
                  <a:pt x="4585349" y="1715334"/>
                </a:cubicBezTo>
                <a:cubicBezTo>
                  <a:pt x="4627621" y="1762055"/>
                  <a:pt x="4701040" y="1821012"/>
                  <a:pt x="4765560" y="1855497"/>
                </a:cubicBezTo>
                <a:cubicBezTo>
                  <a:pt x="4830080" y="1889982"/>
                  <a:pt x="4914623" y="1907781"/>
                  <a:pt x="4972468" y="1922242"/>
                </a:cubicBezTo>
                <a:cubicBezTo>
                  <a:pt x="5030313" y="1936703"/>
                  <a:pt x="5087046" y="1913342"/>
                  <a:pt x="5112631" y="1942265"/>
                </a:cubicBezTo>
                <a:cubicBezTo>
                  <a:pt x="5138216" y="1971188"/>
                  <a:pt x="5112631" y="2051282"/>
                  <a:pt x="5125980" y="2095778"/>
                </a:cubicBezTo>
                <a:cubicBezTo>
                  <a:pt x="5139329" y="2140274"/>
                  <a:pt x="5166027" y="2174758"/>
                  <a:pt x="5192725" y="2209243"/>
                </a:cubicBezTo>
              </a:path>
            </a:pathLst>
          </a:custGeom>
          <a:noFill/>
          <a:ln w="25400">
            <a:solidFill>
              <a:schemeClr val="tx1"/>
            </a:solidFill>
            <a:headEnd type="stealth"/>
            <a:tailEnd type="none"/>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3" name="Freeform 8">
            <a:extLst>
              <a:ext uri="{FF2B5EF4-FFF2-40B4-BE49-F238E27FC236}">
                <a16:creationId xmlns:a16="http://schemas.microsoft.com/office/drawing/2014/main" id="{3CE34C3A-9EF4-4913-A035-6FB11B510D0D}"/>
              </a:ext>
            </a:extLst>
          </p:cNvPr>
          <p:cNvSpPr/>
          <p:nvPr/>
        </p:nvSpPr>
        <p:spPr>
          <a:xfrm>
            <a:off x="982992" y="1470304"/>
            <a:ext cx="4941949" cy="1725946"/>
          </a:xfrm>
          <a:custGeom>
            <a:avLst/>
            <a:gdLst>
              <a:gd name="connsiteX0" fmla="*/ 0 w 3417320"/>
              <a:gd name="connsiteY0" fmla="*/ 0 h 1193478"/>
              <a:gd name="connsiteX1" fmla="*/ 273653 w 3417320"/>
              <a:gd name="connsiteY1" fmla="*/ 200234 h 1193478"/>
              <a:gd name="connsiteX2" fmla="*/ 493910 w 3417320"/>
              <a:gd name="connsiteY2" fmla="*/ 233606 h 1193478"/>
              <a:gd name="connsiteX3" fmla="*/ 647422 w 3417320"/>
              <a:gd name="connsiteY3" fmla="*/ 320374 h 1193478"/>
              <a:gd name="connsiteX4" fmla="*/ 660771 w 3417320"/>
              <a:gd name="connsiteY4" fmla="*/ 473886 h 1193478"/>
              <a:gd name="connsiteX5" fmla="*/ 774237 w 3417320"/>
              <a:gd name="connsiteY5" fmla="*/ 560654 h 1193478"/>
              <a:gd name="connsiteX6" fmla="*/ 894377 w 3417320"/>
              <a:gd name="connsiteY6" fmla="*/ 607375 h 1193478"/>
              <a:gd name="connsiteX7" fmla="*/ 1047890 w 3417320"/>
              <a:gd name="connsiteY7" fmla="*/ 553979 h 1193478"/>
              <a:gd name="connsiteX8" fmla="*/ 1121308 w 3417320"/>
              <a:gd name="connsiteY8" fmla="*/ 600701 h 1193478"/>
              <a:gd name="connsiteX9" fmla="*/ 1228100 w 3417320"/>
              <a:gd name="connsiteY9" fmla="*/ 600701 h 1193478"/>
              <a:gd name="connsiteX10" fmla="*/ 1301519 w 3417320"/>
              <a:gd name="connsiteY10" fmla="*/ 694143 h 1193478"/>
              <a:gd name="connsiteX11" fmla="*/ 1421659 w 3417320"/>
              <a:gd name="connsiteY11" fmla="*/ 640747 h 1193478"/>
              <a:gd name="connsiteX12" fmla="*/ 1588520 w 3417320"/>
              <a:gd name="connsiteY12" fmla="*/ 667445 h 1193478"/>
              <a:gd name="connsiteX13" fmla="*/ 1688637 w 3417320"/>
              <a:gd name="connsiteY13" fmla="*/ 600701 h 1193478"/>
              <a:gd name="connsiteX14" fmla="*/ 1895545 w 3417320"/>
              <a:gd name="connsiteY14" fmla="*/ 647422 h 1193478"/>
              <a:gd name="connsiteX15" fmla="*/ 1995662 w 3417320"/>
              <a:gd name="connsiteY15" fmla="*/ 634073 h 1193478"/>
              <a:gd name="connsiteX16" fmla="*/ 2075755 w 3417320"/>
              <a:gd name="connsiteY16" fmla="*/ 574003 h 1193478"/>
              <a:gd name="connsiteX17" fmla="*/ 2182546 w 3417320"/>
              <a:gd name="connsiteY17" fmla="*/ 674120 h 1193478"/>
              <a:gd name="connsiteX18" fmla="*/ 2209244 w 3417320"/>
              <a:gd name="connsiteY18" fmla="*/ 807609 h 1193478"/>
              <a:gd name="connsiteX19" fmla="*/ 2322710 w 3417320"/>
              <a:gd name="connsiteY19" fmla="*/ 887702 h 1193478"/>
              <a:gd name="connsiteX20" fmla="*/ 2509595 w 3417320"/>
              <a:gd name="connsiteY20" fmla="*/ 827632 h 1193478"/>
              <a:gd name="connsiteX21" fmla="*/ 2723177 w 3417320"/>
              <a:gd name="connsiteY21" fmla="*/ 800934 h 1193478"/>
              <a:gd name="connsiteX22" fmla="*/ 2856666 w 3417320"/>
              <a:gd name="connsiteY22" fmla="*/ 901051 h 1193478"/>
              <a:gd name="connsiteX23" fmla="*/ 2983481 w 3417320"/>
              <a:gd name="connsiteY23" fmla="*/ 974470 h 1193478"/>
              <a:gd name="connsiteX24" fmla="*/ 3116970 w 3417320"/>
              <a:gd name="connsiteY24" fmla="*/ 1014517 h 1193478"/>
              <a:gd name="connsiteX25" fmla="*/ 3217087 w 3417320"/>
              <a:gd name="connsiteY25" fmla="*/ 1174704 h 1193478"/>
              <a:gd name="connsiteX26" fmla="*/ 3323878 w 3417320"/>
              <a:gd name="connsiteY26" fmla="*/ 1188052 h 1193478"/>
              <a:gd name="connsiteX27" fmla="*/ 3397297 w 3417320"/>
              <a:gd name="connsiteY27" fmla="*/ 1154680 h 1193478"/>
              <a:gd name="connsiteX28" fmla="*/ 3417320 w 3417320"/>
              <a:gd name="connsiteY28" fmla="*/ 1074587 h 1193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17320" h="1193478">
                <a:moveTo>
                  <a:pt x="0" y="0"/>
                </a:moveTo>
                <a:cubicBezTo>
                  <a:pt x="95667" y="80650"/>
                  <a:pt x="191335" y="161300"/>
                  <a:pt x="273653" y="200234"/>
                </a:cubicBezTo>
                <a:cubicBezTo>
                  <a:pt x="355971" y="239168"/>
                  <a:pt x="431615" y="213583"/>
                  <a:pt x="493910" y="233606"/>
                </a:cubicBezTo>
                <a:cubicBezTo>
                  <a:pt x="556205" y="253629"/>
                  <a:pt x="619612" y="280327"/>
                  <a:pt x="647422" y="320374"/>
                </a:cubicBezTo>
                <a:cubicBezTo>
                  <a:pt x="675232" y="360421"/>
                  <a:pt x="639635" y="433839"/>
                  <a:pt x="660771" y="473886"/>
                </a:cubicBezTo>
                <a:cubicBezTo>
                  <a:pt x="681907" y="513933"/>
                  <a:pt x="735303" y="538406"/>
                  <a:pt x="774237" y="560654"/>
                </a:cubicBezTo>
                <a:cubicBezTo>
                  <a:pt x="813171" y="582902"/>
                  <a:pt x="848768" y="608487"/>
                  <a:pt x="894377" y="607375"/>
                </a:cubicBezTo>
                <a:cubicBezTo>
                  <a:pt x="939986" y="606263"/>
                  <a:pt x="1010068" y="555091"/>
                  <a:pt x="1047890" y="553979"/>
                </a:cubicBezTo>
                <a:cubicBezTo>
                  <a:pt x="1085712" y="552867"/>
                  <a:pt x="1091273" y="592914"/>
                  <a:pt x="1121308" y="600701"/>
                </a:cubicBezTo>
                <a:cubicBezTo>
                  <a:pt x="1151343" y="608488"/>
                  <a:pt x="1198065" y="585127"/>
                  <a:pt x="1228100" y="600701"/>
                </a:cubicBezTo>
                <a:cubicBezTo>
                  <a:pt x="1258135" y="616275"/>
                  <a:pt x="1269259" y="687469"/>
                  <a:pt x="1301519" y="694143"/>
                </a:cubicBezTo>
                <a:cubicBezTo>
                  <a:pt x="1333779" y="700817"/>
                  <a:pt x="1373826" y="645197"/>
                  <a:pt x="1421659" y="640747"/>
                </a:cubicBezTo>
                <a:cubicBezTo>
                  <a:pt x="1469492" y="636297"/>
                  <a:pt x="1544024" y="674119"/>
                  <a:pt x="1588520" y="667445"/>
                </a:cubicBezTo>
                <a:cubicBezTo>
                  <a:pt x="1633016" y="660771"/>
                  <a:pt x="1637466" y="604038"/>
                  <a:pt x="1688637" y="600701"/>
                </a:cubicBezTo>
                <a:cubicBezTo>
                  <a:pt x="1739808" y="597364"/>
                  <a:pt x="1844374" y="641860"/>
                  <a:pt x="1895545" y="647422"/>
                </a:cubicBezTo>
                <a:cubicBezTo>
                  <a:pt x="1946716" y="652984"/>
                  <a:pt x="1965627" y="646309"/>
                  <a:pt x="1995662" y="634073"/>
                </a:cubicBezTo>
                <a:cubicBezTo>
                  <a:pt x="2025697" y="621837"/>
                  <a:pt x="2044608" y="567329"/>
                  <a:pt x="2075755" y="574003"/>
                </a:cubicBezTo>
                <a:cubicBezTo>
                  <a:pt x="2106902" y="580677"/>
                  <a:pt x="2160298" y="635186"/>
                  <a:pt x="2182546" y="674120"/>
                </a:cubicBezTo>
                <a:cubicBezTo>
                  <a:pt x="2204794" y="713054"/>
                  <a:pt x="2185883" y="772012"/>
                  <a:pt x="2209244" y="807609"/>
                </a:cubicBezTo>
                <a:cubicBezTo>
                  <a:pt x="2232605" y="843206"/>
                  <a:pt x="2272652" y="884365"/>
                  <a:pt x="2322710" y="887702"/>
                </a:cubicBezTo>
                <a:cubicBezTo>
                  <a:pt x="2372768" y="891039"/>
                  <a:pt x="2442850" y="842093"/>
                  <a:pt x="2509595" y="827632"/>
                </a:cubicBezTo>
                <a:cubicBezTo>
                  <a:pt x="2576340" y="813171"/>
                  <a:pt x="2665332" y="788698"/>
                  <a:pt x="2723177" y="800934"/>
                </a:cubicBezTo>
                <a:cubicBezTo>
                  <a:pt x="2781022" y="813170"/>
                  <a:pt x="2813282" y="872128"/>
                  <a:pt x="2856666" y="901051"/>
                </a:cubicBezTo>
                <a:cubicBezTo>
                  <a:pt x="2900050" y="929974"/>
                  <a:pt x="2940097" y="955559"/>
                  <a:pt x="2983481" y="974470"/>
                </a:cubicBezTo>
                <a:cubicBezTo>
                  <a:pt x="3026865" y="993381"/>
                  <a:pt x="3078036" y="981145"/>
                  <a:pt x="3116970" y="1014517"/>
                </a:cubicBezTo>
                <a:cubicBezTo>
                  <a:pt x="3155904" y="1047889"/>
                  <a:pt x="3182602" y="1145782"/>
                  <a:pt x="3217087" y="1174704"/>
                </a:cubicBezTo>
                <a:cubicBezTo>
                  <a:pt x="3251572" y="1203626"/>
                  <a:pt x="3293843" y="1191389"/>
                  <a:pt x="3323878" y="1188052"/>
                </a:cubicBezTo>
                <a:cubicBezTo>
                  <a:pt x="3353913" y="1184715"/>
                  <a:pt x="3381723" y="1173591"/>
                  <a:pt x="3397297" y="1154680"/>
                </a:cubicBezTo>
                <a:cubicBezTo>
                  <a:pt x="3412871" y="1135769"/>
                  <a:pt x="3415095" y="1105178"/>
                  <a:pt x="3417320" y="1074587"/>
                </a:cubicBezTo>
              </a:path>
            </a:pathLst>
          </a:custGeom>
          <a:noFill/>
          <a:ln w="25400">
            <a:solidFill>
              <a:srgbClr val="0070C0"/>
            </a:solidFill>
            <a:headEnd type="stealth"/>
            <a:tailEnd type="none"/>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4" name="TextBox 43">
            <a:extLst>
              <a:ext uri="{FF2B5EF4-FFF2-40B4-BE49-F238E27FC236}">
                <a16:creationId xmlns:a16="http://schemas.microsoft.com/office/drawing/2014/main" id="{163DB988-51D9-46E1-BC02-7B373F29F3B2}"/>
              </a:ext>
            </a:extLst>
          </p:cNvPr>
          <p:cNvSpPr txBox="1"/>
          <p:nvPr/>
        </p:nvSpPr>
        <p:spPr>
          <a:xfrm rot="17655782">
            <a:off x="6141052" y="3466911"/>
            <a:ext cx="847690" cy="243714"/>
          </a:xfrm>
          <a:prstGeom prst="rect">
            <a:avLst/>
          </a:prstGeom>
          <a:noFill/>
        </p:spPr>
        <p:txBody>
          <a:bodyPr wrap="square" lIns="139374" tIns="69688" rIns="139374" bIns="69688" rtlCol="0">
            <a:spAutoFit/>
          </a:bodyPr>
          <a:lstStyle>
            <a:defPPr>
              <a:defRPr lang="en-US"/>
            </a:defPPr>
            <a:lvl1pPr>
              <a:defRPr sz="1500" b="1">
                <a:solidFill>
                  <a:schemeClr val="tx2"/>
                </a:solidFill>
                <a:latin typeface="Arial" panose="020B0604020202020204" pitchFamily="34" charset="0"/>
                <a:cs typeface="Arial" panose="020B0604020202020204" pitchFamily="34" charset="0"/>
              </a:defRPr>
            </a:lvl1pPr>
          </a:lstStyle>
          <a:p>
            <a:r>
              <a:rPr lang="en-US" sz="669" dirty="0">
                <a:solidFill>
                  <a:schemeClr val="bg1"/>
                </a:solidFill>
                <a:highlight>
                  <a:srgbClr val="000000"/>
                </a:highlight>
              </a:rPr>
              <a:t>ĐT557</a:t>
            </a:r>
          </a:p>
        </p:txBody>
      </p:sp>
      <p:sp>
        <p:nvSpPr>
          <p:cNvPr id="45" name="TextBox 44">
            <a:extLst>
              <a:ext uri="{FF2B5EF4-FFF2-40B4-BE49-F238E27FC236}">
                <a16:creationId xmlns:a16="http://schemas.microsoft.com/office/drawing/2014/main" id="{16C799E7-9EDF-421F-809A-C472677651A7}"/>
              </a:ext>
            </a:extLst>
          </p:cNvPr>
          <p:cNvSpPr txBox="1"/>
          <p:nvPr/>
        </p:nvSpPr>
        <p:spPr>
          <a:xfrm rot="2596899">
            <a:off x="9659950" y="2124230"/>
            <a:ext cx="1053542" cy="243714"/>
          </a:xfrm>
          <a:prstGeom prst="rect">
            <a:avLst/>
          </a:prstGeom>
          <a:noFill/>
        </p:spPr>
        <p:txBody>
          <a:bodyPr wrap="square" lIns="139374" tIns="69688" rIns="139374" bIns="69688" rtlCol="0">
            <a:spAutoFit/>
          </a:bodyPr>
          <a:lstStyle>
            <a:defPPr>
              <a:defRPr lang="en-US"/>
            </a:defPPr>
            <a:lvl1pPr>
              <a:defRPr sz="1500" b="1">
                <a:solidFill>
                  <a:schemeClr val="tx2"/>
                </a:solidFill>
                <a:latin typeface="Arial" panose="020B0604020202020204" pitchFamily="34" charset="0"/>
                <a:cs typeface="Arial" panose="020B0604020202020204" pitchFamily="34" charset="0"/>
              </a:defRPr>
            </a:lvl1pPr>
          </a:lstStyle>
          <a:p>
            <a:r>
              <a:rPr lang="en-US" sz="669" dirty="0">
                <a:solidFill>
                  <a:schemeClr val="bg1"/>
                </a:solidFill>
                <a:highlight>
                  <a:srgbClr val="000000"/>
                </a:highlight>
              </a:rPr>
              <a:t>ĐT554B</a:t>
            </a:r>
          </a:p>
        </p:txBody>
      </p:sp>
      <p:sp>
        <p:nvSpPr>
          <p:cNvPr id="46" name="Freeform 2">
            <a:extLst>
              <a:ext uri="{FF2B5EF4-FFF2-40B4-BE49-F238E27FC236}">
                <a16:creationId xmlns:a16="http://schemas.microsoft.com/office/drawing/2014/main" id="{26F234AF-7F5C-4F3E-9360-3C1DF857AB01}"/>
              </a:ext>
            </a:extLst>
          </p:cNvPr>
          <p:cNvSpPr/>
          <p:nvPr/>
        </p:nvSpPr>
        <p:spPr>
          <a:xfrm>
            <a:off x="5033219" y="4496473"/>
            <a:ext cx="8320234" cy="1715896"/>
          </a:xfrm>
          <a:custGeom>
            <a:avLst/>
            <a:gdLst>
              <a:gd name="connsiteX0" fmla="*/ 0 w 5753378"/>
              <a:gd name="connsiteY0" fmla="*/ 1107959 h 1186529"/>
              <a:gd name="connsiteX1" fmla="*/ 460537 w 5753378"/>
              <a:gd name="connsiteY1" fmla="*/ 1141331 h 1186529"/>
              <a:gd name="connsiteX2" fmla="*/ 727515 w 5753378"/>
              <a:gd name="connsiteY2" fmla="*/ 1034540 h 1186529"/>
              <a:gd name="connsiteX3" fmla="*/ 1107959 w 5753378"/>
              <a:gd name="connsiteY3" fmla="*/ 881028 h 1186529"/>
              <a:gd name="connsiteX4" fmla="*/ 1575170 w 5753378"/>
              <a:gd name="connsiteY4" fmla="*/ 921074 h 1186529"/>
              <a:gd name="connsiteX5" fmla="*/ 2069080 w 5753378"/>
              <a:gd name="connsiteY5" fmla="*/ 1161355 h 1186529"/>
              <a:gd name="connsiteX6" fmla="*/ 2416151 w 5753378"/>
              <a:gd name="connsiteY6" fmla="*/ 1174704 h 1186529"/>
              <a:gd name="connsiteX7" fmla="*/ 2856665 w 5753378"/>
              <a:gd name="connsiteY7" fmla="*/ 1121308 h 1186529"/>
              <a:gd name="connsiteX8" fmla="*/ 3597530 w 5753378"/>
              <a:gd name="connsiteY8" fmla="*/ 914400 h 1186529"/>
              <a:gd name="connsiteX9" fmla="*/ 4124811 w 5753378"/>
              <a:gd name="connsiteY9" fmla="*/ 787585 h 1186529"/>
              <a:gd name="connsiteX10" fmla="*/ 4298347 w 5753378"/>
              <a:gd name="connsiteY10" fmla="*/ 620724 h 1186529"/>
              <a:gd name="connsiteX11" fmla="*/ 4425162 w 5753378"/>
              <a:gd name="connsiteY11" fmla="*/ 433839 h 1186529"/>
              <a:gd name="connsiteX12" fmla="*/ 4765559 w 5753378"/>
              <a:gd name="connsiteY12" fmla="*/ 353746 h 1186529"/>
              <a:gd name="connsiteX13" fmla="*/ 5192724 w 5753378"/>
              <a:gd name="connsiteY13" fmla="*/ 387118 h 1186529"/>
              <a:gd name="connsiteX14" fmla="*/ 5566493 w 5753378"/>
              <a:gd name="connsiteY14" fmla="*/ 260304 h 1186529"/>
              <a:gd name="connsiteX15" fmla="*/ 5753378 w 5753378"/>
              <a:gd name="connsiteY15" fmla="*/ 0 h 1186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53378" h="1186529">
                <a:moveTo>
                  <a:pt x="0" y="1107959"/>
                </a:moveTo>
                <a:cubicBezTo>
                  <a:pt x="169642" y="1130763"/>
                  <a:pt x="339284" y="1153568"/>
                  <a:pt x="460537" y="1141331"/>
                </a:cubicBezTo>
                <a:cubicBezTo>
                  <a:pt x="581790" y="1129094"/>
                  <a:pt x="727515" y="1034540"/>
                  <a:pt x="727515" y="1034540"/>
                </a:cubicBezTo>
                <a:cubicBezTo>
                  <a:pt x="835419" y="991156"/>
                  <a:pt x="966683" y="899939"/>
                  <a:pt x="1107959" y="881028"/>
                </a:cubicBezTo>
                <a:cubicBezTo>
                  <a:pt x="1249235" y="862117"/>
                  <a:pt x="1414983" y="874353"/>
                  <a:pt x="1575170" y="921074"/>
                </a:cubicBezTo>
                <a:cubicBezTo>
                  <a:pt x="1735357" y="967795"/>
                  <a:pt x="1928916" y="1119083"/>
                  <a:pt x="2069080" y="1161355"/>
                </a:cubicBezTo>
                <a:cubicBezTo>
                  <a:pt x="2209244" y="1203627"/>
                  <a:pt x="2284887" y="1181379"/>
                  <a:pt x="2416151" y="1174704"/>
                </a:cubicBezTo>
                <a:cubicBezTo>
                  <a:pt x="2547415" y="1168030"/>
                  <a:pt x="2659769" y="1164692"/>
                  <a:pt x="2856665" y="1121308"/>
                </a:cubicBezTo>
                <a:cubicBezTo>
                  <a:pt x="3053561" y="1077924"/>
                  <a:pt x="3386172" y="970020"/>
                  <a:pt x="3597530" y="914400"/>
                </a:cubicBezTo>
                <a:cubicBezTo>
                  <a:pt x="3808888" y="858780"/>
                  <a:pt x="4008008" y="836531"/>
                  <a:pt x="4124811" y="787585"/>
                </a:cubicBezTo>
                <a:cubicBezTo>
                  <a:pt x="4241614" y="738639"/>
                  <a:pt x="4248289" y="679682"/>
                  <a:pt x="4298347" y="620724"/>
                </a:cubicBezTo>
                <a:cubicBezTo>
                  <a:pt x="4348405" y="561766"/>
                  <a:pt x="4347294" y="478335"/>
                  <a:pt x="4425162" y="433839"/>
                </a:cubicBezTo>
                <a:cubicBezTo>
                  <a:pt x="4503030" y="389343"/>
                  <a:pt x="4637632" y="361533"/>
                  <a:pt x="4765559" y="353746"/>
                </a:cubicBezTo>
                <a:cubicBezTo>
                  <a:pt x="4893486" y="345959"/>
                  <a:pt x="5059235" y="402692"/>
                  <a:pt x="5192724" y="387118"/>
                </a:cubicBezTo>
                <a:cubicBezTo>
                  <a:pt x="5326213" y="371544"/>
                  <a:pt x="5473051" y="324824"/>
                  <a:pt x="5566493" y="260304"/>
                </a:cubicBezTo>
                <a:cubicBezTo>
                  <a:pt x="5659935" y="195784"/>
                  <a:pt x="5706656" y="97892"/>
                  <a:pt x="5753378" y="0"/>
                </a:cubicBezTo>
              </a:path>
            </a:pathLst>
          </a:custGeom>
          <a:noFill/>
          <a:ln w="50800" cmpd="sng">
            <a:solidFill>
              <a:srgbClr val="FF0000"/>
            </a:solidFill>
            <a:prstDash val="sysDash"/>
            <a:headEnd type="stealth"/>
            <a:tailEnd type="stealth"/>
          </a:ln>
          <a:effectLst>
            <a:glow rad="508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7" name="Freeform 13">
            <a:extLst>
              <a:ext uri="{FF2B5EF4-FFF2-40B4-BE49-F238E27FC236}">
                <a16:creationId xmlns:a16="http://schemas.microsoft.com/office/drawing/2014/main" id="{AADAC65F-6FD9-4F9F-991B-922CBF48F5D2}"/>
              </a:ext>
            </a:extLst>
          </p:cNvPr>
          <p:cNvSpPr/>
          <p:nvPr/>
        </p:nvSpPr>
        <p:spPr>
          <a:xfrm>
            <a:off x="11344444" y="4295369"/>
            <a:ext cx="289567" cy="1843582"/>
          </a:xfrm>
          <a:custGeom>
            <a:avLst/>
            <a:gdLst>
              <a:gd name="connsiteX0" fmla="*/ 0 w 200233"/>
              <a:gd name="connsiteY0" fmla="*/ 0 h 1274820"/>
              <a:gd name="connsiteX1" fmla="*/ 93442 w 200233"/>
              <a:gd name="connsiteY1" fmla="*/ 307024 h 1274820"/>
              <a:gd name="connsiteX2" fmla="*/ 73418 w 200233"/>
              <a:gd name="connsiteY2" fmla="*/ 540630 h 1274820"/>
              <a:gd name="connsiteX3" fmla="*/ 106791 w 200233"/>
              <a:gd name="connsiteY3" fmla="*/ 767562 h 1274820"/>
              <a:gd name="connsiteX4" fmla="*/ 200233 w 200233"/>
              <a:gd name="connsiteY4" fmla="*/ 1274820 h 1274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233" h="1274820">
                <a:moveTo>
                  <a:pt x="0" y="0"/>
                </a:moveTo>
                <a:cubicBezTo>
                  <a:pt x="40603" y="108459"/>
                  <a:pt x="81206" y="216919"/>
                  <a:pt x="93442" y="307024"/>
                </a:cubicBezTo>
                <a:cubicBezTo>
                  <a:pt x="105678" y="397129"/>
                  <a:pt x="71193" y="463874"/>
                  <a:pt x="73418" y="540630"/>
                </a:cubicBezTo>
                <a:cubicBezTo>
                  <a:pt x="75643" y="617386"/>
                  <a:pt x="85655" y="645197"/>
                  <a:pt x="106791" y="767562"/>
                </a:cubicBezTo>
                <a:cubicBezTo>
                  <a:pt x="127927" y="889927"/>
                  <a:pt x="164080" y="1082373"/>
                  <a:pt x="200233" y="1274820"/>
                </a:cubicBezTo>
              </a:path>
            </a:pathLst>
          </a:custGeom>
          <a:noFill/>
          <a:ln w="25400">
            <a:solidFill>
              <a:srgbClr val="0070C0"/>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grpSp>
        <p:nvGrpSpPr>
          <p:cNvPr id="54" name="Group 53">
            <a:extLst>
              <a:ext uri="{FF2B5EF4-FFF2-40B4-BE49-F238E27FC236}">
                <a16:creationId xmlns:a16="http://schemas.microsoft.com/office/drawing/2014/main" id="{FD72FAE0-0258-4CE0-8FA2-59DC1B2C61EF}"/>
              </a:ext>
            </a:extLst>
          </p:cNvPr>
          <p:cNvGrpSpPr/>
          <p:nvPr/>
        </p:nvGrpSpPr>
        <p:grpSpPr>
          <a:xfrm>
            <a:off x="7288132" y="4053570"/>
            <a:ext cx="595783" cy="202066"/>
            <a:chOff x="1896395" y="3966773"/>
            <a:chExt cx="856998" cy="290660"/>
          </a:xfrm>
        </p:grpSpPr>
        <p:sp>
          <p:nvSpPr>
            <p:cNvPr id="55" name="Flowchart: Connector 54">
              <a:extLst>
                <a:ext uri="{FF2B5EF4-FFF2-40B4-BE49-F238E27FC236}">
                  <a16:creationId xmlns:a16="http://schemas.microsoft.com/office/drawing/2014/main" id="{191DD2B9-3F23-4F75-BAFA-6989B372A1D5}"/>
                </a:ext>
              </a:extLst>
            </p:cNvPr>
            <p:cNvSpPr/>
            <p:nvPr/>
          </p:nvSpPr>
          <p:spPr bwMode="auto">
            <a:xfrm>
              <a:off x="2184084" y="3975463"/>
              <a:ext cx="280152" cy="28197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669">
                <a:ln>
                  <a:solidFill>
                    <a:schemeClr val="accent3">
                      <a:lumMod val="75000"/>
                    </a:schemeClr>
                  </a:solidFill>
                </a:ln>
              </a:endParaRPr>
            </a:p>
          </p:txBody>
        </p:sp>
        <p:sp>
          <p:nvSpPr>
            <p:cNvPr id="56" name="Rectangle 55">
              <a:extLst>
                <a:ext uri="{FF2B5EF4-FFF2-40B4-BE49-F238E27FC236}">
                  <a16:creationId xmlns:a16="http://schemas.microsoft.com/office/drawing/2014/main" id="{6FEAAF6E-0945-43FC-A0CE-4E7182BE1DAA}"/>
                </a:ext>
              </a:extLst>
            </p:cNvPr>
            <p:cNvSpPr>
              <a:spLocks noChangeArrowheads="1"/>
            </p:cNvSpPr>
            <p:nvPr/>
          </p:nvSpPr>
          <p:spPr bwMode="auto">
            <a:xfrm>
              <a:off x="1896395" y="3966773"/>
              <a:ext cx="856998" cy="28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kumimoji="1" lang="en-GB" altLang="en-US" sz="669" b="1" dirty="0">
                  <a:ea typeface="MS PGothic" panose="020B0600070205080204" pitchFamily="34" charset="-128"/>
                </a:rPr>
                <a:t>8</a:t>
              </a:r>
              <a:endParaRPr kumimoji="1" lang="en-US" altLang="en-US" sz="669" b="1" dirty="0">
                <a:ea typeface="MS PGothic" panose="020B0600070205080204" pitchFamily="34" charset="-128"/>
              </a:endParaRPr>
            </a:p>
          </p:txBody>
        </p:sp>
      </p:grpSp>
      <p:sp>
        <p:nvSpPr>
          <p:cNvPr id="57" name="TextBox 56">
            <a:extLst>
              <a:ext uri="{FF2B5EF4-FFF2-40B4-BE49-F238E27FC236}">
                <a16:creationId xmlns:a16="http://schemas.microsoft.com/office/drawing/2014/main" id="{53A80AA2-A916-4B27-8AA1-630CCFCBB9C9}"/>
              </a:ext>
            </a:extLst>
          </p:cNvPr>
          <p:cNvSpPr txBox="1"/>
          <p:nvPr/>
        </p:nvSpPr>
        <p:spPr>
          <a:xfrm rot="4653881">
            <a:off x="11064173" y="4689103"/>
            <a:ext cx="847687" cy="243714"/>
          </a:xfrm>
          <a:prstGeom prst="rect">
            <a:avLst/>
          </a:prstGeom>
          <a:noFill/>
        </p:spPr>
        <p:txBody>
          <a:bodyPr wrap="square" lIns="139374" tIns="69688" rIns="139374" bIns="69688" rtlCol="0">
            <a:spAutoFit/>
          </a:bodyPr>
          <a:lstStyle>
            <a:defPPr>
              <a:defRPr lang="en-US"/>
            </a:defPPr>
            <a:lvl1pPr>
              <a:defRPr sz="1500" b="1">
                <a:solidFill>
                  <a:schemeClr val="tx2"/>
                </a:solidFill>
                <a:latin typeface="Arial" panose="020B0604020202020204" pitchFamily="34" charset="0"/>
                <a:cs typeface="Arial" panose="020B0604020202020204" pitchFamily="34" charset="0"/>
              </a:defRPr>
            </a:lvl1pPr>
          </a:lstStyle>
          <a:p>
            <a:r>
              <a:rPr lang="en-US" sz="669" dirty="0">
                <a:solidFill>
                  <a:schemeClr val="bg1"/>
                </a:solidFill>
                <a:highlight>
                  <a:srgbClr val="000000"/>
                </a:highlight>
              </a:rPr>
              <a:t>ĐT552B</a:t>
            </a:r>
          </a:p>
        </p:txBody>
      </p:sp>
      <p:grpSp>
        <p:nvGrpSpPr>
          <p:cNvPr id="58" name="Group 57">
            <a:extLst>
              <a:ext uri="{FF2B5EF4-FFF2-40B4-BE49-F238E27FC236}">
                <a16:creationId xmlns:a16="http://schemas.microsoft.com/office/drawing/2014/main" id="{52AC0D72-0582-42E2-8B41-A9861488D99B}"/>
              </a:ext>
            </a:extLst>
          </p:cNvPr>
          <p:cNvGrpSpPr/>
          <p:nvPr/>
        </p:nvGrpSpPr>
        <p:grpSpPr>
          <a:xfrm>
            <a:off x="7245908" y="2957618"/>
            <a:ext cx="595783" cy="260338"/>
            <a:chOff x="2124435" y="3975463"/>
            <a:chExt cx="856998" cy="374480"/>
          </a:xfrm>
        </p:grpSpPr>
        <p:sp>
          <p:nvSpPr>
            <p:cNvPr id="59" name="Flowchart: Connector 58">
              <a:extLst>
                <a:ext uri="{FF2B5EF4-FFF2-40B4-BE49-F238E27FC236}">
                  <a16:creationId xmlns:a16="http://schemas.microsoft.com/office/drawing/2014/main" id="{76FFCD24-A868-458F-AA29-81B999E7CBB5}"/>
                </a:ext>
              </a:extLst>
            </p:cNvPr>
            <p:cNvSpPr/>
            <p:nvPr/>
          </p:nvSpPr>
          <p:spPr bwMode="auto">
            <a:xfrm>
              <a:off x="2184084" y="3975463"/>
              <a:ext cx="280152" cy="28197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669">
                <a:ln>
                  <a:solidFill>
                    <a:schemeClr val="accent3">
                      <a:lumMod val="75000"/>
                    </a:schemeClr>
                  </a:solidFill>
                </a:ln>
              </a:endParaRPr>
            </a:p>
          </p:txBody>
        </p:sp>
        <p:sp>
          <p:nvSpPr>
            <p:cNvPr id="60" name="Rectangle 66">
              <a:extLst>
                <a:ext uri="{FF2B5EF4-FFF2-40B4-BE49-F238E27FC236}">
                  <a16:creationId xmlns:a16="http://schemas.microsoft.com/office/drawing/2014/main" id="{F1EDFBB2-0FA5-474B-B97D-50E7FF146FC4}"/>
                </a:ext>
              </a:extLst>
            </p:cNvPr>
            <p:cNvSpPr>
              <a:spLocks noChangeArrowheads="1"/>
            </p:cNvSpPr>
            <p:nvPr/>
          </p:nvSpPr>
          <p:spPr bwMode="auto">
            <a:xfrm>
              <a:off x="2124435" y="3985321"/>
              <a:ext cx="856998" cy="364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kumimoji="1" lang="en-GB" altLang="en-US" sz="669" b="1" dirty="0">
                  <a:ea typeface="MS PGothic" panose="020B0600070205080204" pitchFamily="34" charset="-128"/>
                </a:rPr>
                <a:t>8C</a:t>
              </a:r>
              <a:endParaRPr kumimoji="1" lang="en-US" altLang="en-US" sz="669" b="1" dirty="0">
                <a:ea typeface="MS PGothic" panose="020B0600070205080204" pitchFamily="34" charset="-128"/>
              </a:endParaRPr>
            </a:p>
          </p:txBody>
        </p:sp>
      </p:grpSp>
      <p:sp>
        <p:nvSpPr>
          <p:cNvPr id="61" name="Freeform 7">
            <a:extLst>
              <a:ext uri="{FF2B5EF4-FFF2-40B4-BE49-F238E27FC236}">
                <a16:creationId xmlns:a16="http://schemas.microsoft.com/office/drawing/2014/main" id="{26F5C16F-0170-42F6-AD47-3D12F4CEFB46}"/>
              </a:ext>
            </a:extLst>
          </p:cNvPr>
          <p:cNvSpPr/>
          <p:nvPr/>
        </p:nvSpPr>
        <p:spPr>
          <a:xfrm>
            <a:off x="9207870" y="5757741"/>
            <a:ext cx="1949755" cy="681865"/>
          </a:xfrm>
          <a:custGeom>
            <a:avLst/>
            <a:gdLst>
              <a:gd name="connsiteX0" fmla="*/ 0 w 1348240"/>
              <a:gd name="connsiteY0" fmla="*/ 0 h 471504"/>
              <a:gd name="connsiteX1" fmla="*/ 206908 w 1348240"/>
              <a:gd name="connsiteY1" fmla="*/ 53396 h 471504"/>
              <a:gd name="connsiteX2" fmla="*/ 320374 w 1348240"/>
              <a:gd name="connsiteY2" fmla="*/ 40047 h 471504"/>
              <a:gd name="connsiteX3" fmla="*/ 440514 w 1348240"/>
              <a:gd name="connsiteY3" fmla="*/ 193560 h 471504"/>
              <a:gd name="connsiteX4" fmla="*/ 714167 w 1348240"/>
              <a:gd name="connsiteY4" fmla="*/ 467212 h 471504"/>
              <a:gd name="connsiteX5" fmla="*/ 807609 w 1348240"/>
              <a:gd name="connsiteY5" fmla="*/ 360421 h 471504"/>
              <a:gd name="connsiteX6" fmla="*/ 1021191 w 1348240"/>
              <a:gd name="connsiteY6" fmla="*/ 353746 h 471504"/>
              <a:gd name="connsiteX7" fmla="*/ 1348240 w 1348240"/>
              <a:gd name="connsiteY7" fmla="*/ 340397 h 471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8240" h="471504">
                <a:moveTo>
                  <a:pt x="0" y="0"/>
                </a:moveTo>
                <a:cubicBezTo>
                  <a:pt x="76756" y="23361"/>
                  <a:pt x="153512" y="46722"/>
                  <a:pt x="206908" y="53396"/>
                </a:cubicBezTo>
                <a:cubicBezTo>
                  <a:pt x="260304" y="60070"/>
                  <a:pt x="281440" y="16686"/>
                  <a:pt x="320374" y="40047"/>
                </a:cubicBezTo>
                <a:cubicBezTo>
                  <a:pt x="359308" y="63408"/>
                  <a:pt x="374882" y="122366"/>
                  <a:pt x="440514" y="193560"/>
                </a:cubicBezTo>
                <a:cubicBezTo>
                  <a:pt x="506146" y="264754"/>
                  <a:pt x="652985" y="439402"/>
                  <a:pt x="714167" y="467212"/>
                </a:cubicBezTo>
                <a:cubicBezTo>
                  <a:pt x="775350" y="495022"/>
                  <a:pt x="756438" y="379332"/>
                  <a:pt x="807609" y="360421"/>
                </a:cubicBezTo>
                <a:cubicBezTo>
                  <a:pt x="858780" y="341510"/>
                  <a:pt x="1021191" y="353746"/>
                  <a:pt x="1021191" y="353746"/>
                </a:cubicBezTo>
                <a:lnTo>
                  <a:pt x="1348240" y="340397"/>
                </a:lnTo>
              </a:path>
            </a:pathLst>
          </a:custGeom>
          <a:noFill/>
          <a:ln w="25400">
            <a:solidFill>
              <a:schemeClr val="tx1"/>
            </a:solidFill>
            <a:headEnd type="none"/>
            <a:tailEnd type="stealth"/>
          </a:ln>
          <a:effectLst>
            <a:glow rad="38100">
              <a:schemeClr val="bg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grpSp>
        <p:nvGrpSpPr>
          <p:cNvPr id="62" name="Group 61">
            <a:extLst>
              <a:ext uri="{FF2B5EF4-FFF2-40B4-BE49-F238E27FC236}">
                <a16:creationId xmlns:a16="http://schemas.microsoft.com/office/drawing/2014/main" id="{00FE7AA6-E67C-4CC4-8BF8-8E5D318C82DE}"/>
              </a:ext>
            </a:extLst>
          </p:cNvPr>
          <p:cNvGrpSpPr/>
          <p:nvPr/>
        </p:nvGrpSpPr>
        <p:grpSpPr>
          <a:xfrm>
            <a:off x="9709244" y="6123393"/>
            <a:ext cx="718029" cy="236247"/>
            <a:chOff x="1911303" y="3975463"/>
            <a:chExt cx="856998" cy="281970"/>
          </a:xfrm>
        </p:grpSpPr>
        <p:sp>
          <p:nvSpPr>
            <p:cNvPr id="63" name="Flowchart: Connector 62">
              <a:extLst>
                <a:ext uri="{FF2B5EF4-FFF2-40B4-BE49-F238E27FC236}">
                  <a16:creationId xmlns:a16="http://schemas.microsoft.com/office/drawing/2014/main" id="{93E45947-41D2-4684-93CC-88163584F49D}"/>
                </a:ext>
              </a:extLst>
            </p:cNvPr>
            <p:cNvSpPr/>
            <p:nvPr/>
          </p:nvSpPr>
          <p:spPr bwMode="auto">
            <a:xfrm>
              <a:off x="2184084" y="3975463"/>
              <a:ext cx="280152" cy="28197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03">
                <a:ln>
                  <a:solidFill>
                    <a:schemeClr val="accent3">
                      <a:lumMod val="75000"/>
                    </a:schemeClr>
                  </a:solidFill>
                </a:ln>
              </a:endParaRPr>
            </a:p>
          </p:txBody>
        </p:sp>
        <p:sp>
          <p:nvSpPr>
            <p:cNvPr id="64" name="Rectangle 66">
              <a:extLst>
                <a:ext uri="{FF2B5EF4-FFF2-40B4-BE49-F238E27FC236}">
                  <a16:creationId xmlns:a16="http://schemas.microsoft.com/office/drawing/2014/main" id="{0637AE67-4A13-4610-A4D7-27F8BE36BE94}"/>
                </a:ext>
              </a:extLst>
            </p:cNvPr>
            <p:cNvSpPr>
              <a:spLocks noChangeArrowheads="1"/>
            </p:cNvSpPr>
            <p:nvPr/>
          </p:nvSpPr>
          <p:spPr bwMode="auto">
            <a:xfrm>
              <a:off x="1911303" y="4017789"/>
              <a:ext cx="856998" cy="212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kumimoji="1" lang="en-GB" altLang="en-US" sz="557" b="1" dirty="0">
                  <a:ea typeface="MS PGothic" panose="020B0600070205080204" pitchFamily="34" charset="-128"/>
                </a:rPr>
                <a:t>281</a:t>
              </a:r>
              <a:endParaRPr kumimoji="1" lang="en-US" altLang="en-US" sz="557" b="1" dirty="0">
                <a:ea typeface="MS PGothic" panose="020B0600070205080204" pitchFamily="34" charset="-128"/>
              </a:endParaRPr>
            </a:p>
          </p:txBody>
        </p:sp>
      </p:grpSp>
      <p:sp>
        <p:nvSpPr>
          <p:cNvPr id="65" name="Freeform 1">
            <a:extLst>
              <a:ext uri="{FF2B5EF4-FFF2-40B4-BE49-F238E27FC236}">
                <a16:creationId xmlns:a16="http://schemas.microsoft.com/office/drawing/2014/main" id="{70A7D2B5-ABE3-46C8-A4F7-8D202F2852EA}"/>
              </a:ext>
            </a:extLst>
          </p:cNvPr>
          <p:cNvSpPr/>
          <p:nvPr/>
        </p:nvSpPr>
        <p:spPr>
          <a:xfrm>
            <a:off x="7956211" y="1468271"/>
            <a:ext cx="2220016" cy="5598300"/>
          </a:xfrm>
          <a:custGeom>
            <a:avLst/>
            <a:gdLst>
              <a:gd name="connsiteX0" fmla="*/ 0 w 1535124"/>
              <a:gd name="connsiteY0" fmla="*/ 0 h 3871182"/>
              <a:gd name="connsiteX1" fmla="*/ 393792 w 1535124"/>
              <a:gd name="connsiteY1" fmla="*/ 133489 h 3871182"/>
              <a:gd name="connsiteX2" fmla="*/ 507258 w 1535124"/>
              <a:gd name="connsiteY2" fmla="*/ 206908 h 3871182"/>
              <a:gd name="connsiteX3" fmla="*/ 667445 w 1535124"/>
              <a:gd name="connsiteY3" fmla="*/ 213582 h 3871182"/>
              <a:gd name="connsiteX4" fmla="*/ 767562 w 1535124"/>
              <a:gd name="connsiteY4" fmla="*/ 313699 h 3871182"/>
              <a:gd name="connsiteX5" fmla="*/ 780911 w 1535124"/>
              <a:gd name="connsiteY5" fmla="*/ 587351 h 3871182"/>
              <a:gd name="connsiteX6" fmla="*/ 834306 w 1535124"/>
              <a:gd name="connsiteY6" fmla="*/ 847655 h 3871182"/>
              <a:gd name="connsiteX7" fmla="*/ 720841 w 1535124"/>
              <a:gd name="connsiteY7" fmla="*/ 1001167 h 3871182"/>
              <a:gd name="connsiteX8" fmla="*/ 634073 w 1535124"/>
              <a:gd name="connsiteY8" fmla="*/ 1074586 h 3871182"/>
              <a:gd name="connsiteX9" fmla="*/ 614049 w 1535124"/>
              <a:gd name="connsiteY9" fmla="*/ 1208075 h 3871182"/>
              <a:gd name="connsiteX10" fmla="*/ 527282 w 1535124"/>
              <a:gd name="connsiteY10" fmla="*/ 1274820 h 3871182"/>
              <a:gd name="connsiteX11" fmla="*/ 567328 w 1535124"/>
              <a:gd name="connsiteY11" fmla="*/ 1501751 h 3871182"/>
              <a:gd name="connsiteX12" fmla="*/ 560654 w 1535124"/>
              <a:gd name="connsiteY12" fmla="*/ 1655264 h 3871182"/>
              <a:gd name="connsiteX13" fmla="*/ 473886 w 1535124"/>
              <a:gd name="connsiteY13" fmla="*/ 1988986 h 3871182"/>
              <a:gd name="connsiteX14" fmla="*/ 493909 w 1535124"/>
              <a:gd name="connsiteY14" fmla="*/ 2142499 h 3871182"/>
              <a:gd name="connsiteX15" fmla="*/ 594026 w 1535124"/>
              <a:gd name="connsiteY15" fmla="*/ 2222592 h 3871182"/>
              <a:gd name="connsiteX16" fmla="*/ 627398 w 1535124"/>
              <a:gd name="connsiteY16" fmla="*/ 2436175 h 3871182"/>
              <a:gd name="connsiteX17" fmla="*/ 747538 w 1535124"/>
              <a:gd name="connsiteY17" fmla="*/ 2556315 h 3871182"/>
              <a:gd name="connsiteX18" fmla="*/ 807609 w 1535124"/>
              <a:gd name="connsiteY18" fmla="*/ 2870014 h 3871182"/>
              <a:gd name="connsiteX19" fmla="*/ 861004 w 1535124"/>
              <a:gd name="connsiteY19" fmla="*/ 3030201 h 3871182"/>
              <a:gd name="connsiteX20" fmla="*/ 861004 w 1535124"/>
              <a:gd name="connsiteY20" fmla="*/ 3230435 h 3871182"/>
              <a:gd name="connsiteX21" fmla="*/ 1061238 w 1535124"/>
              <a:gd name="connsiteY21" fmla="*/ 3430668 h 3871182"/>
              <a:gd name="connsiteX22" fmla="*/ 1535124 w 1535124"/>
              <a:gd name="connsiteY22" fmla="*/ 3871182 h 3871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5124" h="3871182">
                <a:moveTo>
                  <a:pt x="0" y="0"/>
                </a:moveTo>
                <a:cubicBezTo>
                  <a:pt x="154624" y="49502"/>
                  <a:pt x="309249" y="99004"/>
                  <a:pt x="393792" y="133489"/>
                </a:cubicBezTo>
                <a:cubicBezTo>
                  <a:pt x="478335" y="167974"/>
                  <a:pt x="461649" y="193559"/>
                  <a:pt x="507258" y="206908"/>
                </a:cubicBezTo>
                <a:cubicBezTo>
                  <a:pt x="552867" y="220257"/>
                  <a:pt x="624061" y="195784"/>
                  <a:pt x="667445" y="213582"/>
                </a:cubicBezTo>
                <a:cubicBezTo>
                  <a:pt x="710829" y="231380"/>
                  <a:pt x="748651" y="251404"/>
                  <a:pt x="767562" y="313699"/>
                </a:cubicBezTo>
                <a:cubicBezTo>
                  <a:pt x="786473" y="375994"/>
                  <a:pt x="769787" y="498358"/>
                  <a:pt x="780911" y="587351"/>
                </a:cubicBezTo>
                <a:cubicBezTo>
                  <a:pt x="792035" y="676344"/>
                  <a:pt x="844318" y="778686"/>
                  <a:pt x="834306" y="847655"/>
                </a:cubicBezTo>
                <a:cubicBezTo>
                  <a:pt x="824294" y="916624"/>
                  <a:pt x="754213" y="963345"/>
                  <a:pt x="720841" y="1001167"/>
                </a:cubicBezTo>
                <a:cubicBezTo>
                  <a:pt x="687469" y="1038989"/>
                  <a:pt x="651872" y="1040101"/>
                  <a:pt x="634073" y="1074586"/>
                </a:cubicBezTo>
                <a:cubicBezTo>
                  <a:pt x="616274" y="1109071"/>
                  <a:pt x="631847" y="1174703"/>
                  <a:pt x="614049" y="1208075"/>
                </a:cubicBezTo>
                <a:cubicBezTo>
                  <a:pt x="596251" y="1241447"/>
                  <a:pt x="535069" y="1225874"/>
                  <a:pt x="527282" y="1274820"/>
                </a:cubicBezTo>
                <a:cubicBezTo>
                  <a:pt x="519495" y="1323766"/>
                  <a:pt x="561766" y="1438344"/>
                  <a:pt x="567328" y="1501751"/>
                </a:cubicBezTo>
                <a:cubicBezTo>
                  <a:pt x="572890" y="1565158"/>
                  <a:pt x="576228" y="1574058"/>
                  <a:pt x="560654" y="1655264"/>
                </a:cubicBezTo>
                <a:cubicBezTo>
                  <a:pt x="545080" y="1736470"/>
                  <a:pt x="485010" y="1907780"/>
                  <a:pt x="473886" y="1988986"/>
                </a:cubicBezTo>
                <a:cubicBezTo>
                  <a:pt x="462762" y="2070192"/>
                  <a:pt x="473886" y="2103565"/>
                  <a:pt x="493909" y="2142499"/>
                </a:cubicBezTo>
                <a:cubicBezTo>
                  <a:pt x="513932" y="2181433"/>
                  <a:pt x="571778" y="2173646"/>
                  <a:pt x="594026" y="2222592"/>
                </a:cubicBezTo>
                <a:cubicBezTo>
                  <a:pt x="616274" y="2271538"/>
                  <a:pt x="601813" y="2380555"/>
                  <a:pt x="627398" y="2436175"/>
                </a:cubicBezTo>
                <a:cubicBezTo>
                  <a:pt x="652983" y="2491795"/>
                  <a:pt x="717503" y="2484009"/>
                  <a:pt x="747538" y="2556315"/>
                </a:cubicBezTo>
                <a:cubicBezTo>
                  <a:pt x="777573" y="2628622"/>
                  <a:pt x="788698" y="2791033"/>
                  <a:pt x="807609" y="2870014"/>
                </a:cubicBezTo>
                <a:cubicBezTo>
                  <a:pt x="826520" y="2948995"/>
                  <a:pt x="852105" y="2970131"/>
                  <a:pt x="861004" y="3030201"/>
                </a:cubicBezTo>
                <a:cubicBezTo>
                  <a:pt x="869903" y="3090271"/>
                  <a:pt x="827632" y="3163691"/>
                  <a:pt x="861004" y="3230435"/>
                </a:cubicBezTo>
                <a:cubicBezTo>
                  <a:pt x="894376" y="3297180"/>
                  <a:pt x="948885" y="3323877"/>
                  <a:pt x="1061238" y="3430668"/>
                </a:cubicBezTo>
                <a:cubicBezTo>
                  <a:pt x="1173591" y="3537459"/>
                  <a:pt x="1354357" y="3704320"/>
                  <a:pt x="1535124" y="3871182"/>
                </a:cubicBezTo>
              </a:path>
            </a:pathLst>
          </a:custGeom>
          <a:noFill/>
          <a:ln w="38100">
            <a:solidFill>
              <a:schemeClr val="tx1"/>
            </a:solidFill>
            <a:headEnd type="stealth"/>
            <a:tailEnd type="stealth"/>
          </a:ln>
          <a:effectLst>
            <a:glow rad="38100">
              <a:srgbClr val="92D05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6" name="Freeform: Shape 65">
            <a:extLst>
              <a:ext uri="{FF2B5EF4-FFF2-40B4-BE49-F238E27FC236}">
                <a16:creationId xmlns:a16="http://schemas.microsoft.com/office/drawing/2014/main" id="{095B1438-F895-4416-8D30-A68E75E74CAC}"/>
              </a:ext>
            </a:extLst>
          </p:cNvPr>
          <p:cNvSpPr/>
          <p:nvPr/>
        </p:nvSpPr>
        <p:spPr>
          <a:xfrm>
            <a:off x="6947366" y="2853479"/>
            <a:ext cx="2193012" cy="2886789"/>
          </a:xfrm>
          <a:custGeom>
            <a:avLst/>
            <a:gdLst>
              <a:gd name="connsiteX0" fmla="*/ 30551 w 1516451"/>
              <a:gd name="connsiteY0" fmla="*/ 0 h 1996193"/>
              <a:gd name="connsiteX1" fmla="*/ 71 w 1516451"/>
              <a:gd name="connsiteY1" fmla="*/ 106680 h 1996193"/>
              <a:gd name="connsiteX2" fmla="*/ 38171 w 1516451"/>
              <a:gd name="connsiteY2" fmla="*/ 175260 h 1996193"/>
              <a:gd name="connsiteX3" fmla="*/ 53411 w 1516451"/>
              <a:gd name="connsiteY3" fmla="*/ 304800 h 1996193"/>
              <a:gd name="connsiteX4" fmla="*/ 243911 w 1516451"/>
              <a:gd name="connsiteY4" fmla="*/ 411480 h 1996193"/>
              <a:gd name="connsiteX5" fmla="*/ 175331 w 1516451"/>
              <a:gd name="connsiteY5" fmla="*/ 457200 h 1996193"/>
              <a:gd name="connsiteX6" fmla="*/ 221051 w 1516451"/>
              <a:gd name="connsiteY6" fmla="*/ 518160 h 1996193"/>
              <a:gd name="connsiteX7" fmla="*/ 198191 w 1516451"/>
              <a:gd name="connsiteY7" fmla="*/ 655320 h 1996193"/>
              <a:gd name="connsiteX8" fmla="*/ 175331 w 1516451"/>
              <a:gd name="connsiteY8" fmla="*/ 739140 h 1996193"/>
              <a:gd name="connsiteX9" fmla="*/ 213431 w 1516451"/>
              <a:gd name="connsiteY9" fmla="*/ 807720 h 1996193"/>
              <a:gd name="connsiteX10" fmla="*/ 190571 w 1516451"/>
              <a:gd name="connsiteY10" fmla="*/ 998220 h 1996193"/>
              <a:gd name="connsiteX11" fmla="*/ 266771 w 1516451"/>
              <a:gd name="connsiteY11" fmla="*/ 1127760 h 1996193"/>
              <a:gd name="connsiteX12" fmla="*/ 282011 w 1516451"/>
              <a:gd name="connsiteY12" fmla="*/ 1303020 h 1996193"/>
              <a:gd name="connsiteX13" fmla="*/ 243911 w 1516451"/>
              <a:gd name="connsiteY13" fmla="*/ 1348740 h 1996193"/>
              <a:gd name="connsiteX14" fmla="*/ 373451 w 1516451"/>
              <a:gd name="connsiteY14" fmla="*/ 1402080 h 1996193"/>
              <a:gd name="connsiteX15" fmla="*/ 373451 w 1516451"/>
              <a:gd name="connsiteY15" fmla="*/ 1485900 h 1996193"/>
              <a:gd name="connsiteX16" fmla="*/ 487751 w 1516451"/>
              <a:gd name="connsiteY16" fmla="*/ 1531620 h 1996193"/>
              <a:gd name="connsiteX17" fmla="*/ 502991 w 1516451"/>
              <a:gd name="connsiteY17" fmla="*/ 1630680 h 1996193"/>
              <a:gd name="connsiteX18" fmla="*/ 708731 w 1516451"/>
              <a:gd name="connsiteY18" fmla="*/ 1645920 h 1996193"/>
              <a:gd name="connsiteX19" fmla="*/ 762071 w 1516451"/>
              <a:gd name="connsiteY19" fmla="*/ 1699260 h 1996193"/>
              <a:gd name="connsiteX20" fmla="*/ 845891 w 1516451"/>
              <a:gd name="connsiteY20" fmla="*/ 1691640 h 1996193"/>
              <a:gd name="connsiteX21" fmla="*/ 952571 w 1516451"/>
              <a:gd name="connsiteY21" fmla="*/ 1752600 h 1996193"/>
              <a:gd name="connsiteX22" fmla="*/ 1196411 w 1516451"/>
              <a:gd name="connsiteY22" fmla="*/ 1760220 h 1996193"/>
              <a:gd name="connsiteX23" fmla="*/ 1173551 w 1516451"/>
              <a:gd name="connsiteY23" fmla="*/ 1821180 h 1996193"/>
              <a:gd name="connsiteX24" fmla="*/ 1234511 w 1516451"/>
              <a:gd name="connsiteY24" fmla="*/ 1866900 h 1996193"/>
              <a:gd name="connsiteX25" fmla="*/ 1264991 w 1516451"/>
              <a:gd name="connsiteY25" fmla="*/ 1935480 h 1996193"/>
              <a:gd name="connsiteX26" fmla="*/ 1287851 w 1516451"/>
              <a:gd name="connsiteY26" fmla="*/ 1973580 h 1996193"/>
              <a:gd name="connsiteX27" fmla="*/ 1394531 w 1516451"/>
              <a:gd name="connsiteY27" fmla="*/ 1988820 h 1996193"/>
              <a:gd name="connsiteX28" fmla="*/ 1516451 w 1516451"/>
              <a:gd name="connsiteY28" fmla="*/ 1988820 h 1996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16451" h="1996193">
                <a:moveTo>
                  <a:pt x="30551" y="0"/>
                </a:moveTo>
                <a:cubicBezTo>
                  <a:pt x="14676" y="38735"/>
                  <a:pt x="-1199" y="77470"/>
                  <a:pt x="71" y="106680"/>
                </a:cubicBezTo>
                <a:cubicBezTo>
                  <a:pt x="1341" y="135890"/>
                  <a:pt x="29281" y="142240"/>
                  <a:pt x="38171" y="175260"/>
                </a:cubicBezTo>
                <a:cubicBezTo>
                  <a:pt x="47061" y="208280"/>
                  <a:pt x="19121" y="265430"/>
                  <a:pt x="53411" y="304800"/>
                </a:cubicBezTo>
                <a:cubicBezTo>
                  <a:pt x="87701" y="344170"/>
                  <a:pt x="223591" y="386080"/>
                  <a:pt x="243911" y="411480"/>
                </a:cubicBezTo>
                <a:cubicBezTo>
                  <a:pt x="264231" y="436880"/>
                  <a:pt x="179141" y="439420"/>
                  <a:pt x="175331" y="457200"/>
                </a:cubicBezTo>
                <a:cubicBezTo>
                  <a:pt x="171521" y="474980"/>
                  <a:pt x="217241" y="485140"/>
                  <a:pt x="221051" y="518160"/>
                </a:cubicBezTo>
                <a:cubicBezTo>
                  <a:pt x="224861" y="551180"/>
                  <a:pt x="205811" y="618490"/>
                  <a:pt x="198191" y="655320"/>
                </a:cubicBezTo>
                <a:cubicBezTo>
                  <a:pt x="190571" y="692150"/>
                  <a:pt x="172791" y="713740"/>
                  <a:pt x="175331" y="739140"/>
                </a:cubicBezTo>
                <a:cubicBezTo>
                  <a:pt x="177871" y="764540"/>
                  <a:pt x="210891" y="764540"/>
                  <a:pt x="213431" y="807720"/>
                </a:cubicBezTo>
                <a:cubicBezTo>
                  <a:pt x="215971" y="850900"/>
                  <a:pt x="181681" y="944880"/>
                  <a:pt x="190571" y="998220"/>
                </a:cubicBezTo>
                <a:cubicBezTo>
                  <a:pt x="199461" y="1051560"/>
                  <a:pt x="251531" y="1076960"/>
                  <a:pt x="266771" y="1127760"/>
                </a:cubicBezTo>
                <a:cubicBezTo>
                  <a:pt x="282011" y="1178560"/>
                  <a:pt x="285821" y="1266190"/>
                  <a:pt x="282011" y="1303020"/>
                </a:cubicBezTo>
                <a:cubicBezTo>
                  <a:pt x="278201" y="1339850"/>
                  <a:pt x="228671" y="1332230"/>
                  <a:pt x="243911" y="1348740"/>
                </a:cubicBezTo>
                <a:cubicBezTo>
                  <a:pt x="259151" y="1365250"/>
                  <a:pt x="351861" y="1379220"/>
                  <a:pt x="373451" y="1402080"/>
                </a:cubicBezTo>
                <a:cubicBezTo>
                  <a:pt x="395041" y="1424940"/>
                  <a:pt x="354401" y="1464310"/>
                  <a:pt x="373451" y="1485900"/>
                </a:cubicBezTo>
                <a:cubicBezTo>
                  <a:pt x="392501" y="1507490"/>
                  <a:pt x="466161" y="1507490"/>
                  <a:pt x="487751" y="1531620"/>
                </a:cubicBezTo>
                <a:cubicBezTo>
                  <a:pt x="509341" y="1555750"/>
                  <a:pt x="466161" y="1611630"/>
                  <a:pt x="502991" y="1630680"/>
                </a:cubicBezTo>
                <a:cubicBezTo>
                  <a:pt x="539821" y="1649730"/>
                  <a:pt x="665551" y="1634490"/>
                  <a:pt x="708731" y="1645920"/>
                </a:cubicBezTo>
                <a:cubicBezTo>
                  <a:pt x="751911" y="1657350"/>
                  <a:pt x="739211" y="1691640"/>
                  <a:pt x="762071" y="1699260"/>
                </a:cubicBezTo>
                <a:cubicBezTo>
                  <a:pt x="784931" y="1706880"/>
                  <a:pt x="814141" y="1682750"/>
                  <a:pt x="845891" y="1691640"/>
                </a:cubicBezTo>
                <a:cubicBezTo>
                  <a:pt x="877641" y="1700530"/>
                  <a:pt x="894151" y="1741170"/>
                  <a:pt x="952571" y="1752600"/>
                </a:cubicBezTo>
                <a:cubicBezTo>
                  <a:pt x="1010991" y="1764030"/>
                  <a:pt x="1159581" y="1748790"/>
                  <a:pt x="1196411" y="1760220"/>
                </a:cubicBezTo>
                <a:cubicBezTo>
                  <a:pt x="1233241" y="1771650"/>
                  <a:pt x="1167201" y="1803400"/>
                  <a:pt x="1173551" y="1821180"/>
                </a:cubicBezTo>
                <a:cubicBezTo>
                  <a:pt x="1179901" y="1838960"/>
                  <a:pt x="1219271" y="1847850"/>
                  <a:pt x="1234511" y="1866900"/>
                </a:cubicBezTo>
                <a:cubicBezTo>
                  <a:pt x="1249751" y="1885950"/>
                  <a:pt x="1256101" y="1917700"/>
                  <a:pt x="1264991" y="1935480"/>
                </a:cubicBezTo>
                <a:cubicBezTo>
                  <a:pt x="1273881" y="1953260"/>
                  <a:pt x="1266261" y="1964690"/>
                  <a:pt x="1287851" y="1973580"/>
                </a:cubicBezTo>
                <a:cubicBezTo>
                  <a:pt x="1309441" y="1982470"/>
                  <a:pt x="1356431" y="1986280"/>
                  <a:pt x="1394531" y="1988820"/>
                </a:cubicBezTo>
                <a:cubicBezTo>
                  <a:pt x="1432631" y="1991360"/>
                  <a:pt x="1494861" y="2004060"/>
                  <a:pt x="1516451" y="1988820"/>
                </a:cubicBezTo>
              </a:path>
            </a:pathLst>
          </a:custGeom>
          <a:noFill/>
          <a:ln w="34925">
            <a:solidFill>
              <a:schemeClr val="accent2">
                <a:lumMod val="75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7" name="Freeform: Shape 66">
            <a:extLst>
              <a:ext uri="{FF2B5EF4-FFF2-40B4-BE49-F238E27FC236}">
                <a16:creationId xmlns:a16="http://schemas.microsoft.com/office/drawing/2014/main" id="{C529179A-521D-425B-BDC4-A79837456F4C}"/>
              </a:ext>
            </a:extLst>
          </p:cNvPr>
          <p:cNvSpPr/>
          <p:nvPr/>
        </p:nvSpPr>
        <p:spPr>
          <a:xfrm>
            <a:off x="8086382" y="2867353"/>
            <a:ext cx="1952027" cy="2211546"/>
          </a:xfrm>
          <a:custGeom>
            <a:avLst/>
            <a:gdLst>
              <a:gd name="connsiteX0" fmla="*/ 23926 w 1349806"/>
              <a:gd name="connsiteY0" fmla="*/ 1005840 h 1753207"/>
              <a:gd name="connsiteX1" fmla="*/ 1066 w 1349806"/>
              <a:gd name="connsiteY1" fmla="*/ 1173480 h 1753207"/>
              <a:gd name="connsiteX2" fmla="*/ 54406 w 1349806"/>
              <a:gd name="connsiteY2" fmla="*/ 1356360 h 1753207"/>
              <a:gd name="connsiteX3" fmla="*/ 237286 w 1349806"/>
              <a:gd name="connsiteY3" fmla="*/ 1447800 h 1753207"/>
              <a:gd name="connsiteX4" fmla="*/ 366826 w 1349806"/>
              <a:gd name="connsiteY4" fmla="*/ 1539240 h 1753207"/>
              <a:gd name="connsiteX5" fmla="*/ 404926 w 1349806"/>
              <a:gd name="connsiteY5" fmla="*/ 1706880 h 1753207"/>
              <a:gd name="connsiteX6" fmla="*/ 450646 w 1349806"/>
              <a:gd name="connsiteY6" fmla="*/ 1752600 h 1753207"/>
              <a:gd name="connsiteX7" fmla="*/ 656386 w 1349806"/>
              <a:gd name="connsiteY7" fmla="*/ 1684020 h 1753207"/>
              <a:gd name="connsiteX8" fmla="*/ 900226 w 1349806"/>
              <a:gd name="connsiteY8" fmla="*/ 1615440 h 1753207"/>
              <a:gd name="connsiteX9" fmla="*/ 1105966 w 1349806"/>
              <a:gd name="connsiteY9" fmla="*/ 1455420 h 1753207"/>
              <a:gd name="connsiteX10" fmla="*/ 1189786 w 1349806"/>
              <a:gd name="connsiteY10" fmla="*/ 1272540 h 1753207"/>
              <a:gd name="connsiteX11" fmla="*/ 1113586 w 1349806"/>
              <a:gd name="connsiteY11" fmla="*/ 906780 h 1753207"/>
              <a:gd name="connsiteX12" fmla="*/ 1113586 w 1349806"/>
              <a:gd name="connsiteY12" fmla="*/ 807720 h 1753207"/>
              <a:gd name="connsiteX13" fmla="*/ 1273606 w 1349806"/>
              <a:gd name="connsiteY13" fmla="*/ 541020 h 1753207"/>
              <a:gd name="connsiteX14" fmla="*/ 1349806 w 1349806"/>
              <a:gd name="connsiteY14" fmla="*/ 426720 h 1753207"/>
              <a:gd name="connsiteX15" fmla="*/ 1273606 w 1349806"/>
              <a:gd name="connsiteY15" fmla="*/ 0 h 1753207"/>
              <a:gd name="connsiteX0" fmla="*/ 23926 w 1349812"/>
              <a:gd name="connsiteY0" fmla="*/ 781900 h 1529267"/>
              <a:gd name="connsiteX1" fmla="*/ 1066 w 1349812"/>
              <a:gd name="connsiteY1" fmla="*/ 949540 h 1529267"/>
              <a:gd name="connsiteX2" fmla="*/ 54406 w 1349812"/>
              <a:gd name="connsiteY2" fmla="*/ 1132420 h 1529267"/>
              <a:gd name="connsiteX3" fmla="*/ 237286 w 1349812"/>
              <a:gd name="connsiteY3" fmla="*/ 1223860 h 1529267"/>
              <a:gd name="connsiteX4" fmla="*/ 366826 w 1349812"/>
              <a:gd name="connsiteY4" fmla="*/ 1315300 h 1529267"/>
              <a:gd name="connsiteX5" fmla="*/ 404926 w 1349812"/>
              <a:gd name="connsiteY5" fmla="*/ 1482940 h 1529267"/>
              <a:gd name="connsiteX6" fmla="*/ 450646 w 1349812"/>
              <a:gd name="connsiteY6" fmla="*/ 1528660 h 1529267"/>
              <a:gd name="connsiteX7" fmla="*/ 656386 w 1349812"/>
              <a:gd name="connsiteY7" fmla="*/ 1460080 h 1529267"/>
              <a:gd name="connsiteX8" fmla="*/ 900226 w 1349812"/>
              <a:gd name="connsiteY8" fmla="*/ 1391500 h 1529267"/>
              <a:gd name="connsiteX9" fmla="*/ 1105966 w 1349812"/>
              <a:gd name="connsiteY9" fmla="*/ 1231480 h 1529267"/>
              <a:gd name="connsiteX10" fmla="*/ 1189786 w 1349812"/>
              <a:gd name="connsiteY10" fmla="*/ 1048600 h 1529267"/>
              <a:gd name="connsiteX11" fmla="*/ 1113586 w 1349812"/>
              <a:gd name="connsiteY11" fmla="*/ 682840 h 1529267"/>
              <a:gd name="connsiteX12" fmla="*/ 1113586 w 1349812"/>
              <a:gd name="connsiteY12" fmla="*/ 583780 h 1529267"/>
              <a:gd name="connsiteX13" fmla="*/ 1273606 w 1349812"/>
              <a:gd name="connsiteY13" fmla="*/ 317080 h 1529267"/>
              <a:gd name="connsiteX14" fmla="*/ 1349806 w 1349812"/>
              <a:gd name="connsiteY14" fmla="*/ 202780 h 1529267"/>
              <a:gd name="connsiteX15" fmla="*/ 1313125 w 1349812"/>
              <a:gd name="connsiteY15" fmla="*/ 0 h 1529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49812" h="1529267">
                <a:moveTo>
                  <a:pt x="23926" y="781900"/>
                </a:moveTo>
                <a:cubicBezTo>
                  <a:pt x="9956" y="836510"/>
                  <a:pt x="-4014" y="891120"/>
                  <a:pt x="1066" y="949540"/>
                </a:cubicBezTo>
                <a:cubicBezTo>
                  <a:pt x="6146" y="1007960"/>
                  <a:pt x="15036" y="1086700"/>
                  <a:pt x="54406" y="1132420"/>
                </a:cubicBezTo>
                <a:cubicBezTo>
                  <a:pt x="93776" y="1178140"/>
                  <a:pt x="185216" y="1193380"/>
                  <a:pt x="237286" y="1223860"/>
                </a:cubicBezTo>
                <a:cubicBezTo>
                  <a:pt x="289356" y="1254340"/>
                  <a:pt x="338886" y="1272120"/>
                  <a:pt x="366826" y="1315300"/>
                </a:cubicBezTo>
                <a:cubicBezTo>
                  <a:pt x="394766" y="1358480"/>
                  <a:pt x="390956" y="1447380"/>
                  <a:pt x="404926" y="1482940"/>
                </a:cubicBezTo>
                <a:cubicBezTo>
                  <a:pt x="418896" y="1518500"/>
                  <a:pt x="408736" y="1532470"/>
                  <a:pt x="450646" y="1528660"/>
                </a:cubicBezTo>
                <a:cubicBezTo>
                  <a:pt x="492556" y="1524850"/>
                  <a:pt x="581456" y="1482940"/>
                  <a:pt x="656386" y="1460080"/>
                </a:cubicBezTo>
                <a:cubicBezTo>
                  <a:pt x="731316" y="1437220"/>
                  <a:pt x="825296" y="1429600"/>
                  <a:pt x="900226" y="1391500"/>
                </a:cubicBezTo>
                <a:cubicBezTo>
                  <a:pt x="975156" y="1353400"/>
                  <a:pt x="1057706" y="1288630"/>
                  <a:pt x="1105966" y="1231480"/>
                </a:cubicBezTo>
                <a:cubicBezTo>
                  <a:pt x="1154226" y="1174330"/>
                  <a:pt x="1188516" y="1140040"/>
                  <a:pt x="1189786" y="1048600"/>
                </a:cubicBezTo>
                <a:cubicBezTo>
                  <a:pt x="1191056" y="957160"/>
                  <a:pt x="1126286" y="760310"/>
                  <a:pt x="1113586" y="682840"/>
                </a:cubicBezTo>
                <a:cubicBezTo>
                  <a:pt x="1100886" y="605370"/>
                  <a:pt x="1086916" y="644740"/>
                  <a:pt x="1113586" y="583780"/>
                </a:cubicBezTo>
                <a:cubicBezTo>
                  <a:pt x="1140256" y="522820"/>
                  <a:pt x="1234236" y="380580"/>
                  <a:pt x="1273606" y="317080"/>
                </a:cubicBezTo>
                <a:cubicBezTo>
                  <a:pt x="1312976" y="253580"/>
                  <a:pt x="1349806" y="292950"/>
                  <a:pt x="1349806" y="202780"/>
                </a:cubicBezTo>
                <a:cubicBezTo>
                  <a:pt x="1349806" y="112610"/>
                  <a:pt x="1351225" y="168275"/>
                  <a:pt x="1313125" y="0"/>
                </a:cubicBezTo>
              </a:path>
            </a:pathLst>
          </a:custGeom>
          <a:noFill/>
          <a:ln w="34925">
            <a:solidFill>
              <a:schemeClr val="accent2">
                <a:lumMod val="75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8" name="Freeform: Shape 67">
            <a:extLst>
              <a:ext uri="{FF2B5EF4-FFF2-40B4-BE49-F238E27FC236}">
                <a16:creationId xmlns:a16="http://schemas.microsoft.com/office/drawing/2014/main" id="{EE6E57BC-7A64-4ACC-B178-AC3BC54EC47F}"/>
              </a:ext>
            </a:extLst>
          </p:cNvPr>
          <p:cNvSpPr/>
          <p:nvPr/>
        </p:nvSpPr>
        <p:spPr>
          <a:xfrm>
            <a:off x="9812126" y="3360435"/>
            <a:ext cx="1235489" cy="978707"/>
          </a:xfrm>
          <a:custGeom>
            <a:avLst/>
            <a:gdLst>
              <a:gd name="connsiteX0" fmla="*/ 0 w 854331"/>
              <a:gd name="connsiteY0" fmla="*/ 670560 h 676768"/>
              <a:gd name="connsiteX1" fmla="*/ 152400 w 854331"/>
              <a:gd name="connsiteY1" fmla="*/ 670560 h 676768"/>
              <a:gd name="connsiteX2" fmla="*/ 251460 w 854331"/>
              <a:gd name="connsiteY2" fmla="*/ 670560 h 676768"/>
              <a:gd name="connsiteX3" fmla="*/ 434340 w 854331"/>
              <a:gd name="connsiteY3" fmla="*/ 586740 h 676768"/>
              <a:gd name="connsiteX4" fmla="*/ 563880 w 854331"/>
              <a:gd name="connsiteY4" fmla="*/ 358140 h 676768"/>
              <a:gd name="connsiteX5" fmla="*/ 640080 w 854331"/>
              <a:gd name="connsiteY5" fmla="*/ 114300 h 676768"/>
              <a:gd name="connsiteX6" fmla="*/ 670560 w 854331"/>
              <a:gd name="connsiteY6" fmla="*/ 45720 h 676768"/>
              <a:gd name="connsiteX7" fmla="*/ 838200 w 854331"/>
              <a:gd name="connsiteY7" fmla="*/ 7620 h 676768"/>
              <a:gd name="connsiteX8" fmla="*/ 838200 w 854331"/>
              <a:gd name="connsiteY8" fmla="*/ 0 h 676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4331" h="676768">
                <a:moveTo>
                  <a:pt x="0" y="670560"/>
                </a:moveTo>
                <a:lnTo>
                  <a:pt x="152400" y="670560"/>
                </a:lnTo>
                <a:cubicBezTo>
                  <a:pt x="194310" y="670560"/>
                  <a:pt x="204470" y="684530"/>
                  <a:pt x="251460" y="670560"/>
                </a:cubicBezTo>
                <a:cubicBezTo>
                  <a:pt x="298450" y="656590"/>
                  <a:pt x="382270" y="638810"/>
                  <a:pt x="434340" y="586740"/>
                </a:cubicBezTo>
                <a:cubicBezTo>
                  <a:pt x="486410" y="534670"/>
                  <a:pt x="529590" y="436880"/>
                  <a:pt x="563880" y="358140"/>
                </a:cubicBezTo>
                <a:cubicBezTo>
                  <a:pt x="598170" y="279400"/>
                  <a:pt x="622300" y="166370"/>
                  <a:pt x="640080" y="114300"/>
                </a:cubicBezTo>
                <a:cubicBezTo>
                  <a:pt x="657860" y="62230"/>
                  <a:pt x="637540" y="63500"/>
                  <a:pt x="670560" y="45720"/>
                </a:cubicBezTo>
                <a:cubicBezTo>
                  <a:pt x="703580" y="27940"/>
                  <a:pt x="810260" y="15240"/>
                  <a:pt x="838200" y="7620"/>
                </a:cubicBezTo>
                <a:cubicBezTo>
                  <a:pt x="866140" y="0"/>
                  <a:pt x="852170" y="0"/>
                  <a:pt x="838200" y="0"/>
                </a:cubicBezTo>
              </a:path>
            </a:pathLst>
          </a:custGeom>
          <a:noFill/>
          <a:ln w="34925">
            <a:solidFill>
              <a:schemeClr val="accent2">
                <a:lumMod val="75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9" name="Freeform: Shape 68">
            <a:extLst>
              <a:ext uri="{FF2B5EF4-FFF2-40B4-BE49-F238E27FC236}">
                <a16:creationId xmlns:a16="http://schemas.microsoft.com/office/drawing/2014/main" id="{54538EF8-9137-4626-AA77-882266A59BF1}"/>
              </a:ext>
            </a:extLst>
          </p:cNvPr>
          <p:cNvSpPr/>
          <p:nvPr/>
        </p:nvSpPr>
        <p:spPr>
          <a:xfrm>
            <a:off x="9918221" y="4309088"/>
            <a:ext cx="474050" cy="1774163"/>
          </a:xfrm>
          <a:custGeom>
            <a:avLst/>
            <a:gdLst>
              <a:gd name="connsiteX0" fmla="*/ 0 w 327802"/>
              <a:gd name="connsiteY0" fmla="*/ 1226820 h 1226820"/>
              <a:gd name="connsiteX1" fmla="*/ 114300 w 327802"/>
              <a:gd name="connsiteY1" fmla="*/ 1104900 h 1226820"/>
              <a:gd name="connsiteX2" fmla="*/ 144780 w 327802"/>
              <a:gd name="connsiteY2" fmla="*/ 975360 h 1226820"/>
              <a:gd name="connsiteX3" fmla="*/ 251460 w 327802"/>
              <a:gd name="connsiteY3" fmla="*/ 838200 h 1226820"/>
              <a:gd name="connsiteX4" fmla="*/ 289560 w 327802"/>
              <a:gd name="connsiteY4" fmla="*/ 601980 h 1226820"/>
              <a:gd name="connsiteX5" fmla="*/ 251460 w 327802"/>
              <a:gd name="connsiteY5" fmla="*/ 518160 h 1226820"/>
              <a:gd name="connsiteX6" fmla="*/ 312420 w 327802"/>
              <a:gd name="connsiteY6" fmla="*/ 411480 h 1226820"/>
              <a:gd name="connsiteX7" fmla="*/ 320040 w 327802"/>
              <a:gd name="connsiteY7" fmla="*/ 274320 h 1226820"/>
              <a:gd name="connsiteX8" fmla="*/ 320040 w 327802"/>
              <a:gd name="connsiteY8" fmla="*/ 167640 h 1226820"/>
              <a:gd name="connsiteX9" fmla="*/ 327660 w 327802"/>
              <a:gd name="connsiteY9" fmla="*/ 129540 h 1226820"/>
              <a:gd name="connsiteX10" fmla="*/ 312420 w 327802"/>
              <a:gd name="connsiteY10" fmla="*/ 0 h 122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7802" h="1226820">
                <a:moveTo>
                  <a:pt x="0" y="1226820"/>
                </a:moveTo>
                <a:cubicBezTo>
                  <a:pt x="45085" y="1186815"/>
                  <a:pt x="90170" y="1146810"/>
                  <a:pt x="114300" y="1104900"/>
                </a:cubicBezTo>
                <a:cubicBezTo>
                  <a:pt x="138430" y="1062990"/>
                  <a:pt x="121920" y="1019810"/>
                  <a:pt x="144780" y="975360"/>
                </a:cubicBezTo>
                <a:cubicBezTo>
                  <a:pt x="167640" y="930910"/>
                  <a:pt x="227330" y="900430"/>
                  <a:pt x="251460" y="838200"/>
                </a:cubicBezTo>
                <a:cubicBezTo>
                  <a:pt x="275590" y="775970"/>
                  <a:pt x="289560" y="655320"/>
                  <a:pt x="289560" y="601980"/>
                </a:cubicBezTo>
                <a:cubicBezTo>
                  <a:pt x="289560" y="548640"/>
                  <a:pt x="247650" y="549910"/>
                  <a:pt x="251460" y="518160"/>
                </a:cubicBezTo>
                <a:cubicBezTo>
                  <a:pt x="255270" y="486410"/>
                  <a:pt x="300990" y="452120"/>
                  <a:pt x="312420" y="411480"/>
                </a:cubicBezTo>
                <a:cubicBezTo>
                  <a:pt x="323850" y="370840"/>
                  <a:pt x="318770" y="314960"/>
                  <a:pt x="320040" y="274320"/>
                </a:cubicBezTo>
                <a:cubicBezTo>
                  <a:pt x="321310" y="233680"/>
                  <a:pt x="318770" y="191770"/>
                  <a:pt x="320040" y="167640"/>
                </a:cubicBezTo>
                <a:cubicBezTo>
                  <a:pt x="321310" y="143510"/>
                  <a:pt x="328930" y="157480"/>
                  <a:pt x="327660" y="129540"/>
                </a:cubicBezTo>
                <a:cubicBezTo>
                  <a:pt x="326390" y="101600"/>
                  <a:pt x="319405" y="50800"/>
                  <a:pt x="312420" y="0"/>
                </a:cubicBezTo>
              </a:path>
            </a:pathLst>
          </a:custGeom>
          <a:noFill/>
          <a:ln w="34925">
            <a:solidFill>
              <a:schemeClr val="accent2">
                <a:lumMod val="75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grpSp>
        <p:nvGrpSpPr>
          <p:cNvPr id="70" name="Group 69">
            <a:extLst>
              <a:ext uri="{FF2B5EF4-FFF2-40B4-BE49-F238E27FC236}">
                <a16:creationId xmlns:a16="http://schemas.microsoft.com/office/drawing/2014/main" id="{97B19F0E-C130-4E16-88A4-4EE6849D1450}"/>
              </a:ext>
            </a:extLst>
          </p:cNvPr>
          <p:cNvGrpSpPr/>
          <p:nvPr/>
        </p:nvGrpSpPr>
        <p:grpSpPr>
          <a:xfrm>
            <a:off x="10114374" y="3300017"/>
            <a:ext cx="595783" cy="260338"/>
            <a:chOff x="2124435" y="3975463"/>
            <a:chExt cx="856998" cy="374480"/>
          </a:xfrm>
        </p:grpSpPr>
        <p:sp>
          <p:nvSpPr>
            <p:cNvPr id="71" name="Flowchart: Connector 70">
              <a:extLst>
                <a:ext uri="{FF2B5EF4-FFF2-40B4-BE49-F238E27FC236}">
                  <a16:creationId xmlns:a16="http://schemas.microsoft.com/office/drawing/2014/main" id="{34E9BC09-7FE7-44EE-AEAD-9A0308153120}"/>
                </a:ext>
              </a:extLst>
            </p:cNvPr>
            <p:cNvSpPr/>
            <p:nvPr/>
          </p:nvSpPr>
          <p:spPr bwMode="auto">
            <a:xfrm>
              <a:off x="2184084" y="3975463"/>
              <a:ext cx="280152" cy="28197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669">
                <a:ln>
                  <a:solidFill>
                    <a:schemeClr val="accent3">
                      <a:lumMod val="75000"/>
                    </a:schemeClr>
                  </a:solidFill>
                </a:ln>
              </a:endParaRPr>
            </a:p>
          </p:txBody>
        </p:sp>
        <p:sp>
          <p:nvSpPr>
            <p:cNvPr id="72" name="Rectangle 66">
              <a:extLst>
                <a:ext uri="{FF2B5EF4-FFF2-40B4-BE49-F238E27FC236}">
                  <a16:creationId xmlns:a16="http://schemas.microsoft.com/office/drawing/2014/main" id="{0137D7E2-82FC-48E1-980F-F8265BC91089}"/>
                </a:ext>
              </a:extLst>
            </p:cNvPr>
            <p:cNvSpPr>
              <a:spLocks noChangeArrowheads="1"/>
            </p:cNvSpPr>
            <p:nvPr/>
          </p:nvSpPr>
          <p:spPr bwMode="auto">
            <a:xfrm>
              <a:off x="2124435" y="3985321"/>
              <a:ext cx="856998" cy="364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kumimoji="1" lang="en-GB" altLang="en-US" sz="669" b="1" dirty="0">
                  <a:ea typeface="MS PGothic" panose="020B0600070205080204" pitchFamily="34" charset="-128"/>
                </a:rPr>
                <a:t>8C</a:t>
              </a:r>
              <a:endParaRPr kumimoji="1" lang="en-US" altLang="en-US" sz="669" b="1" dirty="0">
                <a:ea typeface="MS PGothic" panose="020B0600070205080204" pitchFamily="34" charset="-128"/>
              </a:endParaRPr>
            </a:p>
          </p:txBody>
        </p:sp>
      </p:grpSp>
      <p:grpSp>
        <p:nvGrpSpPr>
          <p:cNvPr id="73" name="Group 72">
            <a:extLst>
              <a:ext uri="{FF2B5EF4-FFF2-40B4-BE49-F238E27FC236}">
                <a16:creationId xmlns:a16="http://schemas.microsoft.com/office/drawing/2014/main" id="{D1761006-4EAD-4E47-A683-BD475FB9A016}"/>
              </a:ext>
            </a:extLst>
          </p:cNvPr>
          <p:cNvGrpSpPr/>
          <p:nvPr/>
        </p:nvGrpSpPr>
        <p:grpSpPr>
          <a:xfrm>
            <a:off x="10647036" y="4053570"/>
            <a:ext cx="595783" cy="202066"/>
            <a:chOff x="1896395" y="3966773"/>
            <a:chExt cx="856998" cy="290660"/>
          </a:xfrm>
        </p:grpSpPr>
        <p:sp>
          <p:nvSpPr>
            <p:cNvPr id="74" name="Flowchart: Connector 73">
              <a:extLst>
                <a:ext uri="{FF2B5EF4-FFF2-40B4-BE49-F238E27FC236}">
                  <a16:creationId xmlns:a16="http://schemas.microsoft.com/office/drawing/2014/main" id="{8DEBAD49-E1D2-4A2C-903C-6B689227C64C}"/>
                </a:ext>
              </a:extLst>
            </p:cNvPr>
            <p:cNvSpPr/>
            <p:nvPr/>
          </p:nvSpPr>
          <p:spPr bwMode="auto">
            <a:xfrm>
              <a:off x="2184084" y="3975463"/>
              <a:ext cx="280152" cy="28197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669">
                <a:ln>
                  <a:solidFill>
                    <a:schemeClr val="accent3">
                      <a:lumMod val="75000"/>
                    </a:schemeClr>
                  </a:solidFill>
                </a:ln>
              </a:endParaRPr>
            </a:p>
          </p:txBody>
        </p:sp>
        <p:sp>
          <p:nvSpPr>
            <p:cNvPr id="76" name="Rectangle 75">
              <a:extLst>
                <a:ext uri="{FF2B5EF4-FFF2-40B4-BE49-F238E27FC236}">
                  <a16:creationId xmlns:a16="http://schemas.microsoft.com/office/drawing/2014/main" id="{22014BD0-3B61-4FEB-AA88-3941B2C2A9E8}"/>
                </a:ext>
              </a:extLst>
            </p:cNvPr>
            <p:cNvSpPr>
              <a:spLocks noChangeArrowheads="1"/>
            </p:cNvSpPr>
            <p:nvPr/>
          </p:nvSpPr>
          <p:spPr bwMode="auto">
            <a:xfrm>
              <a:off x="1896395" y="3966773"/>
              <a:ext cx="856998" cy="28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kumimoji="1" lang="en-GB" altLang="en-US" sz="669" b="1" dirty="0">
                  <a:ea typeface="MS PGothic" panose="020B0600070205080204" pitchFamily="34" charset="-128"/>
                </a:rPr>
                <a:t>8</a:t>
              </a:r>
              <a:endParaRPr kumimoji="1" lang="en-US" altLang="en-US" sz="669" b="1" dirty="0">
                <a:ea typeface="MS PGothic" panose="020B0600070205080204" pitchFamily="34" charset="-128"/>
              </a:endParaRPr>
            </a:p>
          </p:txBody>
        </p:sp>
      </p:grpSp>
      <p:grpSp>
        <p:nvGrpSpPr>
          <p:cNvPr id="77" name="Group 76">
            <a:extLst>
              <a:ext uri="{FF2B5EF4-FFF2-40B4-BE49-F238E27FC236}">
                <a16:creationId xmlns:a16="http://schemas.microsoft.com/office/drawing/2014/main" id="{FE4472A8-881A-40EC-9A16-B4FA751AD731}"/>
              </a:ext>
            </a:extLst>
          </p:cNvPr>
          <p:cNvGrpSpPr/>
          <p:nvPr/>
        </p:nvGrpSpPr>
        <p:grpSpPr>
          <a:xfrm>
            <a:off x="8792980" y="2248301"/>
            <a:ext cx="595783" cy="202066"/>
            <a:chOff x="1896395" y="3966773"/>
            <a:chExt cx="856998" cy="290660"/>
          </a:xfrm>
        </p:grpSpPr>
        <p:sp>
          <p:nvSpPr>
            <p:cNvPr id="78" name="Flowchart: Connector 77">
              <a:extLst>
                <a:ext uri="{FF2B5EF4-FFF2-40B4-BE49-F238E27FC236}">
                  <a16:creationId xmlns:a16="http://schemas.microsoft.com/office/drawing/2014/main" id="{683B6FDF-680C-4B0D-A566-22A26751DD82}"/>
                </a:ext>
              </a:extLst>
            </p:cNvPr>
            <p:cNvSpPr/>
            <p:nvPr/>
          </p:nvSpPr>
          <p:spPr bwMode="auto">
            <a:xfrm>
              <a:off x="2184084" y="3975463"/>
              <a:ext cx="280152" cy="28197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669">
                <a:ln>
                  <a:solidFill>
                    <a:schemeClr val="accent3">
                      <a:lumMod val="75000"/>
                    </a:schemeClr>
                  </a:solidFill>
                </a:ln>
              </a:endParaRPr>
            </a:p>
          </p:txBody>
        </p:sp>
        <p:sp>
          <p:nvSpPr>
            <p:cNvPr id="79" name="Rectangle 78">
              <a:extLst>
                <a:ext uri="{FF2B5EF4-FFF2-40B4-BE49-F238E27FC236}">
                  <a16:creationId xmlns:a16="http://schemas.microsoft.com/office/drawing/2014/main" id="{2C65DA47-00C2-4B23-B38D-6CE41CA880DA}"/>
                </a:ext>
              </a:extLst>
            </p:cNvPr>
            <p:cNvSpPr>
              <a:spLocks noChangeArrowheads="1"/>
            </p:cNvSpPr>
            <p:nvPr/>
          </p:nvSpPr>
          <p:spPr bwMode="auto">
            <a:xfrm>
              <a:off x="1896395" y="3966773"/>
              <a:ext cx="856998" cy="28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kumimoji="1" lang="en-GB" altLang="en-US" sz="669" b="1" dirty="0">
                  <a:ea typeface="MS PGothic" panose="020B0600070205080204" pitchFamily="34" charset="-128"/>
                </a:rPr>
                <a:t>HCM</a:t>
              </a:r>
              <a:endParaRPr kumimoji="1" lang="en-US" altLang="en-US" sz="669" b="1" dirty="0">
                <a:ea typeface="MS PGothic" panose="020B0600070205080204" pitchFamily="34" charset="-128"/>
              </a:endParaRPr>
            </a:p>
          </p:txBody>
        </p:sp>
      </p:grpSp>
      <p:grpSp>
        <p:nvGrpSpPr>
          <p:cNvPr id="80" name="Group 79">
            <a:extLst>
              <a:ext uri="{FF2B5EF4-FFF2-40B4-BE49-F238E27FC236}">
                <a16:creationId xmlns:a16="http://schemas.microsoft.com/office/drawing/2014/main" id="{52AE033B-2269-40EF-A824-B1B5E25C133C}"/>
              </a:ext>
            </a:extLst>
          </p:cNvPr>
          <p:cNvGrpSpPr/>
          <p:nvPr/>
        </p:nvGrpSpPr>
        <p:grpSpPr>
          <a:xfrm>
            <a:off x="9224008" y="6353463"/>
            <a:ext cx="595783" cy="202066"/>
            <a:chOff x="1896395" y="3966773"/>
            <a:chExt cx="856998" cy="290660"/>
          </a:xfrm>
        </p:grpSpPr>
        <p:sp>
          <p:nvSpPr>
            <p:cNvPr id="81" name="Flowchart: Connector 80">
              <a:extLst>
                <a:ext uri="{FF2B5EF4-FFF2-40B4-BE49-F238E27FC236}">
                  <a16:creationId xmlns:a16="http://schemas.microsoft.com/office/drawing/2014/main" id="{68A4A47F-6F89-4B21-ABB9-3AAD85F93499}"/>
                </a:ext>
              </a:extLst>
            </p:cNvPr>
            <p:cNvSpPr/>
            <p:nvPr/>
          </p:nvSpPr>
          <p:spPr bwMode="auto">
            <a:xfrm>
              <a:off x="2184084" y="3975463"/>
              <a:ext cx="280152" cy="28197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669">
                <a:ln>
                  <a:solidFill>
                    <a:schemeClr val="accent3">
                      <a:lumMod val="75000"/>
                    </a:schemeClr>
                  </a:solidFill>
                </a:ln>
              </a:endParaRPr>
            </a:p>
          </p:txBody>
        </p:sp>
        <p:sp>
          <p:nvSpPr>
            <p:cNvPr id="82" name="Rectangle 81">
              <a:extLst>
                <a:ext uri="{FF2B5EF4-FFF2-40B4-BE49-F238E27FC236}">
                  <a16:creationId xmlns:a16="http://schemas.microsoft.com/office/drawing/2014/main" id="{18DD936E-1A95-4B25-A715-289E6E244A63}"/>
                </a:ext>
              </a:extLst>
            </p:cNvPr>
            <p:cNvSpPr>
              <a:spLocks noChangeArrowheads="1"/>
            </p:cNvSpPr>
            <p:nvPr/>
          </p:nvSpPr>
          <p:spPr bwMode="auto">
            <a:xfrm>
              <a:off x="1896395" y="3966773"/>
              <a:ext cx="856998" cy="28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kumimoji="1" lang="en-GB" altLang="en-US" sz="669" b="1" dirty="0">
                  <a:ea typeface="MS PGothic" panose="020B0600070205080204" pitchFamily="34" charset="-128"/>
                </a:rPr>
                <a:t>HCM</a:t>
              </a:r>
              <a:endParaRPr kumimoji="1" lang="en-US" altLang="en-US" sz="669" b="1" dirty="0">
                <a:ea typeface="MS PGothic" panose="020B0600070205080204" pitchFamily="34" charset="-128"/>
              </a:endParaRPr>
            </a:p>
          </p:txBody>
        </p:sp>
      </p:grpSp>
      <p:grpSp>
        <p:nvGrpSpPr>
          <p:cNvPr id="83" name="Group 82">
            <a:extLst>
              <a:ext uri="{FF2B5EF4-FFF2-40B4-BE49-F238E27FC236}">
                <a16:creationId xmlns:a16="http://schemas.microsoft.com/office/drawing/2014/main" id="{BDE09F23-12CF-42C5-969E-BCC0454009F3}"/>
              </a:ext>
            </a:extLst>
          </p:cNvPr>
          <p:cNvGrpSpPr/>
          <p:nvPr/>
        </p:nvGrpSpPr>
        <p:grpSpPr>
          <a:xfrm>
            <a:off x="10722317" y="5514416"/>
            <a:ext cx="595783" cy="202066"/>
            <a:chOff x="1896395" y="3966773"/>
            <a:chExt cx="856998" cy="290660"/>
          </a:xfrm>
        </p:grpSpPr>
        <p:sp>
          <p:nvSpPr>
            <p:cNvPr id="84" name="Flowchart: Connector 83">
              <a:extLst>
                <a:ext uri="{FF2B5EF4-FFF2-40B4-BE49-F238E27FC236}">
                  <a16:creationId xmlns:a16="http://schemas.microsoft.com/office/drawing/2014/main" id="{6C57E8E4-45A6-44B7-A8A6-B32B607E2DED}"/>
                </a:ext>
              </a:extLst>
            </p:cNvPr>
            <p:cNvSpPr/>
            <p:nvPr/>
          </p:nvSpPr>
          <p:spPr bwMode="auto">
            <a:xfrm>
              <a:off x="2184084" y="3975463"/>
              <a:ext cx="280152" cy="281970"/>
            </a:xfrm>
            <a:prstGeom prst="flowChartConnector">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669">
                <a:ln>
                  <a:solidFill>
                    <a:schemeClr val="accent3">
                      <a:lumMod val="75000"/>
                    </a:schemeClr>
                  </a:solidFill>
                </a:ln>
              </a:endParaRPr>
            </a:p>
          </p:txBody>
        </p:sp>
        <p:sp>
          <p:nvSpPr>
            <p:cNvPr id="85" name="Rectangle 84">
              <a:extLst>
                <a:ext uri="{FF2B5EF4-FFF2-40B4-BE49-F238E27FC236}">
                  <a16:creationId xmlns:a16="http://schemas.microsoft.com/office/drawing/2014/main" id="{C689FCEB-8D1A-40C1-9A52-8638E76A833E}"/>
                </a:ext>
              </a:extLst>
            </p:cNvPr>
            <p:cNvSpPr>
              <a:spLocks noChangeArrowheads="1"/>
            </p:cNvSpPr>
            <p:nvPr/>
          </p:nvSpPr>
          <p:spPr bwMode="auto">
            <a:xfrm>
              <a:off x="1896395" y="3966773"/>
              <a:ext cx="856998" cy="28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kumimoji="1" lang="en-GB" altLang="en-US" sz="669" b="1" dirty="0">
                  <a:ea typeface="MS PGothic" panose="020B0600070205080204" pitchFamily="34" charset="-128"/>
                </a:rPr>
                <a:t>CT</a:t>
              </a:r>
              <a:endParaRPr kumimoji="1" lang="en-US" altLang="en-US" sz="669" b="1" dirty="0">
                <a:ea typeface="MS PGothic" panose="020B0600070205080204" pitchFamily="34" charset="-128"/>
              </a:endParaRPr>
            </a:p>
          </p:txBody>
        </p:sp>
      </p:grpSp>
      <p:cxnSp>
        <p:nvCxnSpPr>
          <p:cNvPr id="86" name="Straight Connector 85">
            <a:extLst>
              <a:ext uri="{FF2B5EF4-FFF2-40B4-BE49-F238E27FC236}">
                <a16:creationId xmlns:a16="http://schemas.microsoft.com/office/drawing/2014/main" id="{4FE8DDCC-3D23-427D-9258-1AA54C3BBCA5}"/>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Title 1">
            <a:extLst>
              <a:ext uri="{FF2B5EF4-FFF2-40B4-BE49-F238E27FC236}">
                <a16:creationId xmlns:a16="http://schemas.microsoft.com/office/drawing/2014/main" id="{FF4EB205-272C-419A-877B-D4A0DFAE1BFC}"/>
              </a:ext>
            </a:extLst>
          </p:cNvPr>
          <p:cNvSpPr txBox="1">
            <a:spLocks/>
          </p:cNvSpPr>
          <p:nvPr/>
        </p:nvSpPr>
        <p:spPr>
          <a:xfrm>
            <a:off x="0" y="187288"/>
            <a:ext cx="15087600" cy="348784"/>
          </a:xfrm>
          <a:prstGeom prst="rect">
            <a:avLst/>
          </a:prstGeom>
        </p:spPr>
        <p:txBody>
          <a:bodyPr vert="horz" lIns="90963" tIns="45482" rIns="90963" bIns="45482" rtlCol="0" anchor="t">
            <a:noAutofit/>
          </a:bodyPr>
          <a:lstStyle>
            <a:defPPr>
              <a:defRPr lang="en-US"/>
            </a:defPPr>
            <a:lvl1pPr marL="688975" defTabSz="914400">
              <a:lnSpc>
                <a:spcPct val="100000"/>
              </a:lnSpc>
              <a:spcBef>
                <a:spcPts val="199"/>
              </a:spcBef>
              <a:spcAft>
                <a:spcPts val="199"/>
              </a:spcAft>
              <a:buNone/>
              <a:defRPr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sp>
        <p:nvSpPr>
          <p:cNvPr id="88" name="Title 1">
            <a:extLst>
              <a:ext uri="{FF2B5EF4-FFF2-40B4-BE49-F238E27FC236}">
                <a16:creationId xmlns:a16="http://schemas.microsoft.com/office/drawing/2014/main" id="{6769183A-2D00-43B0-9825-9F9B5ABDBB28}"/>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hệ</a:t>
            </a:r>
            <a:r>
              <a:rPr lang="en-US" sz="1800" dirty="0">
                <a:solidFill>
                  <a:schemeClr val="bg2">
                    <a:lumMod val="50000"/>
                  </a:schemeClr>
                </a:solidFill>
              </a:rPr>
              <a:t> </a:t>
            </a:r>
            <a:r>
              <a:rPr lang="en-US" sz="1800" dirty="0" err="1">
                <a:solidFill>
                  <a:schemeClr val="bg2">
                    <a:lumMod val="50000"/>
                  </a:schemeClr>
                </a:solidFill>
              </a:rPr>
              <a:t>thống</a:t>
            </a:r>
            <a:r>
              <a:rPr lang="en-US" sz="1800" dirty="0">
                <a:solidFill>
                  <a:schemeClr val="bg2">
                    <a:lumMod val="50000"/>
                  </a:schemeClr>
                </a:solidFill>
              </a:rPr>
              <a:t> </a:t>
            </a:r>
            <a:r>
              <a:rPr lang="en-US" sz="1800" dirty="0" err="1">
                <a:solidFill>
                  <a:schemeClr val="bg2">
                    <a:lumMod val="50000"/>
                  </a:schemeClr>
                </a:solidFill>
              </a:rPr>
              <a:t>giao</a:t>
            </a:r>
            <a:r>
              <a:rPr lang="en-US" sz="1800" dirty="0">
                <a:solidFill>
                  <a:schemeClr val="bg2">
                    <a:lumMod val="50000"/>
                  </a:schemeClr>
                </a:solidFill>
              </a:rPr>
              <a:t> </a:t>
            </a:r>
            <a:r>
              <a:rPr lang="en-US" sz="1800" dirty="0" err="1">
                <a:solidFill>
                  <a:schemeClr val="bg2">
                    <a:lumMod val="50000"/>
                  </a:schemeClr>
                </a:solidFill>
              </a:rPr>
              <a:t>thông</a:t>
            </a:r>
            <a:endParaRPr lang="en-US" sz="1800" dirty="0">
              <a:solidFill>
                <a:schemeClr val="bg2">
                  <a:lumMod val="50000"/>
                </a:schemeClr>
              </a:solidFill>
            </a:endParaRPr>
          </a:p>
        </p:txBody>
      </p:sp>
      <p:sp>
        <p:nvSpPr>
          <p:cNvPr id="4" name="Rectangle 3">
            <a:extLst>
              <a:ext uri="{FF2B5EF4-FFF2-40B4-BE49-F238E27FC236}">
                <a16:creationId xmlns:a16="http://schemas.microsoft.com/office/drawing/2014/main" id="{6C7AA530-7CDF-1AB2-A59D-F2FF0200B6EE}"/>
              </a:ext>
            </a:extLst>
          </p:cNvPr>
          <p:cNvSpPr/>
          <p:nvPr/>
        </p:nvSpPr>
        <p:spPr>
          <a:xfrm>
            <a:off x="6901359" y="4050919"/>
            <a:ext cx="4227638" cy="2851334"/>
          </a:xfrm>
          <a:prstGeom prst="rect">
            <a:avLst/>
          </a:prstGeom>
          <a:noFill/>
          <a:ln w="508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1720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370225D2-DF24-468D-87D1-3694DDE10071}"/>
              </a:ext>
            </a:extLst>
          </p:cNvPr>
          <p:cNvPicPr>
            <a:picLocks noChangeAspect="1"/>
          </p:cNvPicPr>
          <p:nvPr/>
        </p:nvPicPr>
        <p:blipFill rotWithShape="1">
          <a:blip r:embed="rId2" cstate="print">
            <a:grayscl/>
            <a:alphaModFix amt="7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443" t="9404" r="1491" b="10230"/>
          <a:stretch/>
        </p:blipFill>
        <p:spPr>
          <a:xfrm>
            <a:off x="0" y="951"/>
            <a:ext cx="12883918" cy="7546476"/>
          </a:xfrm>
          <a:prstGeom prst="rect">
            <a:avLst/>
          </a:prstGeom>
        </p:spPr>
      </p:pic>
      <p:cxnSp>
        <p:nvCxnSpPr>
          <p:cNvPr id="9" name="Straight Connector 8">
            <a:extLst>
              <a:ext uri="{FF2B5EF4-FFF2-40B4-BE49-F238E27FC236}">
                <a16:creationId xmlns:a16="http://schemas.microsoft.com/office/drawing/2014/main" id="{AC29F27F-A56B-4155-9CA6-F3BE2CEAB22E}"/>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pic>
        <p:nvPicPr>
          <p:cNvPr id="21" name="Picture 20" descr="Screen Clipping">
            <a:extLst>
              <a:ext uri="{FF2B5EF4-FFF2-40B4-BE49-F238E27FC236}">
                <a16:creationId xmlns:a16="http://schemas.microsoft.com/office/drawing/2014/main" id="{07B6CAF6-2A5C-46FE-B5A6-D393F4E1DDFD}"/>
              </a:ext>
            </a:extLst>
          </p:cNvPr>
          <p:cNvPicPr>
            <a:picLocks noChangeAspect="1"/>
          </p:cNvPicPr>
          <p:nvPr/>
        </p:nvPicPr>
        <p:blipFill rotWithShape="1">
          <a:blip r:embed="rId4">
            <a:extLst>
              <a:ext uri="{28A0092B-C50C-407E-A947-70E740481C1C}">
                <a14:useLocalDpi xmlns:a14="http://schemas.microsoft.com/office/drawing/2010/main" val="0"/>
              </a:ext>
            </a:extLst>
          </a:blip>
          <a:srcRect b="9492"/>
          <a:stretch/>
        </p:blipFill>
        <p:spPr>
          <a:xfrm>
            <a:off x="3163655" y="8320220"/>
            <a:ext cx="5038886" cy="2360553"/>
          </a:xfrm>
          <a:prstGeom prst="rect">
            <a:avLst/>
          </a:prstGeom>
        </p:spPr>
      </p:pic>
      <p:pic>
        <p:nvPicPr>
          <p:cNvPr id="22" name="Picture 21" descr="Screen Clipping">
            <a:extLst>
              <a:ext uri="{FF2B5EF4-FFF2-40B4-BE49-F238E27FC236}">
                <a16:creationId xmlns:a16="http://schemas.microsoft.com/office/drawing/2014/main" id="{24122DCA-CEE5-47D3-8DB3-5DC5372235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9257" y="8268539"/>
            <a:ext cx="6868164" cy="2304753"/>
          </a:xfrm>
          <a:prstGeom prst="rect">
            <a:avLst/>
          </a:prstGeom>
        </p:spPr>
      </p:pic>
      <p:pic>
        <p:nvPicPr>
          <p:cNvPr id="23" name="Picture 22" descr="Screen Clipping">
            <a:extLst>
              <a:ext uri="{FF2B5EF4-FFF2-40B4-BE49-F238E27FC236}">
                <a16:creationId xmlns:a16="http://schemas.microsoft.com/office/drawing/2014/main" id="{99B0382B-18B0-4AFC-A535-E4D4B32B7F6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3628" y="8660587"/>
            <a:ext cx="2089597" cy="1949059"/>
          </a:xfrm>
          <a:prstGeom prst="rect">
            <a:avLst/>
          </a:prstGeom>
        </p:spPr>
      </p:pic>
      <p:sp>
        <p:nvSpPr>
          <p:cNvPr id="27" name="Freeform 1">
            <a:extLst>
              <a:ext uri="{FF2B5EF4-FFF2-40B4-BE49-F238E27FC236}">
                <a16:creationId xmlns:a16="http://schemas.microsoft.com/office/drawing/2014/main" id="{5174C778-25F0-4D50-8BED-9AEA1035A678}"/>
              </a:ext>
            </a:extLst>
          </p:cNvPr>
          <p:cNvSpPr/>
          <p:nvPr/>
        </p:nvSpPr>
        <p:spPr>
          <a:xfrm>
            <a:off x="8660330" y="3691892"/>
            <a:ext cx="1043471" cy="376081"/>
          </a:xfrm>
          <a:custGeom>
            <a:avLst/>
            <a:gdLst>
              <a:gd name="connsiteX0" fmla="*/ 0 w 647700"/>
              <a:gd name="connsiteY0" fmla="*/ 97888 h 240763"/>
              <a:gd name="connsiteX1" fmla="*/ 142875 w 647700"/>
              <a:gd name="connsiteY1" fmla="*/ 135988 h 240763"/>
              <a:gd name="connsiteX2" fmla="*/ 257175 w 647700"/>
              <a:gd name="connsiteY2" fmla="*/ 12163 h 240763"/>
              <a:gd name="connsiteX3" fmla="*/ 381000 w 647700"/>
              <a:gd name="connsiteY3" fmla="*/ 12163 h 240763"/>
              <a:gd name="connsiteX4" fmla="*/ 504825 w 647700"/>
              <a:gd name="connsiteY4" fmla="*/ 78838 h 240763"/>
              <a:gd name="connsiteX5" fmla="*/ 590550 w 647700"/>
              <a:gd name="connsiteY5" fmla="*/ 116938 h 240763"/>
              <a:gd name="connsiteX6" fmla="*/ 647700 w 647700"/>
              <a:gd name="connsiteY6" fmla="*/ 240763 h 240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7700" h="240763">
                <a:moveTo>
                  <a:pt x="0" y="97888"/>
                </a:moveTo>
                <a:cubicBezTo>
                  <a:pt x="50006" y="124081"/>
                  <a:pt x="100013" y="150275"/>
                  <a:pt x="142875" y="135988"/>
                </a:cubicBezTo>
                <a:cubicBezTo>
                  <a:pt x="185737" y="121701"/>
                  <a:pt x="217488" y="32800"/>
                  <a:pt x="257175" y="12163"/>
                </a:cubicBezTo>
                <a:cubicBezTo>
                  <a:pt x="296863" y="-8475"/>
                  <a:pt x="339725" y="1051"/>
                  <a:pt x="381000" y="12163"/>
                </a:cubicBezTo>
                <a:cubicBezTo>
                  <a:pt x="422275" y="23275"/>
                  <a:pt x="469900" y="61375"/>
                  <a:pt x="504825" y="78838"/>
                </a:cubicBezTo>
                <a:cubicBezTo>
                  <a:pt x="539750" y="96300"/>
                  <a:pt x="566738" y="89951"/>
                  <a:pt x="590550" y="116938"/>
                </a:cubicBezTo>
                <a:cubicBezTo>
                  <a:pt x="614362" y="143925"/>
                  <a:pt x="631031" y="192344"/>
                  <a:pt x="647700" y="240763"/>
                </a:cubicBezTo>
              </a:path>
            </a:pathLst>
          </a:custGeom>
          <a:noFill/>
          <a:ln w="3175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28" name="Freeform 2">
            <a:extLst>
              <a:ext uri="{FF2B5EF4-FFF2-40B4-BE49-F238E27FC236}">
                <a16:creationId xmlns:a16="http://schemas.microsoft.com/office/drawing/2014/main" id="{AAD577C8-D85C-43CD-98F7-760BA0089CF2}"/>
              </a:ext>
            </a:extLst>
          </p:cNvPr>
          <p:cNvSpPr/>
          <p:nvPr/>
        </p:nvSpPr>
        <p:spPr>
          <a:xfrm>
            <a:off x="9932753" y="3175002"/>
            <a:ext cx="1459147" cy="1162394"/>
          </a:xfrm>
          <a:custGeom>
            <a:avLst/>
            <a:gdLst>
              <a:gd name="connsiteX0" fmla="*/ 0 w 1085903"/>
              <a:gd name="connsiteY0" fmla="*/ 557714 h 776789"/>
              <a:gd name="connsiteX1" fmla="*/ 161925 w 1085903"/>
              <a:gd name="connsiteY1" fmla="*/ 310064 h 776789"/>
              <a:gd name="connsiteX2" fmla="*/ 295275 w 1085903"/>
              <a:gd name="connsiteY2" fmla="*/ 243389 h 776789"/>
              <a:gd name="connsiteX3" fmla="*/ 447675 w 1085903"/>
              <a:gd name="connsiteY3" fmla="*/ 167189 h 776789"/>
              <a:gd name="connsiteX4" fmla="*/ 561975 w 1085903"/>
              <a:gd name="connsiteY4" fmla="*/ 157664 h 776789"/>
              <a:gd name="connsiteX5" fmla="*/ 638175 w 1085903"/>
              <a:gd name="connsiteY5" fmla="*/ 5264 h 776789"/>
              <a:gd name="connsiteX6" fmla="*/ 752475 w 1085903"/>
              <a:gd name="connsiteY6" fmla="*/ 52889 h 776789"/>
              <a:gd name="connsiteX7" fmla="*/ 1028700 w 1085903"/>
              <a:gd name="connsiteY7" fmla="*/ 224339 h 776789"/>
              <a:gd name="connsiteX8" fmla="*/ 1038225 w 1085903"/>
              <a:gd name="connsiteY8" fmla="*/ 395789 h 776789"/>
              <a:gd name="connsiteX9" fmla="*/ 1009650 w 1085903"/>
              <a:gd name="connsiteY9" fmla="*/ 538664 h 776789"/>
              <a:gd name="connsiteX10" fmla="*/ 1085850 w 1085903"/>
              <a:gd name="connsiteY10" fmla="*/ 672014 h 776789"/>
              <a:gd name="connsiteX11" fmla="*/ 1019175 w 1085903"/>
              <a:gd name="connsiteY11" fmla="*/ 776789 h 77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5903" h="776789">
                <a:moveTo>
                  <a:pt x="0" y="557714"/>
                </a:moveTo>
                <a:cubicBezTo>
                  <a:pt x="56356" y="460082"/>
                  <a:pt x="112713" y="362451"/>
                  <a:pt x="161925" y="310064"/>
                </a:cubicBezTo>
                <a:cubicBezTo>
                  <a:pt x="211137" y="257677"/>
                  <a:pt x="295275" y="243389"/>
                  <a:pt x="295275" y="243389"/>
                </a:cubicBezTo>
                <a:cubicBezTo>
                  <a:pt x="342900" y="219576"/>
                  <a:pt x="403225" y="181476"/>
                  <a:pt x="447675" y="167189"/>
                </a:cubicBezTo>
                <a:cubicBezTo>
                  <a:pt x="492125" y="152902"/>
                  <a:pt x="530225" y="184651"/>
                  <a:pt x="561975" y="157664"/>
                </a:cubicBezTo>
                <a:cubicBezTo>
                  <a:pt x="593725" y="130677"/>
                  <a:pt x="606425" y="22726"/>
                  <a:pt x="638175" y="5264"/>
                </a:cubicBezTo>
                <a:cubicBezTo>
                  <a:pt x="669925" y="-12198"/>
                  <a:pt x="687387" y="16376"/>
                  <a:pt x="752475" y="52889"/>
                </a:cubicBezTo>
                <a:cubicBezTo>
                  <a:pt x="817563" y="89402"/>
                  <a:pt x="981075" y="167189"/>
                  <a:pt x="1028700" y="224339"/>
                </a:cubicBezTo>
                <a:cubicBezTo>
                  <a:pt x="1076325" y="281489"/>
                  <a:pt x="1041400" y="343402"/>
                  <a:pt x="1038225" y="395789"/>
                </a:cubicBezTo>
                <a:cubicBezTo>
                  <a:pt x="1035050" y="448176"/>
                  <a:pt x="1001713" y="492627"/>
                  <a:pt x="1009650" y="538664"/>
                </a:cubicBezTo>
                <a:cubicBezTo>
                  <a:pt x="1017587" y="584701"/>
                  <a:pt x="1084263" y="632327"/>
                  <a:pt x="1085850" y="672014"/>
                </a:cubicBezTo>
                <a:cubicBezTo>
                  <a:pt x="1087437" y="711701"/>
                  <a:pt x="1053306" y="744245"/>
                  <a:pt x="1019175" y="776789"/>
                </a:cubicBezTo>
              </a:path>
            </a:pathLst>
          </a:custGeom>
          <a:noFill/>
          <a:ln w="3175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D2297968-330A-4DEC-8994-4858CA3263FC}"/>
              </a:ext>
            </a:extLst>
          </p:cNvPr>
          <p:cNvSpPr txBox="1"/>
          <p:nvPr/>
        </p:nvSpPr>
        <p:spPr>
          <a:xfrm>
            <a:off x="8509521" y="3434570"/>
            <a:ext cx="1459147" cy="400110"/>
          </a:xfrm>
          <a:prstGeom prst="rect">
            <a:avLst/>
          </a:prstGeom>
          <a:solidFill>
            <a:schemeClr val="bg1">
              <a:alpha val="80000"/>
            </a:schemeClr>
          </a:solidFill>
        </p:spPr>
        <p:txBody>
          <a:bodyPr wrap="square">
            <a:spAutoFit/>
          </a:bodyPr>
          <a:lstStyle/>
          <a:p>
            <a:pPr algn="just"/>
            <a:r>
              <a:rPr lang="en-US" sz="1000" b="1" kern="100" dirty="0" err="1">
                <a:latin typeface="Arial" panose="020B0604020202020204" pitchFamily="34" charset="0"/>
                <a:ea typeface="Calibri" panose="020F0502020204030204" pitchFamily="34" charset="0"/>
                <a:cs typeface="Arial" panose="020B0604020202020204" pitchFamily="34" charset="0"/>
              </a:rPr>
              <a:t>Đê</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Ninh</a:t>
            </a:r>
            <a:r>
              <a:rPr lang="en-US" sz="1000" b="1" kern="100" dirty="0">
                <a:latin typeface="Arial" panose="020B0604020202020204" pitchFamily="34" charset="0"/>
                <a:ea typeface="Calibri" panose="020F0502020204030204" pitchFamily="34" charset="0"/>
                <a:cs typeface="Arial" panose="020B0604020202020204" pitchFamily="34" charset="0"/>
              </a:rPr>
              <a:t> – </a:t>
            </a:r>
            <a:r>
              <a:rPr lang="en-US" sz="1000" b="1" kern="100" dirty="0" err="1">
                <a:latin typeface="Arial" panose="020B0604020202020204" pitchFamily="34" charset="0"/>
                <a:ea typeface="Calibri" panose="020F0502020204030204" pitchFamily="34" charset="0"/>
                <a:cs typeface="Arial" panose="020B0604020202020204" pitchFamily="34" charset="0"/>
              </a:rPr>
              <a:t>Thịnh</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đề</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xuất</a:t>
            </a:r>
            <a:r>
              <a:rPr lang="en-US" sz="1000" b="1" kern="100" dirty="0">
                <a:latin typeface="Arial" panose="020B0604020202020204" pitchFamily="34" charset="0"/>
                <a:ea typeface="Calibri" panose="020F0502020204030204" pitchFamily="34" charset="0"/>
                <a:cs typeface="Arial" panose="020B0604020202020204" pitchFamily="34" charset="0"/>
              </a:rPr>
              <a:t>)</a:t>
            </a:r>
          </a:p>
        </p:txBody>
      </p:sp>
      <p:sp>
        <p:nvSpPr>
          <p:cNvPr id="30" name="TextBox 29">
            <a:extLst>
              <a:ext uri="{FF2B5EF4-FFF2-40B4-BE49-F238E27FC236}">
                <a16:creationId xmlns:a16="http://schemas.microsoft.com/office/drawing/2014/main" id="{5A59D6F5-6DB9-4D18-A345-992CE73844E9}"/>
              </a:ext>
            </a:extLst>
          </p:cNvPr>
          <p:cNvSpPr txBox="1"/>
          <p:nvPr/>
        </p:nvSpPr>
        <p:spPr>
          <a:xfrm>
            <a:off x="10449511" y="4097976"/>
            <a:ext cx="1818907" cy="400110"/>
          </a:xfrm>
          <a:prstGeom prst="rect">
            <a:avLst/>
          </a:prstGeom>
          <a:solidFill>
            <a:schemeClr val="bg1">
              <a:alpha val="80000"/>
            </a:schemeClr>
          </a:solidFill>
        </p:spPr>
        <p:txBody>
          <a:bodyPr wrap="square">
            <a:spAutoFit/>
          </a:bodyPr>
          <a:lstStyle/>
          <a:p>
            <a:pPr algn="just"/>
            <a:r>
              <a:rPr lang="en-US" sz="1000" b="1" kern="100" dirty="0" err="1">
                <a:latin typeface="Arial" panose="020B0604020202020204" pitchFamily="34" charset="0"/>
                <a:ea typeface="Calibri" panose="020F0502020204030204" pitchFamily="34" charset="0"/>
                <a:cs typeface="Arial" panose="020B0604020202020204" pitchFamily="34" charset="0"/>
              </a:rPr>
              <a:t>Đê</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Tân</a:t>
            </a:r>
            <a:r>
              <a:rPr lang="en-US" sz="1000" b="1" kern="100" dirty="0">
                <a:latin typeface="Arial" panose="020B0604020202020204" pitchFamily="34" charset="0"/>
                <a:ea typeface="Calibri" panose="020F0502020204030204" pitchFamily="34" charset="0"/>
                <a:cs typeface="Arial" panose="020B0604020202020204" pitchFamily="34" charset="0"/>
              </a:rPr>
              <a:t> Long (</a:t>
            </a:r>
            <a:r>
              <a:rPr lang="en-US" sz="1000" b="1" kern="100" dirty="0" err="1">
                <a:latin typeface="Arial" panose="020B0604020202020204" pitchFamily="34" charset="0"/>
                <a:ea typeface="Calibri" panose="020F0502020204030204" pitchFamily="34" charset="0"/>
                <a:cs typeface="Arial" panose="020B0604020202020204" pitchFamily="34" charset="0"/>
              </a:rPr>
              <a:t>hoàn</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thiện</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hiện</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hữu</a:t>
            </a:r>
            <a:r>
              <a:rPr lang="en-US" sz="1000" b="1" kern="100" dirty="0">
                <a:latin typeface="Arial" panose="020B0604020202020204" pitchFamily="34" charset="0"/>
                <a:ea typeface="Calibri" panose="020F0502020204030204" pitchFamily="34" charset="0"/>
                <a:cs typeface="Arial" panose="020B0604020202020204" pitchFamily="34" charset="0"/>
              </a:rPr>
              <a:t>)</a:t>
            </a:r>
          </a:p>
        </p:txBody>
      </p:sp>
      <p:sp>
        <p:nvSpPr>
          <p:cNvPr id="33" name="Rectangle 21">
            <a:extLst>
              <a:ext uri="{FF2B5EF4-FFF2-40B4-BE49-F238E27FC236}">
                <a16:creationId xmlns:a16="http://schemas.microsoft.com/office/drawing/2014/main" id="{2FE4588D-A8AB-474B-8F25-9EF252FF7C19}"/>
              </a:ext>
            </a:extLst>
          </p:cNvPr>
          <p:cNvSpPr/>
          <p:nvPr/>
        </p:nvSpPr>
        <p:spPr>
          <a:xfrm>
            <a:off x="8304599" y="2296162"/>
            <a:ext cx="204922" cy="129873"/>
          </a:xfrm>
          <a:custGeom>
            <a:avLst/>
            <a:gdLst>
              <a:gd name="connsiteX0" fmla="*/ 0 w 1360580"/>
              <a:gd name="connsiteY0" fmla="*/ 0 h 1376616"/>
              <a:gd name="connsiteX1" fmla="*/ 1360580 w 1360580"/>
              <a:gd name="connsiteY1" fmla="*/ 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60580 w 1360580"/>
              <a:gd name="connsiteY1" fmla="*/ 60325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54230 w 1360580"/>
              <a:gd name="connsiteY1" fmla="*/ 795865 h 1376616"/>
              <a:gd name="connsiteX2" fmla="*/ 1360580 w 1360580"/>
              <a:gd name="connsiteY2" fmla="*/ 1376616 h 1376616"/>
              <a:gd name="connsiteX3" fmla="*/ 0 w 1360580"/>
              <a:gd name="connsiteY3" fmla="*/ 1376616 h 1376616"/>
              <a:gd name="connsiteX4" fmla="*/ 0 w 1360580"/>
              <a:gd name="connsiteY4" fmla="*/ 0 h 1376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0580" h="1376616">
                <a:moveTo>
                  <a:pt x="0" y="0"/>
                </a:moveTo>
                <a:lnTo>
                  <a:pt x="1354230" y="795865"/>
                </a:lnTo>
                <a:cubicBezTo>
                  <a:pt x="1356347" y="989449"/>
                  <a:pt x="1358463" y="1183032"/>
                  <a:pt x="1360580" y="1376616"/>
                </a:cubicBezTo>
                <a:lnTo>
                  <a:pt x="0" y="1376616"/>
                </a:lnTo>
                <a:lnTo>
                  <a:pt x="0" y="0"/>
                </a:lnTo>
                <a:close/>
              </a:path>
            </a:pathLst>
          </a:custGeom>
          <a:solidFill>
            <a:schemeClr val="tx2">
              <a:lumMod val="75000"/>
            </a:schemeClr>
          </a:solidFill>
          <a:ln>
            <a:noFill/>
          </a:ln>
          <a:effectLst>
            <a:outerShdw blurRad="25400" dist="25400" dir="8100000" algn="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34" name="Rectangle 21">
            <a:extLst>
              <a:ext uri="{FF2B5EF4-FFF2-40B4-BE49-F238E27FC236}">
                <a16:creationId xmlns:a16="http://schemas.microsoft.com/office/drawing/2014/main" id="{6C9FB8A9-8054-4BC5-A94B-F707F391692C}"/>
              </a:ext>
            </a:extLst>
          </p:cNvPr>
          <p:cNvSpPr/>
          <p:nvPr/>
        </p:nvSpPr>
        <p:spPr>
          <a:xfrm>
            <a:off x="7348955" y="4706612"/>
            <a:ext cx="204922" cy="129873"/>
          </a:xfrm>
          <a:custGeom>
            <a:avLst/>
            <a:gdLst>
              <a:gd name="connsiteX0" fmla="*/ 0 w 1360580"/>
              <a:gd name="connsiteY0" fmla="*/ 0 h 1376616"/>
              <a:gd name="connsiteX1" fmla="*/ 1360580 w 1360580"/>
              <a:gd name="connsiteY1" fmla="*/ 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60580 w 1360580"/>
              <a:gd name="connsiteY1" fmla="*/ 60325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54230 w 1360580"/>
              <a:gd name="connsiteY1" fmla="*/ 795865 h 1376616"/>
              <a:gd name="connsiteX2" fmla="*/ 1360580 w 1360580"/>
              <a:gd name="connsiteY2" fmla="*/ 1376616 h 1376616"/>
              <a:gd name="connsiteX3" fmla="*/ 0 w 1360580"/>
              <a:gd name="connsiteY3" fmla="*/ 1376616 h 1376616"/>
              <a:gd name="connsiteX4" fmla="*/ 0 w 1360580"/>
              <a:gd name="connsiteY4" fmla="*/ 0 h 1376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0580" h="1376616">
                <a:moveTo>
                  <a:pt x="0" y="0"/>
                </a:moveTo>
                <a:lnTo>
                  <a:pt x="1354230" y="795865"/>
                </a:lnTo>
                <a:cubicBezTo>
                  <a:pt x="1356347" y="989449"/>
                  <a:pt x="1358463" y="1183032"/>
                  <a:pt x="1360580" y="1376616"/>
                </a:cubicBezTo>
                <a:lnTo>
                  <a:pt x="0" y="1376616"/>
                </a:lnTo>
                <a:lnTo>
                  <a:pt x="0" y="0"/>
                </a:lnTo>
                <a:close/>
              </a:path>
            </a:pathLst>
          </a:custGeom>
          <a:solidFill>
            <a:schemeClr val="tx2">
              <a:lumMod val="75000"/>
            </a:schemeClr>
          </a:solidFill>
          <a:ln>
            <a:noFill/>
          </a:ln>
          <a:effectLst>
            <a:outerShdw blurRad="25400" dist="25400" dir="8100000" algn="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35" name="Rectangle 21">
            <a:extLst>
              <a:ext uri="{FF2B5EF4-FFF2-40B4-BE49-F238E27FC236}">
                <a16:creationId xmlns:a16="http://schemas.microsoft.com/office/drawing/2014/main" id="{9CED1B7C-2712-4CDC-A59B-BB1C8113C03E}"/>
              </a:ext>
            </a:extLst>
          </p:cNvPr>
          <p:cNvSpPr/>
          <p:nvPr/>
        </p:nvSpPr>
        <p:spPr>
          <a:xfrm>
            <a:off x="7608338" y="5587830"/>
            <a:ext cx="204922" cy="129873"/>
          </a:xfrm>
          <a:custGeom>
            <a:avLst/>
            <a:gdLst>
              <a:gd name="connsiteX0" fmla="*/ 0 w 1360580"/>
              <a:gd name="connsiteY0" fmla="*/ 0 h 1376616"/>
              <a:gd name="connsiteX1" fmla="*/ 1360580 w 1360580"/>
              <a:gd name="connsiteY1" fmla="*/ 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60580 w 1360580"/>
              <a:gd name="connsiteY1" fmla="*/ 60325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54230 w 1360580"/>
              <a:gd name="connsiteY1" fmla="*/ 795865 h 1376616"/>
              <a:gd name="connsiteX2" fmla="*/ 1360580 w 1360580"/>
              <a:gd name="connsiteY2" fmla="*/ 1376616 h 1376616"/>
              <a:gd name="connsiteX3" fmla="*/ 0 w 1360580"/>
              <a:gd name="connsiteY3" fmla="*/ 1376616 h 1376616"/>
              <a:gd name="connsiteX4" fmla="*/ 0 w 1360580"/>
              <a:gd name="connsiteY4" fmla="*/ 0 h 1376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0580" h="1376616">
                <a:moveTo>
                  <a:pt x="0" y="0"/>
                </a:moveTo>
                <a:lnTo>
                  <a:pt x="1354230" y="795865"/>
                </a:lnTo>
                <a:cubicBezTo>
                  <a:pt x="1356347" y="989449"/>
                  <a:pt x="1358463" y="1183032"/>
                  <a:pt x="1360580" y="1376616"/>
                </a:cubicBezTo>
                <a:lnTo>
                  <a:pt x="0" y="1376616"/>
                </a:lnTo>
                <a:lnTo>
                  <a:pt x="0" y="0"/>
                </a:lnTo>
                <a:close/>
              </a:path>
            </a:pathLst>
          </a:custGeom>
          <a:solidFill>
            <a:schemeClr val="tx2">
              <a:lumMod val="75000"/>
            </a:schemeClr>
          </a:solidFill>
          <a:ln>
            <a:noFill/>
          </a:ln>
          <a:effectLst>
            <a:outerShdw blurRad="25400" dist="25400" dir="8100000" algn="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36" name="Rectangle 21">
            <a:extLst>
              <a:ext uri="{FF2B5EF4-FFF2-40B4-BE49-F238E27FC236}">
                <a16:creationId xmlns:a16="http://schemas.microsoft.com/office/drawing/2014/main" id="{60634794-F930-436D-BA6F-B76009523D3F}"/>
              </a:ext>
            </a:extLst>
          </p:cNvPr>
          <p:cNvSpPr/>
          <p:nvPr/>
        </p:nvSpPr>
        <p:spPr>
          <a:xfrm>
            <a:off x="8815003" y="5179410"/>
            <a:ext cx="204922" cy="129873"/>
          </a:xfrm>
          <a:custGeom>
            <a:avLst/>
            <a:gdLst>
              <a:gd name="connsiteX0" fmla="*/ 0 w 1360580"/>
              <a:gd name="connsiteY0" fmla="*/ 0 h 1376616"/>
              <a:gd name="connsiteX1" fmla="*/ 1360580 w 1360580"/>
              <a:gd name="connsiteY1" fmla="*/ 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60580 w 1360580"/>
              <a:gd name="connsiteY1" fmla="*/ 60325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54230 w 1360580"/>
              <a:gd name="connsiteY1" fmla="*/ 795865 h 1376616"/>
              <a:gd name="connsiteX2" fmla="*/ 1360580 w 1360580"/>
              <a:gd name="connsiteY2" fmla="*/ 1376616 h 1376616"/>
              <a:gd name="connsiteX3" fmla="*/ 0 w 1360580"/>
              <a:gd name="connsiteY3" fmla="*/ 1376616 h 1376616"/>
              <a:gd name="connsiteX4" fmla="*/ 0 w 1360580"/>
              <a:gd name="connsiteY4" fmla="*/ 0 h 1376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0580" h="1376616">
                <a:moveTo>
                  <a:pt x="0" y="0"/>
                </a:moveTo>
                <a:lnTo>
                  <a:pt x="1354230" y="795865"/>
                </a:lnTo>
                <a:cubicBezTo>
                  <a:pt x="1356347" y="989449"/>
                  <a:pt x="1358463" y="1183032"/>
                  <a:pt x="1360580" y="1376616"/>
                </a:cubicBezTo>
                <a:lnTo>
                  <a:pt x="0" y="1376616"/>
                </a:lnTo>
                <a:lnTo>
                  <a:pt x="0" y="0"/>
                </a:lnTo>
                <a:close/>
              </a:path>
            </a:pathLst>
          </a:custGeom>
          <a:solidFill>
            <a:schemeClr val="tx2">
              <a:lumMod val="75000"/>
            </a:schemeClr>
          </a:solidFill>
          <a:ln>
            <a:noFill/>
          </a:ln>
          <a:effectLst>
            <a:outerShdw blurRad="25400" dist="25400" dir="8100000" algn="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82E40BDC-6C72-464B-9306-9D9E48D0DD60}"/>
              </a:ext>
            </a:extLst>
          </p:cNvPr>
          <p:cNvSpPr/>
          <p:nvPr/>
        </p:nvSpPr>
        <p:spPr>
          <a:xfrm>
            <a:off x="8429823" y="5556428"/>
            <a:ext cx="159396" cy="161275"/>
          </a:xfrm>
          <a:prstGeom prst="rect">
            <a:avLst/>
          </a:prstGeom>
          <a:solidFill>
            <a:schemeClr val="accent1">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A6DD5194-053A-487B-B29D-DF739DFFCDF9}"/>
              </a:ext>
            </a:extLst>
          </p:cNvPr>
          <p:cNvSpPr/>
          <p:nvPr/>
        </p:nvSpPr>
        <p:spPr>
          <a:xfrm>
            <a:off x="10006370" y="2081609"/>
            <a:ext cx="159396" cy="161275"/>
          </a:xfrm>
          <a:prstGeom prst="rect">
            <a:avLst/>
          </a:prstGeom>
          <a:solidFill>
            <a:schemeClr val="accent1">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39" name="Freeform 7">
            <a:extLst>
              <a:ext uri="{FF2B5EF4-FFF2-40B4-BE49-F238E27FC236}">
                <a16:creationId xmlns:a16="http://schemas.microsoft.com/office/drawing/2014/main" id="{240C1409-9A8F-4098-BE44-F083CDBC4F90}"/>
              </a:ext>
            </a:extLst>
          </p:cNvPr>
          <p:cNvSpPr/>
          <p:nvPr/>
        </p:nvSpPr>
        <p:spPr>
          <a:xfrm>
            <a:off x="7819090" y="3785231"/>
            <a:ext cx="1324910" cy="472618"/>
          </a:xfrm>
          <a:custGeom>
            <a:avLst/>
            <a:gdLst>
              <a:gd name="connsiteX0" fmla="*/ 0 w 939800"/>
              <a:gd name="connsiteY0" fmla="*/ 285750 h 325191"/>
              <a:gd name="connsiteX1" fmla="*/ 196850 w 939800"/>
              <a:gd name="connsiteY1" fmla="*/ 317500 h 325191"/>
              <a:gd name="connsiteX2" fmla="*/ 355600 w 939800"/>
              <a:gd name="connsiteY2" fmla="*/ 158750 h 325191"/>
              <a:gd name="connsiteX3" fmla="*/ 419100 w 939800"/>
              <a:gd name="connsiteY3" fmla="*/ 63500 h 325191"/>
              <a:gd name="connsiteX4" fmla="*/ 546100 w 939800"/>
              <a:gd name="connsiteY4" fmla="*/ 63500 h 325191"/>
              <a:gd name="connsiteX5" fmla="*/ 692150 w 939800"/>
              <a:gd name="connsiteY5" fmla="*/ 146050 h 325191"/>
              <a:gd name="connsiteX6" fmla="*/ 825500 w 939800"/>
              <a:gd name="connsiteY6" fmla="*/ 107950 h 325191"/>
              <a:gd name="connsiteX7" fmla="*/ 876300 w 939800"/>
              <a:gd name="connsiteY7" fmla="*/ 38100 h 325191"/>
              <a:gd name="connsiteX8" fmla="*/ 939800 w 939800"/>
              <a:gd name="connsiteY8" fmla="*/ 0 h 32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9800" h="325191">
                <a:moveTo>
                  <a:pt x="0" y="285750"/>
                </a:moveTo>
                <a:cubicBezTo>
                  <a:pt x="68791" y="312208"/>
                  <a:pt x="137583" y="338667"/>
                  <a:pt x="196850" y="317500"/>
                </a:cubicBezTo>
                <a:cubicBezTo>
                  <a:pt x="256117" y="296333"/>
                  <a:pt x="318558" y="201083"/>
                  <a:pt x="355600" y="158750"/>
                </a:cubicBezTo>
                <a:cubicBezTo>
                  <a:pt x="392642" y="116417"/>
                  <a:pt x="387350" y="79375"/>
                  <a:pt x="419100" y="63500"/>
                </a:cubicBezTo>
                <a:cubicBezTo>
                  <a:pt x="450850" y="47625"/>
                  <a:pt x="500592" y="49742"/>
                  <a:pt x="546100" y="63500"/>
                </a:cubicBezTo>
                <a:cubicBezTo>
                  <a:pt x="591608" y="77258"/>
                  <a:pt x="645583" y="138642"/>
                  <a:pt x="692150" y="146050"/>
                </a:cubicBezTo>
                <a:cubicBezTo>
                  <a:pt x="738717" y="153458"/>
                  <a:pt x="794808" y="125942"/>
                  <a:pt x="825500" y="107950"/>
                </a:cubicBezTo>
                <a:cubicBezTo>
                  <a:pt x="856192" y="89958"/>
                  <a:pt x="857250" y="56092"/>
                  <a:pt x="876300" y="38100"/>
                </a:cubicBezTo>
                <a:cubicBezTo>
                  <a:pt x="895350" y="20108"/>
                  <a:pt x="919692" y="3175"/>
                  <a:pt x="939800" y="0"/>
                </a:cubicBezTo>
              </a:path>
            </a:pathLst>
          </a:custGeom>
          <a:noFill/>
          <a:ln w="41275" cmpd="tri">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76C01567-1326-41A1-AE3D-35FE897D8494}"/>
              </a:ext>
            </a:extLst>
          </p:cNvPr>
          <p:cNvSpPr txBox="1"/>
          <p:nvPr/>
        </p:nvSpPr>
        <p:spPr>
          <a:xfrm>
            <a:off x="7813260" y="4327398"/>
            <a:ext cx="1047657" cy="400110"/>
          </a:xfrm>
          <a:prstGeom prst="rect">
            <a:avLst/>
          </a:prstGeom>
          <a:solidFill>
            <a:schemeClr val="bg1">
              <a:alpha val="80000"/>
            </a:schemeClr>
          </a:solidFill>
        </p:spPr>
        <p:txBody>
          <a:bodyPr wrap="square">
            <a:spAutoFit/>
          </a:bodyPr>
          <a:lstStyle/>
          <a:p>
            <a:pPr algn="just"/>
            <a:r>
              <a:rPr lang="en-US" sz="1000" b="1" kern="100" dirty="0" err="1">
                <a:latin typeface="Arial" panose="020B0604020202020204" pitchFamily="34" charset="0"/>
                <a:ea typeface="Calibri" panose="020F0502020204030204" pitchFamily="34" charset="0"/>
                <a:cs typeface="Arial" panose="020B0604020202020204" pitchFamily="34" charset="0"/>
              </a:rPr>
              <a:t>Kè</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sông</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Ngàn</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Phố</a:t>
            </a:r>
            <a:endParaRPr lang="en-US" sz="1000" b="1" kern="100" dirty="0">
              <a:latin typeface="Arial" panose="020B0604020202020204" pitchFamily="34" charset="0"/>
              <a:ea typeface="Calibri" panose="020F0502020204030204" pitchFamily="34" charset="0"/>
              <a:cs typeface="Arial" panose="020B0604020202020204" pitchFamily="34" charset="0"/>
            </a:endParaRPr>
          </a:p>
        </p:txBody>
      </p:sp>
      <p:sp>
        <p:nvSpPr>
          <p:cNvPr id="41" name="Title 1">
            <a:extLst>
              <a:ext uri="{FF2B5EF4-FFF2-40B4-BE49-F238E27FC236}">
                <a16:creationId xmlns:a16="http://schemas.microsoft.com/office/drawing/2014/main" id="{4240C106-B690-4496-A086-CDEC9CF4FB0A}"/>
              </a:ext>
            </a:extLst>
          </p:cNvPr>
          <p:cNvSpPr txBox="1">
            <a:spLocks/>
          </p:cNvSpPr>
          <p:nvPr/>
        </p:nvSpPr>
        <p:spPr>
          <a:xfrm>
            <a:off x="0" y="187288"/>
            <a:ext cx="15087600" cy="348784"/>
          </a:xfrm>
          <a:prstGeom prst="rect">
            <a:avLst/>
          </a:prstGeom>
        </p:spPr>
        <p:txBody>
          <a:bodyPr vert="horz" lIns="90963" tIns="45482" rIns="90963" bIns="45482" rtlCol="0" anchor="t">
            <a:noAutofit/>
          </a:bodyPr>
          <a:lstStyle>
            <a:defPPr>
              <a:defRPr lang="en-US"/>
            </a:defPPr>
            <a:lvl1pPr marL="688975" defTabSz="914400">
              <a:lnSpc>
                <a:spcPct val="100000"/>
              </a:lnSpc>
              <a:spcBef>
                <a:spcPts val="199"/>
              </a:spcBef>
              <a:spcAft>
                <a:spcPts val="199"/>
              </a:spcAft>
              <a:buNone/>
              <a:defRPr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sp>
        <p:nvSpPr>
          <p:cNvPr id="42" name="Title 1">
            <a:extLst>
              <a:ext uri="{FF2B5EF4-FFF2-40B4-BE49-F238E27FC236}">
                <a16:creationId xmlns:a16="http://schemas.microsoft.com/office/drawing/2014/main" id="{F3643B21-3F4B-4308-B1F8-3C3FC9A25E31}"/>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giải</a:t>
            </a:r>
            <a:r>
              <a:rPr lang="en-US" sz="1800" dirty="0">
                <a:solidFill>
                  <a:schemeClr val="bg2">
                    <a:lumMod val="50000"/>
                  </a:schemeClr>
                </a:solidFill>
              </a:rPr>
              <a:t> </a:t>
            </a:r>
            <a:r>
              <a:rPr lang="en-US" sz="1800" dirty="0" err="1">
                <a:solidFill>
                  <a:schemeClr val="bg2">
                    <a:lumMod val="50000"/>
                  </a:schemeClr>
                </a:solidFill>
              </a:rPr>
              <a:t>pháp</a:t>
            </a:r>
            <a:r>
              <a:rPr lang="en-US" sz="1800" dirty="0">
                <a:solidFill>
                  <a:schemeClr val="bg2">
                    <a:lumMod val="50000"/>
                  </a:schemeClr>
                </a:solidFill>
              </a:rPr>
              <a:t> </a:t>
            </a:r>
            <a:r>
              <a:rPr lang="en-US" sz="1800" dirty="0" err="1">
                <a:solidFill>
                  <a:schemeClr val="bg2">
                    <a:lumMod val="50000"/>
                  </a:schemeClr>
                </a:solidFill>
              </a:rPr>
              <a:t>chuẩn</a:t>
            </a:r>
            <a:r>
              <a:rPr lang="en-US" sz="1800" dirty="0">
                <a:solidFill>
                  <a:schemeClr val="bg2">
                    <a:lumMod val="50000"/>
                  </a:schemeClr>
                </a:solidFill>
              </a:rPr>
              <a:t> </a:t>
            </a:r>
            <a:r>
              <a:rPr lang="en-US" sz="1800" dirty="0" err="1">
                <a:solidFill>
                  <a:schemeClr val="bg2">
                    <a:lumMod val="50000"/>
                  </a:schemeClr>
                </a:solidFill>
              </a:rPr>
              <a:t>bị</a:t>
            </a:r>
            <a:r>
              <a:rPr lang="en-US" sz="1800" dirty="0">
                <a:solidFill>
                  <a:schemeClr val="bg2">
                    <a:lumMod val="50000"/>
                  </a:schemeClr>
                </a:solidFill>
              </a:rPr>
              <a:t> </a:t>
            </a:r>
            <a:r>
              <a:rPr lang="en-US" sz="1800" dirty="0" err="1">
                <a:solidFill>
                  <a:schemeClr val="bg2">
                    <a:lumMod val="50000"/>
                  </a:schemeClr>
                </a:solidFill>
              </a:rPr>
              <a:t>kỹ</a:t>
            </a:r>
            <a:r>
              <a:rPr lang="en-US" sz="1800" dirty="0">
                <a:solidFill>
                  <a:schemeClr val="bg2">
                    <a:lumMod val="50000"/>
                  </a:schemeClr>
                </a:solidFill>
              </a:rPr>
              <a:t> </a:t>
            </a:r>
            <a:r>
              <a:rPr lang="en-US" sz="1800" dirty="0" err="1">
                <a:solidFill>
                  <a:schemeClr val="bg2">
                    <a:lumMod val="50000"/>
                  </a:schemeClr>
                </a:solidFill>
              </a:rPr>
              <a:t>thuật</a:t>
            </a:r>
            <a:r>
              <a:rPr lang="en-US" sz="1800" dirty="0">
                <a:solidFill>
                  <a:schemeClr val="bg2">
                    <a:lumMod val="50000"/>
                  </a:schemeClr>
                </a:solidFill>
              </a:rPr>
              <a:t>, PCTT</a:t>
            </a:r>
          </a:p>
        </p:txBody>
      </p:sp>
      <p:grpSp>
        <p:nvGrpSpPr>
          <p:cNvPr id="4" name="Group 3">
            <a:extLst>
              <a:ext uri="{FF2B5EF4-FFF2-40B4-BE49-F238E27FC236}">
                <a16:creationId xmlns:a16="http://schemas.microsoft.com/office/drawing/2014/main" id="{0913430E-22B7-45DF-A390-9B3BBDF01ED9}"/>
              </a:ext>
            </a:extLst>
          </p:cNvPr>
          <p:cNvGrpSpPr/>
          <p:nvPr/>
        </p:nvGrpSpPr>
        <p:grpSpPr>
          <a:xfrm>
            <a:off x="485260" y="4172789"/>
            <a:ext cx="5095533" cy="2894739"/>
            <a:chOff x="285188" y="3781949"/>
            <a:chExt cx="6628272" cy="3765478"/>
          </a:xfrm>
        </p:grpSpPr>
        <p:pic>
          <p:nvPicPr>
            <p:cNvPr id="43" name="Picture 42">
              <a:extLst>
                <a:ext uri="{FF2B5EF4-FFF2-40B4-BE49-F238E27FC236}">
                  <a16:creationId xmlns:a16="http://schemas.microsoft.com/office/drawing/2014/main" id="{36E4C52E-B4F4-4935-AABF-E1AAECE968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3000"/>
                      </a14:imgEffect>
                    </a14:imgLayer>
                  </a14:imgProps>
                </a:ext>
                <a:ext uri="{28A0092B-C50C-407E-A947-70E740481C1C}">
                  <a14:useLocalDpi xmlns:a14="http://schemas.microsoft.com/office/drawing/2010/main" val="0"/>
                </a:ext>
              </a:extLst>
            </a:blip>
            <a:srcRect l="3295" t="2589" r="1509"/>
            <a:stretch>
              <a:fillRect/>
            </a:stretch>
          </p:blipFill>
          <p:spPr>
            <a:xfrm>
              <a:off x="285188" y="3781949"/>
              <a:ext cx="6628272" cy="3765478"/>
            </a:xfrm>
            <a:prstGeom prst="rect">
              <a:avLst/>
            </a:prstGeom>
          </p:spPr>
        </p:pic>
        <p:cxnSp>
          <p:nvCxnSpPr>
            <p:cNvPr id="44" name="Straight Arrow Connector 43">
              <a:extLst>
                <a:ext uri="{FF2B5EF4-FFF2-40B4-BE49-F238E27FC236}">
                  <a16:creationId xmlns:a16="http://schemas.microsoft.com/office/drawing/2014/main" id="{83CD8F0D-53DB-4909-89BA-463C5D2D2C24}"/>
                </a:ext>
              </a:extLst>
            </p:cNvPr>
            <p:cNvCxnSpPr>
              <a:cxnSpLocks/>
            </p:cNvCxnSpPr>
            <p:nvPr/>
          </p:nvCxnSpPr>
          <p:spPr>
            <a:xfrm>
              <a:off x="4146852" y="5177167"/>
              <a:ext cx="324187" cy="299935"/>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45" name="Straight Arrow Connector 44">
              <a:extLst>
                <a:ext uri="{FF2B5EF4-FFF2-40B4-BE49-F238E27FC236}">
                  <a16:creationId xmlns:a16="http://schemas.microsoft.com/office/drawing/2014/main" id="{F3743F7B-1040-46D7-A2EA-C87713ED7C6C}"/>
                </a:ext>
              </a:extLst>
            </p:cNvPr>
            <p:cNvCxnSpPr>
              <a:cxnSpLocks/>
            </p:cNvCxnSpPr>
            <p:nvPr/>
          </p:nvCxnSpPr>
          <p:spPr>
            <a:xfrm flipV="1">
              <a:off x="5151869" y="5651963"/>
              <a:ext cx="132182" cy="372350"/>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47" name="Straight Arrow Connector 46">
              <a:extLst>
                <a:ext uri="{FF2B5EF4-FFF2-40B4-BE49-F238E27FC236}">
                  <a16:creationId xmlns:a16="http://schemas.microsoft.com/office/drawing/2014/main" id="{AED72DD2-482D-42CA-B2DC-7688752A0545}"/>
                </a:ext>
              </a:extLst>
            </p:cNvPr>
            <p:cNvCxnSpPr>
              <a:cxnSpLocks/>
            </p:cNvCxnSpPr>
            <p:nvPr/>
          </p:nvCxnSpPr>
          <p:spPr>
            <a:xfrm flipH="1" flipV="1">
              <a:off x="6132691" y="5472147"/>
              <a:ext cx="216125" cy="236622"/>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Arrow Connector 47">
              <a:extLst>
                <a:ext uri="{FF2B5EF4-FFF2-40B4-BE49-F238E27FC236}">
                  <a16:creationId xmlns:a16="http://schemas.microsoft.com/office/drawing/2014/main" id="{E5CDA902-1B97-424F-AB01-546837A7F62C}"/>
                </a:ext>
              </a:extLst>
            </p:cNvPr>
            <p:cNvCxnSpPr>
              <a:cxnSpLocks/>
            </p:cNvCxnSpPr>
            <p:nvPr/>
          </p:nvCxnSpPr>
          <p:spPr>
            <a:xfrm flipV="1">
              <a:off x="5021829" y="5025425"/>
              <a:ext cx="677276" cy="118310"/>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49" name="Straight Arrow Connector 48">
              <a:extLst>
                <a:ext uri="{FF2B5EF4-FFF2-40B4-BE49-F238E27FC236}">
                  <a16:creationId xmlns:a16="http://schemas.microsoft.com/office/drawing/2014/main" id="{3F4849E5-844B-4059-B24D-CB4351B38D3F}"/>
                </a:ext>
              </a:extLst>
            </p:cNvPr>
            <p:cNvCxnSpPr>
              <a:cxnSpLocks/>
            </p:cNvCxnSpPr>
            <p:nvPr/>
          </p:nvCxnSpPr>
          <p:spPr>
            <a:xfrm>
              <a:off x="5604620" y="4735357"/>
              <a:ext cx="492296" cy="580138"/>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50" name="Straight Arrow Connector 49">
              <a:extLst>
                <a:ext uri="{FF2B5EF4-FFF2-40B4-BE49-F238E27FC236}">
                  <a16:creationId xmlns:a16="http://schemas.microsoft.com/office/drawing/2014/main" id="{623CBEA7-8A04-49E5-8026-7175ECC0C3EE}"/>
                </a:ext>
              </a:extLst>
            </p:cNvPr>
            <p:cNvCxnSpPr>
              <a:cxnSpLocks/>
            </p:cNvCxnSpPr>
            <p:nvPr/>
          </p:nvCxnSpPr>
          <p:spPr>
            <a:xfrm flipV="1">
              <a:off x="5256617" y="5981724"/>
              <a:ext cx="442488" cy="198951"/>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51" name="Straight Arrow Connector 50">
              <a:extLst>
                <a:ext uri="{FF2B5EF4-FFF2-40B4-BE49-F238E27FC236}">
                  <a16:creationId xmlns:a16="http://schemas.microsoft.com/office/drawing/2014/main" id="{082E02C4-C897-4F83-8FA1-072E412A05F2}"/>
                </a:ext>
              </a:extLst>
            </p:cNvPr>
            <p:cNvCxnSpPr>
              <a:cxnSpLocks/>
            </p:cNvCxnSpPr>
            <p:nvPr/>
          </p:nvCxnSpPr>
          <p:spPr>
            <a:xfrm flipV="1">
              <a:off x="3902005" y="5920361"/>
              <a:ext cx="132182" cy="372350"/>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52" name="Straight Arrow Connector 51">
              <a:extLst>
                <a:ext uri="{FF2B5EF4-FFF2-40B4-BE49-F238E27FC236}">
                  <a16:creationId xmlns:a16="http://schemas.microsoft.com/office/drawing/2014/main" id="{297BC368-3EBC-4037-8974-48746D2E7D46}"/>
                </a:ext>
              </a:extLst>
            </p:cNvPr>
            <p:cNvCxnSpPr>
              <a:cxnSpLocks/>
            </p:cNvCxnSpPr>
            <p:nvPr/>
          </p:nvCxnSpPr>
          <p:spPr>
            <a:xfrm>
              <a:off x="2669910" y="4964283"/>
              <a:ext cx="1099335" cy="507864"/>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53" name="Straight Arrow Connector 52">
              <a:extLst>
                <a:ext uri="{FF2B5EF4-FFF2-40B4-BE49-F238E27FC236}">
                  <a16:creationId xmlns:a16="http://schemas.microsoft.com/office/drawing/2014/main" id="{154F2484-6C6A-4516-AAF9-3D6B725D39FF}"/>
                </a:ext>
              </a:extLst>
            </p:cNvPr>
            <p:cNvCxnSpPr>
              <a:cxnSpLocks/>
            </p:cNvCxnSpPr>
            <p:nvPr/>
          </p:nvCxnSpPr>
          <p:spPr>
            <a:xfrm flipH="1" flipV="1">
              <a:off x="5256618" y="6244840"/>
              <a:ext cx="152852" cy="372350"/>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54" name="Straight Arrow Connector 53">
              <a:extLst>
                <a:ext uri="{FF2B5EF4-FFF2-40B4-BE49-F238E27FC236}">
                  <a16:creationId xmlns:a16="http://schemas.microsoft.com/office/drawing/2014/main" id="{D465A72C-311B-4F70-AB74-D2BA900E529B}"/>
                </a:ext>
              </a:extLst>
            </p:cNvPr>
            <p:cNvCxnSpPr>
              <a:cxnSpLocks/>
            </p:cNvCxnSpPr>
            <p:nvPr/>
          </p:nvCxnSpPr>
          <p:spPr>
            <a:xfrm flipV="1">
              <a:off x="2810551" y="5236747"/>
              <a:ext cx="132182" cy="372350"/>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56" name="Straight Arrow Connector 55">
              <a:extLst>
                <a:ext uri="{FF2B5EF4-FFF2-40B4-BE49-F238E27FC236}">
                  <a16:creationId xmlns:a16="http://schemas.microsoft.com/office/drawing/2014/main" id="{9ED6D739-6DD5-47D2-B7CC-683C896B8514}"/>
                </a:ext>
              </a:extLst>
            </p:cNvPr>
            <p:cNvCxnSpPr>
              <a:cxnSpLocks/>
            </p:cNvCxnSpPr>
            <p:nvPr/>
          </p:nvCxnSpPr>
          <p:spPr>
            <a:xfrm flipH="1">
              <a:off x="3052635" y="4647108"/>
              <a:ext cx="100703" cy="317175"/>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grpSp>
      <p:cxnSp>
        <p:nvCxnSpPr>
          <p:cNvPr id="60" name="Straight Arrow Connector 59">
            <a:extLst>
              <a:ext uri="{FF2B5EF4-FFF2-40B4-BE49-F238E27FC236}">
                <a16:creationId xmlns:a16="http://schemas.microsoft.com/office/drawing/2014/main" id="{C8C043F0-198A-4850-8681-790BB10C33E5}"/>
              </a:ext>
            </a:extLst>
          </p:cNvPr>
          <p:cNvCxnSpPr>
            <a:cxnSpLocks/>
          </p:cNvCxnSpPr>
          <p:nvPr/>
        </p:nvCxnSpPr>
        <p:spPr>
          <a:xfrm flipV="1">
            <a:off x="3578553" y="6193914"/>
            <a:ext cx="728530" cy="241758"/>
          </a:xfrm>
          <a:prstGeom prst="straightConnector1">
            <a:avLst/>
          </a:prstGeom>
          <a:noFill/>
          <a:ln w="69850">
            <a:solidFill>
              <a:srgbClr val="FF0000">
                <a:alpha val="66000"/>
              </a:srgbClr>
            </a:solidFill>
            <a:tailEnd type="triangle" w="sm" len="sm"/>
          </a:ln>
        </p:spPr>
        <p:style>
          <a:lnRef idx="2">
            <a:schemeClr val="accent1">
              <a:shade val="50000"/>
            </a:schemeClr>
          </a:lnRef>
          <a:fillRef idx="1">
            <a:schemeClr val="accent1"/>
          </a:fillRef>
          <a:effectRef idx="0">
            <a:schemeClr val="accent1"/>
          </a:effectRef>
          <a:fontRef idx="minor">
            <a:schemeClr val="lt1"/>
          </a:fontRef>
        </p:style>
      </p:cxnSp>
      <p:sp>
        <p:nvSpPr>
          <p:cNvPr id="24" name="TextBox 23">
            <a:extLst>
              <a:ext uri="{FF2B5EF4-FFF2-40B4-BE49-F238E27FC236}">
                <a16:creationId xmlns:a16="http://schemas.microsoft.com/office/drawing/2014/main" id="{25A53551-C612-4EB5-8ADA-35AF7D8DA021}"/>
              </a:ext>
            </a:extLst>
          </p:cNvPr>
          <p:cNvSpPr txBox="1"/>
          <p:nvPr/>
        </p:nvSpPr>
        <p:spPr>
          <a:xfrm>
            <a:off x="507325" y="4060984"/>
            <a:ext cx="2946618" cy="294632"/>
          </a:xfrm>
          <a:prstGeom prst="rect">
            <a:avLst/>
          </a:prstGeom>
          <a:solidFill>
            <a:schemeClr val="bg1"/>
          </a:solidFill>
        </p:spPr>
        <p:txBody>
          <a:bodyPr wrap="square">
            <a:spAutoFit/>
          </a:bodyPr>
          <a:lstStyle/>
          <a:p>
            <a:pPr algn="just">
              <a:lnSpc>
                <a:spcPct val="150000"/>
              </a:lnSpc>
            </a:pPr>
            <a:r>
              <a:rPr lang="en-US" sz="1000" b="1" kern="100" dirty="0" err="1">
                <a:latin typeface="Arial" panose="020B0604020202020204" pitchFamily="34" charset="0"/>
                <a:ea typeface="Calibri" panose="020F0502020204030204" pitchFamily="34" charset="0"/>
                <a:cs typeface="Arial" panose="020B0604020202020204" pitchFamily="34" charset="0"/>
              </a:rPr>
              <a:t>Sơ</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đồ</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hướng</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thoát</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nước</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mặt</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tổng</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thể</a:t>
            </a:r>
            <a:r>
              <a:rPr lang="en-US" sz="1000" b="1" kern="100" dirty="0">
                <a:latin typeface="Arial" panose="020B0604020202020204" pitchFamily="34" charset="0"/>
                <a:ea typeface="Calibri" panose="020F0502020204030204" pitchFamily="34" charset="0"/>
                <a:cs typeface="Arial" panose="020B0604020202020204" pitchFamily="34" charset="0"/>
              </a:rPr>
              <a:t> </a:t>
            </a:r>
          </a:p>
        </p:txBody>
      </p:sp>
      <p:sp>
        <p:nvSpPr>
          <p:cNvPr id="64" name="Rectangle 63">
            <a:extLst>
              <a:ext uri="{FF2B5EF4-FFF2-40B4-BE49-F238E27FC236}">
                <a16:creationId xmlns:a16="http://schemas.microsoft.com/office/drawing/2014/main" id="{5EB0BEFF-5A46-4330-9D15-BFCB58D1F4A1}"/>
              </a:ext>
            </a:extLst>
          </p:cNvPr>
          <p:cNvSpPr/>
          <p:nvPr/>
        </p:nvSpPr>
        <p:spPr>
          <a:xfrm>
            <a:off x="692715" y="6944772"/>
            <a:ext cx="14193569" cy="1679627"/>
          </a:xfrm>
          <a:prstGeom prst="rect">
            <a:avLst/>
          </a:prstGeom>
          <a:solidFill>
            <a:schemeClr val="bg1"/>
          </a:solidFill>
        </p:spPr>
        <p:txBody>
          <a:bodyPr wrap="square">
            <a:spAutoFit/>
          </a:bodyPr>
          <a:lstStyle/>
          <a:p>
            <a:pPr algn="just">
              <a:lnSpc>
                <a:spcPct val="150000"/>
              </a:lnSpc>
            </a:pPr>
            <a:r>
              <a:rPr lang="en-US" sz="1000" b="1" kern="100" dirty="0" err="1">
                <a:latin typeface="Arial" panose="020B0604020202020204" pitchFamily="34" charset="0"/>
                <a:ea typeface="Calibri" panose="020F0502020204030204" pitchFamily="34" charset="0"/>
                <a:cs typeface="Arial" panose="020B0604020202020204" pitchFamily="34" charset="0"/>
              </a:rPr>
              <a:t>Giải</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pháp</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phòng</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chống</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ngập</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lụt</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thiên</a:t>
            </a:r>
            <a:r>
              <a:rPr lang="en-US" sz="1000" b="1" kern="100" dirty="0">
                <a:latin typeface="Arial" panose="020B0604020202020204" pitchFamily="34" charset="0"/>
                <a:ea typeface="Calibri" panose="020F0502020204030204" pitchFamily="34" charset="0"/>
                <a:cs typeface="Arial" panose="020B0604020202020204" pitchFamily="34" charset="0"/>
              </a:rPr>
              <a:t> tai</a:t>
            </a: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Tuân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thủ</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các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định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hướng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trong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Điều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chỉnh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quy</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hoạch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tỉnh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Hà</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Tĩnh</a:t>
            </a:r>
            <a:r>
              <a:rPr lang="en-US" sz="1000"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Phân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vùng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rủi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ro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có</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nguy</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cơ</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ngập</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úng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để</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đề</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xuất</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biện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pháp</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chuẩn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bị</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kỹ</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thuật</a:t>
            </a:r>
            <a:r>
              <a:rPr lang="en-US" sz="1000"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Đối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với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các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xã</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Sơn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Hồng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Sơn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Giang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nằm</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trên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địa</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hình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cao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đảm</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bảo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hành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lang</a:t>
            </a:r>
            <a:r>
              <a:rPr lang="en-US" sz="1000" kern="100" dirty="0">
                <a:latin typeface="Arial" panose="020B0604020202020204" pitchFamily="34" charset="0"/>
                <a:ea typeface="Calibri" panose="020F0502020204030204" pitchFamily="34" charset="0"/>
                <a:cs typeface="Arial" panose="020B0604020202020204" pitchFamily="34" charset="0"/>
              </a:rPr>
              <a:t> song, </a:t>
            </a:r>
            <a:r>
              <a:rPr lang="en-US" sz="1000" kern="100" dirty="0" err="1">
                <a:latin typeface="Arial" panose="020B0604020202020204" pitchFamily="34" charset="0"/>
                <a:ea typeface="Calibri" panose="020F0502020204030204" pitchFamily="34" charset="0"/>
                <a:cs typeface="Arial" panose="020B0604020202020204" pitchFamily="34" charset="0"/>
              </a:rPr>
              <a:t>suối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phòng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chống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sạt</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lở</a:t>
            </a:r>
            <a:r>
              <a:rPr lang="en-US" sz="1000"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Đối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với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các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xã</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hạ</a:t>
            </a:r>
            <a:r>
              <a:rPr lang="en-US" sz="1000" kern="100" dirty="0">
                <a:latin typeface="Arial" panose="020B0604020202020204" pitchFamily="34" charset="0"/>
                <a:ea typeface="Calibri" panose="020F0502020204030204" pitchFamily="34" charset="0"/>
                <a:cs typeface="Arial" panose="020B0604020202020204" pitchFamily="34" charset="0"/>
              </a:rPr>
              <a:t> du </a:t>
            </a:r>
            <a:r>
              <a:rPr lang="en-US" sz="1000" kern="100" dirty="0" err="1">
                <a:latin typeface="Arial" panose="020B0604020202020204" pitchFamily="34" charset="0"/>
                <a:ea typeface="Calibri" panose="020F0502020204030204" pitchFamily="34" charset="0"/>
                <a:cs typeface="Arial" panose="020B0604020202020204" pitchFamily="34" charset="0"/>
              </a:rPr>
              <a:t>tôn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nền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khu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vực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trung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tâm</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các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tuyến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đường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ven</a:t>
            </a:r>
            <a:r>
              <a:rPr lang="en-US" sz="1000" kern="100" dirty="0">
                <a:latin typeface="Arial" panose="020B0604020202020204" pitchFamily="34" charset="0"/>
                <a:ea typeface="Calibri" panose="020F0502020204030204" pitchFamily="34" charset="0"/>
                <a:cs typeface="Arial" panose="020B0604020202020204" pitchFamily="34" charset="0"/>
              </a:rPr>
              <a:t> song </a:t>
            </a:r>
            <a:r>
              <a:rPr lang="en-US" sz="1000" kern="100" dirty="0" err="1">
                <a:latin typeface="Arial" panose="020B0604020202020204" pitchFamily="34" charset="0"/>
                <a:ea typeface="Calibri" panose="020F0502020204030204" pitchFamily="34" charset="0"/>
                <a:cs typeface="Arial" panose="020B0604020202020204" pitchFamily="34" charset="0"/>
              </a:rPr>
              <a:t>để</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thành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đường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phòng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chống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bão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lũ</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bảo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vệ</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các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khu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dân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cư</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tập</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trung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Hoàn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thiện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đê</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Tân</a:t>
            </a:r>
            <a:r>
              <a:rPr lang="en-US" sz="1000" kern="100" dirty="0">
                <a:latin typeface="Arial" panose="020B0604020202020204" pitchFamily="34" charset="0"/>
                <a:ea typeface="Calibri" panose="020F0502020204030204" pitchFamily="34" charset="0"/>
                <a:cs typeface="Arial" panose="020B0604020202020204" pitchFamily="34" charset="0"/>
              </a:rPr>
              <a:t> Long 1 </a:t>
            </a:r>
            <a:r>
              <a:rPr lang="en-US" sz="1000" kern="100" dirty="0" err="1">
                <a:latin typeface="Arial" panose="020B0604020202020204" pitchFamily="34" charset="0"/>
                <a:ea typeface="Calibri" panose="020F0502020204030204" pitchFamily="34" charset="0"/>
                <a:cs typeface="Arial" panose="020B0604020202020204" pitchFamily="34" charset="0"/>
              </a:rPr>
              <a:t>xã</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Tứ</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Mỹ</a:t>
            </a:r>
            <a:r>
              <a:rPr lang="en-US" sz="1000"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Chú</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trọng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vào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việc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xây</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dựng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cơ</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sở</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hạ</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tầng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nâng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cấp</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các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tuyến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đê</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sông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hiện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có</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tiến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hành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gia</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cố</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đê</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kè</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đảm</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bảo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ứng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biến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tốt</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với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kịch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bản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biến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đổi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khí</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hậu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Nâng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cấp</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xây</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dựng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hai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tuyến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đê</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hạ</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nguồn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sông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Ngàn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Phố</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kết</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hợp</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điều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tiết</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nước</a:t>
            </a:r>
            <a:r>
              <a:rPr lang="en-US" sz="1000" kern="100" dirty="0">
                <a:latin typeface="Arial" panose="020B0604020202020204" pitchFamily="34" charset="0"/>
                <a:ea typeface="Calibri" panose="020F0502020204030204" pitchFamily="34" charset="0"/>
                <a:cs typeface="Arial" panose="020B0604020202020204" pitchFamily="34" charset="0"/>
              </a:rPr>
              <a:t> ở </a:t>
            </a:r>
            <a:r>
              <a:rPr lang="en-US" sz="1000" kern="100" dirty="0" err="1">
                <a:latin typeface="Arial" panose="020B0604020202020204" pitchFamily="34" charset="0"/>
                <a:ea typeface="Calibri" panose="020F0502020204030204" pitchFamily="34" charset="0"/>
                <a:cs typeface="Arial" panose="020B0604020202020204" pitchFamily="34" charset="0"/>
              </a:rPr>
              <a:t>thượng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nguồn</a:t>
            </a:r>
            <a:r>
              <a:rPr lang="en-US" sz="1000" kern="100" dirty="0">
                <a:latin typeface="Arial" panose="020B0604020202020204" pitchFamily="34" charset="0"/>
                <a:ea typeface="Calibri" panose="020F0502020204030204" pitchFamily="34" charset="0"/>
                <a:cs typeface="Arial" panose="020B0604020202020204" pitchFamily="34" charset="0"/>
              </a:rPr>
              <a:t> qua </a:t>
            </a:r>
            <a:r>
              <a:rPr lang="en-US" sz="1000" kern="100" dirty="0" err="1">
                <a:latin typeface="Arial" panose="020B0604020202020204" pitchFamily="34" charset="0"/>
                <a:ea typeface="Calibri" panose="020F0502020204030204" pitchFamily="34" charset="0"/>
                <a:cs typeface="Arial" panose="020B0604020202020204" pitchFamily="34" charset="0"/>
              </a:rPr>
              <a:t>hệ</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thống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đập</a:t>
            </a:r>
            <a:r>
              <a:rPr lang="en-US" sz="1000" kern="100" dirty="0">
                <a:latin typeface="Arial" panose="020B0604020202020204" pitchFamily="34" charset="0"/>
                <a:ea typeface="Calibri" panose="020F0502020204030204" pitchFamily="34" charset="0"/>
                <a:cs typeface="Arial" panose="020B0604020202020204" pitchFamily="34" charset="0"/>
              </a:rPr>
              <a:t> </a:t>
            </a:r>
          </a:p>
        </p:txBody>
      </p:sp>
      <p:sp>
        <p:nvSpPr>
          <p:cNvPr id="65" name="Rectangle 64">
            <a:extLst>
              <a:ext uri="{FF2B5EF4-FFF2-40B4-BE49-F238E27FC236}">
                <a16:creationId xmlns:a16="http://schemas.microsoft.com/office/drawing/2014/main" id="{0B753615-DCD3-4256-ADC3-EC4637FF473D}"/>
              </a:ext>
            </a:extLst>
          </p:cNvPr>
          <p:cNvSpPr/>
          <p:nvPr/>
        </p:nvSpPr>
        <p:spPr>
          <a:xfrm>
            <a:off x="12378210" y="2730003"/>
            <a:ext cx="2653057" cy="3757119"/>
          </a:xfrm>
          <a:prstGeom prst="rect">
            <a:avLst/>
          </a:prstGeom>
          <a:solidFill>
            <a:schemeClr val="bg1">
              <a:alpha val="83000"/>
            </a:schemeClr>
          </a:solidFill>
        </p:spPr>
        <p:txBody>
          <a:bodyPr wrap="square">
            <a:spAutoFit/>
          </a:bodyPr>
          <a:lstStyle/>
          <a:p>
            <a:pPr algn="just">
              <a:lnSpc>
                <a:spcPct val="150000"/>
              </a:lnSpc>
            </a:pPr>
            <a:r>
              <a:rPr lang="en-US" sz="1000" b="1" kern="100" dirty="0" err="1">
                <a:latin typeface="Arial" panose="020B0604020202020204" pitchFamily="34" charset="0"/>
                <a:ea typeface="Calibri" panose="020F0502020204030204" pitchFamily="34" charset="0"/>
                <a:cs typeface="Arial" panose="020B0604020202020204" pitchFamily="34" charset="0"/>
              </a:rPr>
              <a:t>Giải</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pháp</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cao</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độ</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nền</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đối</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với</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từng</a:t>
            </a:r>
            <a:r>
              <a:rPr lang="en-US" sz="1000" b="1" kern="100" dirty="0">
                <a:latin typeface="Arial" panose="020B0604020202020204" pitchFamily="34" charset="0"/>
                <a:ea typeface="Calibri" panose="020F0502020204030204" pitchFamily="34" charset="0"/>
                <a:cs typeface="Arial" panose="020B0604020202020204" pitchFamily="34" charset="0"/>
              </a:rPr>
              <a:t> </a:t>
            </a:r>
            <a:r>
              <a:rPr lang="en-US" sz="1000" b="1" kern="100" dirty="0" err="1">
                <a:latin typeface="Arial" panose="020B0604020202020204" pitchFamily="34" charset="0"/>
                <a:ea typeface="Calibri" panose="020F0502020204030204" pitchFamily="34" charset="0"/>
                <a:cs typeface="Arial" panose="020B0604020202020204" pitchFamily="34" charset="0"/>
              </a:rPr>
              <a:t>xã</a:t>
            </a:r>
            <a:r>
              <a:rPr lang="en-US" sz="1000" b="1"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Giải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pháp</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cao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độ</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nền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đối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với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từng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xã</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từng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khu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vực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được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quy</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định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như</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sau</a:t>
            </a:r>
            <a:r>
              <a:rPr lang="en-US" sz="1000"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Đối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với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khu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vực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dân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cư</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hiện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hữu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giữ</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theo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cao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độ</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nền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hiện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trạng</a:t>
            </a:r>
            <a:endParaRPr lang="en-US" sz="1000" kern="1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Đối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với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khu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vực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xây</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dựng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mới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được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tính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toán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dựa</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vào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mực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nước</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ngập</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lụt</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cao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nhất</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hàng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năm</a:t>
            </a:r>
            <a:r>
              <a:rPr lang="en-US" sz="1000" kern="100" dirty="0">
                <a:latin typeface="Arial" panose="020B0604020202020204" pitchFamily="34" charset="0"/>
                <a:ea typeface="Calibri" panose="020F0502020204030204" pitchFamily="34" charset="0"/>
                <a:cs typeface="Arial" panose="020B0604020202020204" pitchFamily="34" charset="0"/>
              </a:rPr>
              <a:t>: </a:t>
            </a:r>
          </a:p>
          <a:p>
            <a:pPr algn="just">
              <a:lnSpc>
                <a:spcPct val="150000"/>
              </a:lnSpc>
            </a:pPr>
            <a:endParaRPr lang="en-US" sz="1000" b="1" kern="1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1000" b="1" kern="100" dirty="0" err="1">
                <a:latin typeface="Arial" panose="020B0604020202020204" pitchFamily="34" charset="0"/>
                <a:ea typeface="Calibri" panose="020F0502020204030204" pitchFamily="34" charset="0"/>
                <a:cs typeface="Arial" panose="020B0604020202020204" pitchFamily="34" charset="0"/>
              </a:rPr>
              <a:t>Hxd</a:t>
            </a:r>
            <a:r>
              <a:rPr lang="en-US" sz="1000" b="1" kern="100" dirty="0">
                <a:latin typeface="Arial" panose="020B0604020202020204" pitchFamily="34" charset="0"/>
                <a:ea typeface="Calibri" panose="020F0502020204030204" pitchFamily="34" charset="0"/>
                <a:cs typeface="Arial" panose="020B0604020202020204" pitchFamily="34" charset="0"/>
              </a:rPr>
              <a:t> ≥ </a:t>
            </a:r>
            <a:r>
              <a:rPr lang="en-US" sz="1000" b="1" kern="100" dirty="0" err="1">
                <a:latin typeface="Arial" panose="020B0604020202020204" pitchFamily="34" charset="0"/>
                <a:ea typeface="Calibri" panose="020F0502020204030204" pitchFamily="34" charset="0"/>
                <a:cs typeface="Arial" panose="020B0604020202020204" pitchFamily="34" charset="0"/>
              </a:rPr>
              <a:t>Hmn</a:t>
            </a:r>
            <a:r>
              <a:rPr lang="en-US" sz="1000" b="1" kern="100" dirty="0">
                <a:latin typeface="Arial" panose="020B0604020202020204" pitchFamily="34" charset="0"/>
                <a:ea typeface="Calibri" panose="020F0502020204030204" pitchFamily="34" charset="0"/>
                <a:cs typeface="Arial" panose="020B0604020202020204" pitchFamily="34" charset="0"/>
              </a:rPr>
              <a:t> + Hat + K</a:t>
            </a:r>
            <a:r>
              <a:rPr lang="en-US" sz="1000"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1000" kern="100" dirty="0" err="1">
                <a:latin typeface="Arial" panose="020B0604020202020204" pitchFamily="34" charset="0"/>
                <a:ea typeface="Calibri" panose="020F0502020204030204" pitchFamily="34" charset="0"/>
                <a:cs typeface="Arial" panose="020B0604020202020204" pitchFamily="34" charset="0"/>
              </a:rPr>
              <a:t>Trong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đó</a:t>
            </a:r>
            <a:r>
              <a:rPr lang="en-US" sz="1000" kern="100" dirty="0">
                <a:latin typeface="Arial" panose="020B0604020202020204" pitchFamily="34" charset="0"/>
                <a:ea typeface="Calibri" panose="020F0502020204030204" pitchFamily="34" charset="0"/>
                <a:cs typeface="Arial" panose="020B0604020202020204" pitchFamily="34" charset="0"/>
              </a:rPr>
              <a:t>: </a:t>
            </a: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Hmn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là</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cao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độ</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theo</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vết</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lũ</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từng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xã</a:t>
            </a:r>
            <a:r>
              <a:rPr lang="en-US" sz="1000"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Hat: </a:t>
            </a:r>
            <a:r>
              <a:rPr lang="en-US" sz="1000" kern="100" dirty="0" err="1">
                <a:latin typeface="Arial" panose="020B0604020202020204" pitchFamily="34" charset="0"/>
                <a:ea typeface="Calibri" panose="020F0502020204030204" pitchFamily="34" charset="0"/>
                <a:cs typeface="Arial" panose="020B0604020202020204" pitchFamily="34" charset="0"/>
              </a:rPr>
              <a:t>chiều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cao</a:t>
            </a:r>
            <a:r>
              <a:rPr lang="en-US" sz="1000" kern="100" dirty="0">
                <a:latin typeface="Arial" panose="020B0604020202020204" pitchFamily="34" charset="0"/>
                <a:ea typeface="Calibri" panose="020F0502020204030204" pitchFamily="34" charset="0"/>
                <a:cs typeface="Arial" panose="020B0604020202020204" pitchFamily="34" charset="0"/>
              </a:rPr>
              <a:t> an </a:t>
            </a:r>
            <a:r>
              <a:rPr lang="en-US" sz="1000" kern="100" dirty="0" err="1">
                <a:latin typeface="Arial" panose="020B0604020202020204" pitchFamily="34" charset="0"/>
                <a:ea typeface="Calibri" panose="020F0502020204030204" pitchFamily="34" charset="0"/>
                <a:cs typeface="Arial" panose="020B0604020202020204" pitchFamily="34" charset="0"/>
              </a:rPr>
              <a:t>toàn</a:t>
            </a:r>
            <a:r>
              <a:rPr lang="en-US" sz="1000" kern="100" dirty="0">
                <a:latin typeface="Arial" panose="020B0604020202020204" pitchFamily="34" charset="0"/>
                <a:ea typeface="Calibri" panose="020F0502020204030204" pitchFamily="34" charset="0"/>
                <a:cs typeface="Arial" panose="020B0604020202020204" pitchFamily="34" charset="0"/>
              </a:rPr>
              <a:t> 0,3m </a:t>
            </a:r>
            <a:r>
              <a:rPr lang="en-US" sz="1000" kern="100" dirty="0" err="1">
                <a:latin typeface="Arial" panose="020B0604020202020204" pitchFamily="34" charset="0"/>
                <a:ea typeface="Calibri" panose="020F0502020204030204" pitchFamily="34" charset="0"/>
                <a:cs typeface="Arial" panose="020B0604020202020204" pitchFamily="34" charset="0"/>
              </a:rPr>
              <a:t>đối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với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khu</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dân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dụng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và</a:t>
            </a:r>
            <a:r>
              <a:rPr lang="en-US" sz="1000" kern="100" dirty="0">
                <a:latin typeface="Arial" panose="020B0604020202020204" pitchFamily="34" charset="0"/>
                <a:ea typeface="Calibri" panose="020F0502020204030204" pitchFamily="34" charset="0"/>
                <a:cs typeface="Arial" panose="020B0604020202020204" pitchFamily="34" charset="0"/>
              </a:rPr>
              <a:t> 0,5m </a:t>
            </a:r>
            <a:r>
              <a:rPr lang="en-US" sz="1000" kern="100" dirty="0" err="1">
                <a:latin typeface="Arial" panose="020B0604020202020204" pitchFamily="34" charset="0"/>
                <a:ea typeface="Calibri" panose="020F0502020204030204" pitchFamily="34" charset="0"/>
                <a:cs typeface="Arial" panose="020B0604020202020204" pitchFamily="34" charset="0"/>
              </a:rPr>
              <a:t>đối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với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công</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nghiệp</a:t>
            </a:r>
            <a:endParaRPr lang="en-US" sz="1000" kern="1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1000" kern="100" dirty="0">
                <a:latin typeface="Arial" panose="020B0604020202020204" pitchFamily="34" charset="0"/>
                <a:ea typeface="Calibri" panose="020F0502020204030204" pitchFamily="34" charset="0"/>
                <a:cs typeface="Arial" panose="020B0604020202020204" pitchFamily="34" charset="0"/>
              </a:rPr>
              <a:t>+  K: </a:t>
            </a:r>
            <a:r>
              <a:rPr lang="en-US" sz="1000" kern="100" dirty="0" err="1">
                <a:latin typeface="Arial" panose="020B0604020202020204" pitchFamily="34" charset="0"/>
                <a:ea typeface="Calibri" panose="020F0502020204030204" pitchFamily="34" charset="0"/>
                <a:cs typeface="Arial" panose="020B0604020202020204" pitchFamily="34" charset="0"/>
              </a:rPr>
              <a:t>hệ</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số</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tính</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đến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biến</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đổi</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khí</a:t>
            </a:r>
            <a:r>
              <a:rPr lang="en-US" sz="1000" kern="100" dirty="0">
                <a:latin typeface="Arial" panose="020B0604020202020204" pitchFamily="34" charset="0"/>
                <a:ea typeface="Calibri" panose="020F0502020204030204" pitchFamily="34" charset="0"/>
                <a:cs typeface="Arial" panose="020B0604020202020204" pitchFamily="34" charset="0"/>
              </a:rPr>
              <a:t> </a:t>
            </a:r>
            <a:r>
              <a:rPr lang="en-US" sz="1000" kern="100" dirty="0" err="1">
                <a:latin typeface="Arial" panose="020B0604020202020204" pitchFamily="34" charset="0"/>
                <a:ea typeface="Calibri" panose="020F0502020204030204" pitchFamily="34" charset="0"/>
                <a:cs typeface="Arial" panose="020B0604020202020204" pitchFamily="34" charset="0"/>
              </a:rPr>
              <a:t>hâu</a:t>
            </a:r>
            <a:r>
              <a:rPr lang="en-US" sz="1000"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endParaRPr lang="en-US" sz="1000" kern="100" dirty="0">
              <a:latin typeface="Arial" panose="020B0604020202020204" pitchFamily="34" charset="0"/>
              <a:ea typeface="Calibri" panose="020F0502020204030204" pitchFamily="34" charset="0"/>
              <a:cs typeface="Arial" panose="020B0604020202020204" pitchFamily="34" charset="0"/>
            </a:endParaRPr>
          </a:p>
        </p:txBody>
      </p:sp>
      <p:sp>
        <p:nvSpPr>
          <p:cNvPr id="66" name="TextBox 65">
            <a:extLst>
              <a:ext uri="{FF2B5EF4-FFF2-40B4-BE49-F238E27FC236}">
                <a16:creationId xmlns:a16="http://schemas.microsoft.com/office/drawing/2014/main" id="{71E54A60-83D9-4C2C-8592-9BC9669C5041}"/>
              </a:ext>
            </a:extLst>
          </p:cNvPr>
          <p:cNvSpPr txBox="1"/>
          <p:nvPr/>
        </p:nvSpPr>
        <p:spPr>
          <a:xfrm>
            <a:off x="13165876" y="1386378"/>
            <a:ext cx="1005425" cy="893706"/>
          </a:xfrm>
          <a:prstGeom prst="rect">
            <a:avLst/>
          </a:prstGeom>
          <a:solidFill>
            <a:schemeClr val="bg1"/>
          </a:solidFill>
        </p:spPr>
        <p:txBody>
          <a:bodyPr wrap="square">
            <a:spAutoFit/>
          </a:bodyPr>
          <a:lstStyle/>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Đập</a:t>
            </a:r>
            <a:r>
              <a:rPr lang="en-US" sz="891" b="1" kern="100" dirty="0">
                <a:latin typeface="Calibri" panose="020F0502020204030204" pitchFamily="34" charset="0"/>
                <a:ea typeface="Calibri" panose="020F0502020204030204" pitchFamily="34" charset="0"/>
                <a:cs typeface="Calibri" panose="020F0502020204030204" pitchFamily="34" charset="0"/>
              </a:rPr>
              <a:t> </a:t>
            </a:r>
          </a:p>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Hồ</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chứa</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nước</a:t>
            </a:r>
            <a:endParaRPr lang="en-US" sz="891"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Kè</a:t>
            </a:r>
            <a:r>
              <a:rPr lang="en-US" sz="891" b="1" kern="100" dirty="0">
                <a:latin typeface="Calibri" panose="020F0502020204030204" pitchFamily="34" charset="0"/>
                <a:ea typeface="Calibri" panose="020F0502020204030204" pitchFamily="34" charset="0"/>
                <a:cs typeface="Calibri" panose="020F0502020204030204" pitchFamily="34" charset="0"/>
              </a:rPr>
              <a:t> </a:t>
            </a:r>
            <a:r>
              <a:rPr lang="en-US" sz="891" b="1" kern="100" dirty="0" err="1">
                <a:latin typeface="Calibri" panose="020F0502020204030204" pitchFamily="34" charset="0"/>
                <a:ea typeface="Calibri" panose="020F0502020204030204" pitchFamily="34" charset="0"/>
                <a:cs typeface="Calibri" panose="020F0502020204030204" pitchFamily="34" charset="0"/>
              </a:rPr>
              <a:t>sông</a:t>
            </a:r>
            <a:endParaRPr lang="en-US" sz="891"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891" b="1" kern="100" dirty="0" err="1">
                <a:latin typeface="Calibri" panose="020F0502020204030204" pitchFamily="34" charset="0"/>
                <a:ea typeface="Calibri" panose="020F0502020204030204" pitchFamily="34" charset="0"/>
                <a:cs typeface="Calibri" panose="020F0502020204030204" pitchFamily="34" charset="0"/>
              </a:rPr>
              <a:t>Đê</a:t>
            </a:r>
            <a:endParaRPr lang="en-US" sz="446" b="1" kern="100" dirty="0">
              <a:latin typeface="Calibri" panose="020F0502020204030204" pitchFamily="34" charset="0"/>
              <a:ea typeface="Calibri" panose="020F0502020204030204" pitchFamily="34" charset="0"/>
              <a:cs typeface="Calibri" panose="020F0502020204030204" pitchFamily="34" charset="0"/>
            </a:endParaRPr>
          </a:p>
        </p:txBody>
      </p:sp>
      <p:cxnSp>
        <p:nvCxnSpPr>
          <p:cNvPr id="67" name="Straight Connector 66">
            <a:extLst>
              <a:ext uri="{FF2B5EF4-FFF2-40B4-BE49-F238E27FC236}">
                <a16:creationId xmlns:a16="http://schemas.microsoft.com/office/drawing/2014/main" id="{B387254D-8E6C-418F-8ACB-8A54B803459B}"/>
              </a:ext>
            </a:extLst>
          </p:cNvPr>
          <p:cNvCxnSpPr>
            <a:cxnSpLocks/>
          </p:cNvCxnSpPr>
          <p:nvPr/>
        </p:nvCxnSpPr>
        <p:spPr>
          <a:xfrm>
            <a:off x="12796643" y="2168049"/>
            <a:ext cx="369233" cy="0"/>
          </a:xfrm>
          <a:prstGeom prst="line">
            <a:avLst/>
          </a:prstGeom>
          <a:noFill/>
          <a:ln w="2540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68" name="Rectangle 67">
            <a:extLst>
              <a:ext uri="{FF2B5EF4-FFF2-40B4-BE49-F238E27FC236}">
                <a16:creationId xmlns:a16="http://schemas.microsoft.com/office/drawing/2014/main" id="{48BADCAA-8182-4F5F-993B-784A7F829833}"/>
              </a:ext>
            </a:extLst>
          </p:cNvPr>
          <p:cNvSpPr/>
          <p:nvPr/>
        </p:nvSpPr>
        <p:spPr>
          <a:xfrm>
            <a:off x="12885165" y="1679776"/>
            <a:ext cx="159396" cy="161275"/>
          </a:xfrm>
          <a:prstGeom prst="rect">
            <a:avLst/>
          </a:prstGeom>
          <a:solidFill>
            <a:schemeClr val="accent1">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9" name="Rectangle 21">
            <a:extLst>
              <a:ext uri="{FF2B5EF4-FFF2-40B4-BE49-F238E27FC236}">
                <a16:creationId xmlns:a16="http://schemas.microsoft.com/office/drawing/2014/main" id="{4A9253FA-E454-4AC8-9731-01B86CD519C2}"/>
              </a:ext>
            </a:extLst>
          </p:cNvPr>
          <p:cNvSpPr/>
          <p:nvPr/>
        </p:nvSpPr>
        <p:spPr>
          <a:xfrm>
            <a:off x="12883918" y="1505994"/>
            <a:ext cx="160645" cy="101811"/>
          </a:xfrm>
          <a:custGeom>
            <a:avLst/>
            <a:gdLst>
              <a:gd name="connsiteX0" fmla="*/ 0 w 1360580"/>
              <a:gd name="connsiteY0" fmla="*/ 0 h 1376616"/>
              <a:gd name="connsiteX1" fmla="*/ 1360580 w 1360580"/>
              <a:gd name="connsiteY1" fmla="*/ 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60580 w 1360580"/>
              <a:gd name="connsiteY1" fmla="*/ 60325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54230 w 1360580"/>
              <a:gd name="connsiteY1" fmla="*/ 795865 h 1376616"/>
              <a:gd name="connsiteX2" fmla="*/ 1360580 w 1360580"/>
              <a:gd name="connsiteY2" fmla="*/ 1376616 h 1376616"/>
              <a:gd name="connsiteX3" fmla="*/ 0 w 1360580"/>
              <a:gd name="connsiteY3" fmla="*/ 1376616 h 1376616"/>
              <a:gd name="connsiteX4" fmla="*/ 0 w 1360580"/>
              <a:gd name="connsiteY4" fmla="*/ 0 h 1376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0580" h="1376616">
                <a:moveTo>
                  <a:pt x="0" y="0"/>
                </a:moveTo>
                <a:lnTo>
                  <a:pt x="1354230" y="795865"/>
                </a:lnTo>
                <a:cubicBezTo>
                  <a:pt x="1356347" y="989449"/>
                  <a:pt x="1358463" y="1183032"/>
                  <a:pt x="1360580" y="1376616"/>
                </a:cubicBezTo>
                <a:lnTo>
                  <a:pt x="0" y="1376616"/>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cxnSp>
        <p:nvCxnSpPr>
          <p:cNvPr id="70" name="Straight Connector 69">
            <a:extLst>
              <a:ext uri="{FF2B5EF4-FFF2-40B4-BE49-F238E27FC236}">
                <a16:creationId xmlns:a16="http://schemas.microsoft.com/office/drawing/2014/main" id="{32E73373-BD5D-420D-A637-F76689121075}"/>
              </a:ext>
            </a:extLst>
          </p:cNvPr>
          <p:cNvCxnSpPr>
            <a:cxnSpLocks/>
          </p:cNvCxnSpPr>
          <p:nvPr/>
        </p:nvCxnSpPr>
        <p:spPr>
          <a:xfrm>
            <a:off x="12789721" y="1977011"/>
            <a:ext cx="369233" cy="0"/>
          </a:xfrm>
          <a:prstGeom prst="line">
            <a:avLst/>
          </a:prstGeom>
          <a:noFill/>
          <a:ln w="50800" cmpd="tri">
            <a:solidFill>
              <a:srgbClr val="660066"/>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29403048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5" name="Picture 54">
            <a:extLst>
              <a:ext uri="{FF2B5EF4-FFF2-40B4-BE49-F238E27FC236}">
                <a16:creationId xmlns:a16="http://schemas.microsoft.com/office/drawing/2014/main" id="{43272833-3CA7-4A34-952A-B30C2F43DFDC}"/>
              </a:ext>
            </a:extLst>
          </p:cNvPr>
          <p:cNvPicPr>
            <a:picLocks noChangeAspect="1"/>
          </p:cNvPicPr>
          <p:nvPr/>
        </p:nvPicPr>
        <p:blipFill>
          <a:blip r:embed="rId2" cstate="print">
            <a:alphaModFix amt="85000"/>
            <a:extLst>
              <a:ext uri="{28A0092B-C50C-407E-A947-70E740481C1C}">
                <a14:useLocalDpi xmlns:a14="http://schemas.microsoft.com/office/drawing/2010/main" val="0"/>
              </a:ext>
            </a:extLst>
          </a:blip>
          <a:srcRect t="15090" b="15090"/>
          <a:stretch/>
        </p:blipFill>
        <p:spPr>
          <a:xfrm>
            <a:off x="9957" y="472234"/>
            <a:ext cx="14637326" cy="7223964"/>
          </a:xfrm>
          <a:prstGeom prst="rect">
            <a:avLst/>
          </a:prstGeom>
        </p:spPr>
      </p:pic>
      <p:sp>
        <p:nvSpPr>
          <p:cNvPr id="23" name="Isosceles Triangle 22"/>
          <p:cNvSpPr/>
          <p:nvPr/>
        </p:nvSpPr>
        <p:spPr>
          <a:xfrm>
            <a:off x="9014685" y="4355026"/>
            <a:ext cx="233452" cy="185560"/>
          </a:xfrm>
          <a:prstGeom prst="triangle">
            <a:avLst/>
          </a:prstGeom>
          <a:solidFill>
            <a:schemeClr val="tx2">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4" name="TextBox 43">
            <a:extLst>
              <a:ext uri="{FF2B5EF4-FFF2-40B4-BE49-F238E27FC236}">
                <a16:creationId xmlns:a16="http://schemas.microsoft.com/office/drawing/2014/main" id="{AC5C398B-5C11-49FD-9E44-6FE0BFCDCB62}"/>
              </a:ext>
            </a:extLst>
          </p:cNvPr>
          <p:cNvSpPr txBox="1"/>
          <p:nvPr/>
        </p:nvSpPr>
        <p:spPr>
          <a:xfrm>
            <a:off x="1866591" y="4453368"/>
            <a:ext cx="1775769" cy="3110723"/>
          </a:xfrm>
          <a:prstGeom prst="rect">
            <a:avLst/>
          </a:prstGeom>
          <a:solidFill>
            <a:schemeClr val="bg1"/>
          </a:solidFill>
        </p:spPr>
        <p:txBody>
          <a:bodyPr wrap="square">
            <a:spAutoFit/>
          </a:bodyPr>
          <a:lstStyle/>
          <a:p>
            <a:pPr algn="just">
              <a:lnSpc>
                <a:spcPct val="15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Nhà</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máy</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nước</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Hồ</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chứa</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nước</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200" b="1" kern="100" dirty="0">
                <a:latin typeface="Calibri" panose="020F0502020204030204" pitchFamily="34" charset="0"/>
                <a:ea typeface="Calibri" panose="020F0502020204030204" pitchFamily="34" charset="0"/>
                <a:cs typeface="Calibri" panose="020F0502020204030204" pitchFamily="34" charset="0"/>
              </a:rPr>
              <a:t>TBA 110KV Hương Sơn</a:t>
            </a:r>
          </a:p>
          <a:p>
            <a:pPr algn="just">
              <a:lnSpc>
                <a:spcPct val="15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Điện</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mặt</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trời</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Trạm</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vệ</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tinh</a:t>
            </a:r>
            <a:r>
              <a:rPr lang="en-US" sz="1200" b="1" kern="100" dirty="0">
                <a:latin typeface="Calibri" panose="020F0502020204030204" pitchFamily="34" charset="0"/>
                <a:ea typeface="Calibri" panose="020F0502020204030204" pitchFamily="34" charset="0"/>
                <a:cs typeface="Calibri" panose="020F0502020204030204" pitchFamily="34" charset="0"/>
              </a:rPr>
              <a:t>, TTLL</a:t>
            </a:r>
          </a:p>
          <a:p>
            <a:pPr algn="just">
              <a:lnSpc>
                <a:spcPct val="150000"/>
              </a:lnSpc>
            </a:pPr>
            <a:r>
              <a:rPr lang="en-US" sz="1200" b="1" kern="100" dirty="0">
                <a:latin typeface="Calibri" panose="020F0502020204030204" pitchFamily="34" charset="0"/>
                <a:ea typeface="Calibri" panose="020F0502020204030204" pitchFamily="34" charset="0"/>
                <a:cs typeface="Calibri" panose="020F0502020204030204" pitchFamily="34" charset="0"/>
              </a:rPr>
              <a:t>TXLNT </a:t>
            </a:r>
          </a:p>
          <a:p>
            <a:pPr algn="just">
              <a:lnSpc>
                <a:spcPct val="15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Khu</a:t>
            </a:r>
            <a:r>
              <a:rPr lang="en-US" sz="1200" b="1" kern="100" dirty="0">
                <a:latin typeface="Calibri" panose="020F0502020204030204" pitchFamily="34" charset="0"/>
                <a:ea typeface="Calibri" panose="020F0502020204030204" pitchFamily="34" charset="0"/>
                <a:cs typeface="Calibri" panose="020F0502020204030204" pitchFamily="34" charset="0"/>
              </a:rPr>
              <a:t> XLCTR</a:t>
            </a:r>
          </a:p>
          <a:p>
            <a:pPr algn="just">
              <a:lnSpc>
                <a:spcPct val="15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Bến</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xe</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đối</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ngoại</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Đường</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điện</a:t>
            </a:r>
            <a:r>
              <a:rPr lang="en-US" sz="1200" b="1" kern="100" dirty="0">
                <a:latin typeface="Calibri" panose="020F0502020204030204" pitchFamily="34" charset="0"/>
                <a:ea typeface="Calibri" panose="020F0502020204030204" pitchFamily="34" charset="0"/>
                <a:cs typeface="Calibri" panose="020F0502020204030204" pitchFamily="34" charset="0"/>
              </a:rPr>
              <a:t> 500KV</a:t>
            </a:r>
          </a:p>
          <a:p>
            <a:pPr algn="just">
              <a:lnSpc>
                <a:spcPct val="15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Đê</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200" b="1" kern="100" dirty="0">
                <a:latin typeface="Calibri" panose="020F0502020204030204" pitchFamily="34" charset="0"/>
                <a:ea typeface="Calibri" panose="020F0502020204030204" pitchFamily="34" charset="0"/>
                <a:cs typeface="Calibri" panose="020F0502020204030204" pitchFamily="34" charset="0"/>
              </a:rPr>
              <a:t>Nghĩa </a:t>
            </a:r>
            <a:r>
              <a:rPr lang="en-US" sz="1200" b="1" kern="100" dirty="0" err="1">
                <a:latin typeface="Calibri" panose="020F0502020204030204" pitchFamily="34" charset="0"/>
                <a:ea typeface="Calibri" panose="020F0502020204030204" pitchFamily="34" charset="0"/>
                <a:cs typeface="Calibri" panose="020F0502020204030204" pitchFamily="34" charset="0"/>
              </a:rPr>
              <a:t>trang</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45" name="Isosceles Triangle 44"/>
          <p:cNvSpPr/>
          <p:nvPr/>
        </p:nvSpPr>
        <p:spPr>
          <a:xfrm>
            <a:off x="1174402" y="4539931"/>
            <a:ext cx="262912" cy="243877"/>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6" name="Isosceles Triangle 45"/>
          <p:cNvSpPr/>
          <p:nvPr/>
        </p:nvSpPr>
        <p:spPr>
          <a:xfrm>
            <a:off x="1173153" y="5083153"/>
            <a:ext cx="262911" cy="214968"/>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7" name="Rectangle 46"/>
          <p:cNvSpPr/>
          <p:nvPr/>
        </p:nvSpPr>
        <p:spPr>
          <a:xfrm>
            <a:off x="1190125" y="5934187"/>
            <a:ext cx="233059" cy="1142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9" name="Rectangle 48"/>
          <p:cNvSpPr/>
          <p:nvPr/>
        </p:nvSpPr>
        <p:spPr>
          <a:xfrm>
            <a:off x="1191868" y="6140012"/>
            <a:ext cx="227469" cy="210652"/>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52" name="TextBox 51">
            <a:extLst>
              <a:ext uri="{FF2B5EF4-FFF2-40B4-BE49-F238E27FC236}">
                <a16:creationId xmlns:a16="http://schemas.microsoft.com/office/drawing/2014/main" id="{AC5C398B-5C11-49FD-9E44-6FE0BFCDCB62}"/>
              </a:ext>
            </a:extLst>
          </p:cNvPr>
          <p:cNvSpPr txBox="1"/>
          <p:nvPr/>
        </p:nvSpPr>
        <p:spPr>
          <a:xfrm>
            <a:off x="1016936" y="4145121"/>
            <a:ext cx="3804976" cy="292388"/>
          </a:xfrm>
          <a:prstGeom prst="rect">
            <a:avLst/>
          </a:prstGeom>
          <a:noFill/>
        </p:spPr>
        <p:txBody>
          <a:bodyPr wrap="square">
            <a:spAutoFit/>
          </a:bodyPr>
          <a:lstStyle/>
          <a:p>
            <a:pPr algn="just"/>
            <a:r>
              <a:rPr lang="en-US" sz="1300"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Công</a:t>
            </a:r>
            <a:r>
              <a:rPr lang="en-US" sz="13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300"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trình</a:t>
            </a:r>
            <a:r>
              <a:rPr lang="en-US" sz="13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300"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đầu</a:t>
            </a:r>
            <a:r>
              <a:rPr lang="en-US" sz="13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300"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mối</a:t>
            </a:r>
            <a:r>
              <a:rPr lang="en-US" sz="13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HTKT</a:t>
            </a:r>
          </a:p>
        </p:txBody>
      </p:sp>
      <p:sp>
        <p:nvSpPr>
          <p:cNvPr id="37" name="Oval 36">
            <a:extLst>
              <a:ext uri="{FF2B5EF4-FFF2-40B4-BE49-F238E27FC236}">
                <a16:creationId xmlns:a16="http://schemas.microsoft.com/office/drawing/2014/main" id="{77A2CCE3-5C59-441A-BCAD-54FE03803274}"/>
              </a:ext>
            </a:extLst>
          </p:cNvPr>
          <p:cNvSpPr/>
          <p:nvPr/>
        </p:nvSpPr>
        <p:spPr>
          <a:xfrm>
            <a:off x="1191073" y="6433713"/>
            <a:ext cx="233059" cy="233059"/>
          </a:xfrm>
          <a:prstGeom prst="ellipse">
            <a:avLst/>
          </a:prstGeom>
          <a:solidFill>
            <a:schemeClr val="bg2">
              <a:lumMod val="7500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309"/>
          </a:p>
        </p:txBody>
      </p:sp>
      <p:cxnSp>
        <p:nvCxnSpPr>
          <p:cNvPr id="39" name="Straight Connector 38">
            <a:extLst>
              <a:ext uri="{FF2B5EF4-FFF2-40B4-BE49-F238E27FC236}">
                <a16:creationId xmlns:a16="http://schemas.microsoft.com/office/drawing/2014/main" id="{0F514127-1732-4583-AB30-09815596D261}"/>
              </a:ext>
            </a:extLst>
          </p:cNvPr>
          <p:cNvCxnSpPr>
            <a:cxnSpLocks/>
          </p:cNvCxnSpPr>
          <p:nvPr/>
        </p:nvCxnSpPr>
        <p:spPr>
          <a:xfrm>
            <a:off x="1086063" y="6833031"/>
            <a:ext cx="591763" cy="2"/>
          </a:xfrm>
          <a:prstGeom prst="line">
            <a:avLst/>
          </a:prstGeom>
          <a:noFill/>
          <a:ln w="22225" cmpd="sng">
            <a:solidFill>
              <a:srgbClr val="FF0000"/>
            </a:solidFill>
            <a:prstDash val="solid"/>
            <a:headEnd type="diamond"/>
            <a:tailEnd type="diamond" w="lg" len="med"/>
          </a:ln>
        </p:spPr>
        <p:style>
          <a:lnRef idx="2">
            <a:schemeClr val="accent1">
              <a:shade val="50000"/>
            </a:schemeClr>
          </a:lnRef>
          <a:fillRef idx="1">
            <a:schemeClr val="accent1"/>
          </a:fillRef>
          <a:effectRef idx="0">
            <a:schemeClr val="accent1"/>
          </a:effectRef>
          <a:fontRef idx="minor">
            <a:schemeClr val="lt1"/>
          </a:fontRef>
        </p:style>
      </p:cxnSp>
      <p:cxnSp>
        <p:nvCxnSpPr>
          <p:cNvPr id="48" name="Straight Connector 47">
            <a:extLst>
              <a:ext uri="{FF2B5EF4-FFF2-40B4-BE49-F238E27FC236}">
                <a16:creationId xmlns:a16="http://schemas.microsoft.com/office/drawing/2014/main" id="{BAE7BCEE-63CB-4826-98EB-4853966C09CB}"/>
              </a:ext>
            </a:extLst>
          </p:cNvPr>
          <p:cNvCxnSpPr>
            <a:cxnSpLocks/>
          </p:cNvCxnSpPr>
          <p:nvPr/>
        </p:nvCxnSpPr>
        <p:spPr>
          <a:xfrm>
            <a:off x="1087812" y="7107352"/>
            <a:ext cx="591763" cy="2"/>
          </a:xfrm>
          <a:prstGeom prst="line">
            <a:avLst/>
          </a:prstGeom>
          <a:noFill/>
          <a:ln w="19050" cmpd="dbl">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57" name="Isosceles Triangle 56">
            <a:extLst>
              <a:ext uri="{FF2B5EF4-FFF2-40B4-BE49-F238E27FC236}">
                <a16:creationId xmlns:a16="http://schemas.microsoft.com/office/drawing/2014/main" id="{FD603429-48F4-4F4B-8019-1E029CE677D6}"/>
              </a:ext>
            </a:extLst>
          </p:cNvPr>
          <p:cNvSpPr/>
          <p:nvPr/>
        </p:nvSpPr>
        <p:spPr>
          <a:xfrm>
            <a:off x="8367629" y="4721140"/>
            <a:ext cx="223238" cy="173401"/>
          </a:xfrm>
          <a:prstGeom prst="triangle">
            <a:avLst/>
          </a:prstGeom>
          <a:solidFill>
            <a:schemeClr val="tx2">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 name="Rectangle 5">
            <a:extLst>
              <a:ext uri="{FF2B5EF4-FFF2-40B4-BE49-F238E27FC236}">
                <a16:creationId xmlns:a16="http://schemas.microsoft.com/office/drawing/2014/main" id="{4E7AE303-049D-46FF-889A-CB73EF8BD8C4}"/>
              </a:ext>
            </a:extLst>
          </p:cNvPr>
          <p:cNvSpPr/>
          <p:nvPr/>
        </p:nvSpPr>
        <p:spPr>
          <a:xfrm>
            <a:off x="9424970" y="2050043"/>
            <a:ext cx="199569" cy="145554"/>
          </a:xfrm>
          <a:prstGeom prst="rect">
            <a:avLst/>
          </a:prstGeom>
          <a:solidFill>
            <a:schemeClr val="accent1">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58" name="Rectangle 57">
            <a:extLst>
              <a:ext uri="{FF2B5EF4-FFF2-40B4-BE49-F238E27FC236}">
                <a16:creationId xmlns:a16="http://schemas.microsoft.com/office/drawing/2014/main" id="{6ABAD5F5-90F3-46DF-941C-07419176FA5A}"/>
              </a:ext>
            </a:extLst>
          </p:cNvPr>
          <p:cNvSpPr/>
          <p:nvPr/>
        </p:nvSpPr>
        <p:spPr>
          <a:xfrm>
            <a:off x="10038315" y="5666363"/>
            <a:ext cx="137892" cy="145554"/>
          </a:xfrm>
          <a:prstGeom prst="rect">
            <a:avLst/>
          </a:prstGeom>
          <a:solidFill>
            <a:schemeClr val="accent1">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5" name="Rectangle 14">
            <a:extLst>
              <a:ext uri="{FF2B5EF4-FFF2-40B4-BE49-F238E27FC236}">
                <a16:creationId xmlns:a16="http://schemas.microsoft.com/office/drawing/2014/main" id="{837682C5-1A03-40E8-8A3E-C1C413B82331}"/>
              </a:ext>
            </a:extLst>
          </p:cNvPr>
          <p:cNvSpPr/>
          <p:nvPr/>
        </p:nvSpPr>
        <p:spPr>
          <a:xfrm>
            <a:off x="1174401" y="4815305"/>
            <a:ext cx="255461" cy="25847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59" name="Rectangle 58">
            <a:extLst>
              <a:ext uri="{FF2B5EF4-FFF2-40B4-BE49-F238E27FC236}">
                <a16:creationId xmlns:a16="http://schemas.microsoft.com/office/drawing/2014/main" id="{E2E2AD29-061C-467B-9AA9-9352CF50F81A}"/>
              </a:ext>
            </a:extLst>
          </p:cNvPr>
          <p:cNvSpPr/>
          <p:nvPr/>
        </p:nvSpPr>
        <p:spPr>
          <a:xfrm>
            <a:off x="1183133" y="5594264"/>
            <a:ext cx="255461" cy="258472"/>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0" name="Rectangle 19">
            <a:extLst>
              <a:ext uri="{FF2B5EF4-FFF2-40B4-BE49-F238E27FC236}">
                <a16:creationId xmlns:a16="http://schemas.microsoft.com/office/drawing/2014/main" id="{6ABAD5F5-90F3-46DF-941C-07419176FA5A}"/>
              </a:ext>
            </a:extLst>
          </p:cNvPr>
          <p:cNvSpPr/>
          <p:nvPr/>
        </p:nvSpPr>
        <p:spPr>
          <a:xfrm>
            <a:off x="11443290" y="2234280"/>
            <a:ext cx="137892" cy="145554"/>
          </a:xfrm>
          <a:prstGeom prst="rect">
            <a:avLst/>
          </a:prstGeom>
          <a:solidFill>
            <a:schemeClr val="accent1">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2" name="TextBox 21">
            <a:extLst>
              <a:ext uri="{FF2B5EF4-FFF2-40B4-BE49-F238E27FC236}">
                <a16:creationId xmlns:a16="http://schemas.microsoft.com/office/drawing/2014/main" id="{B70EF087-17A3-4F5E-9F81-29B4436A9CF9}"/>
              </a:ext>
            </a:extLst>
          </p:cNvPr>
          <p:cNvSpPr txBox="1"/>
          <p:nvPr/>
        </p:nvSpPr>
        <p:spPr>
          <a:xfrm>
            <a:off x="8874788" y="4564905"/>
            <a:ext cx="1216987" cy="461665"/>
          </a:xfrm>
          <a:prstGeom prst="rect">
            <a:avLst/>
          </a:prstGeom>
          <a:solidFill>
            <a:schemeClr val="bg1">
              <a:alpha val="56000"/>
            </a:schemeClr>
          </a:solidFill>
        </p:spPr>
        <p:txBody>
          <a:bodyPr wrap="square">
            <a:spAutoFit/>
          </a:bodyPr>
          <a:lstStyle/>
          <a:p>
            <a:pPr algn="just"/>
            <a:r>
              <a:rPr lang="en-US" sz="1200" b="1" kern="100" dirty="0">
                <a:latin typeface="Calibri" panose="020F0502020204030204" pitchFamily="34" charset="0"/>
                <a:ea typeface="Calibri" panose="020F0502020204030204" pitchFamily="34" charset="0"/>
                <a:cs typeface="Calibri" panose="020F0502020204030204" pitchFamily="34" charset="0"/>
              </a:rPr>
              <a:t>NMN </a:t>
            </a:r>
            <a:r>
              <a:rPr lang="en-US" sz="1200" b="1" kern="100" dirty="0" err="1">
                <a:latin typeface="Calibri" panose="020F0502020204030204" pitchFamily="34" charset="0"/>
                <a:ea typeface="Calibri" panose="020F0502020204030204" pitchFamily="34" charset="0"/>
                <a:cs typeface="Calibri" panose="020F0502020204030204" pitchFamily="34" charset="0"/>
              </a:rPr>
              <a:t>Phố</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Châu</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r>
              <a:rPr lang="en-US" sz="1200" b="1" kern="100" dirty="0">
                <a:latin typeface="Calibri" panose="020F0502020204030204" pitchFamily="34" charset="0"/>
                <a:ea typeface="Calibri" panose="020F0502020204030204" pitchFamily="34" charset="0"/>
                <a:cs typeface="Calibri" panose="020F0502020204030204" pitchFamily="34" charset="0"/>
              </a:rPr>
              <a:t>5000-6000 m3</a:t>
            </a:r>
          </a:p>
        </p:txBody>
      </p:sp>
      <p:sp>
        <p:nvSpPr>
          <p:cNvPr id="26" name="TextBox 25">
            <a:extLst>
              <a:ext uri="{FF2B5EF4-FFF2-40B4-BE49-F238E27FC236}">
                <a16:creationId xmlns:a16="http://schemas.microsoft.com/office/drawing/2014/main" id="{B70EF087-17A3-4F5E-9F81-29B4436A9CF9}"/>
              </a:ext>
            </a:extLst>
          </p:cNvPr>
          <p:cNvSpPr txBox="1"/>
          <p:nvPr/>
        </p:nvSpPr>
        <p:spPr>
          <a:xfrm>
            <a:off x="7451721" y="4870967"/>
            <a:ext cx="1248586" cy="430887"/>
          </a:xfrm>
          <a:prstGeom prst="rect">
            <a:avLst/>
          </a:prstGeom>
          <a:solidFill>
            <a:schemeClr val="bg1">
              <a:alpha val="56000"/>
            </a:schemeClr>
          </a:solidFill>
        </p:spPr>
        <p:txBody>
          <a:bodyPr wrap="square">
            <a:spAutoFit/>
          </a:bodyPr>
          <a:lstStyle/>
          <a:p>
            <a:pPr algn="just"/>
            <a:r>
              <a:rPr lang="en-US" sz="1100" b="1" kern="100" dirty="0">
                <a:latin typeface="Calibri" panose="020F0502020204030204" pitchFamily="34" charset="0"/>
                <a:ea typeface="Calibri" panose="020F0502020204030204" pitchFamily="34" charset="0"/>
                <a:cs typeface="Calibri" panose="020F0502020204030204" pitchFamily="34" charset="0"/>
              </a:rPr>
              <a:t>NMN Sơn </a:t>
            </a:r>
            <a:r>
              <a:rPr lang="en-US" sz="1100" b="1" kern="100" dirty="0" err="1">
                <a:latin typeface="Calibri" panose="020F0502020204030204" pitchFamily="34" charset="0"/>
                <a:ea typeface="Calibri" panose="020F0502020204030204" pitchFamily="34" charset="0"/>
                <a:cs typeface="Calibri" panose="020F0502020204030204" pitchFamily="34" charset="0"/>
              </a:rPr>
              <a:t>Giiang</a:t>
            </a:r>
            <a:endParaRPr lang="en-US" sz="1100" b="1" kern="100" dirty="0">
              <a:latin typeface="Calibri" panose="020F0502020204030204" pitchFamily="34" charset="0"/>
              <a:ea typeface="Calibri" panose="020F0502020204030204" pitchFamily="34" charset="0"/>
              <a:cs typeface="Calibri" panose="020F0502020204030204" pitchFamily="34" charset="0"/>
            </a:endParaRPr>
          </a:p>
          <a:p>
            <a:pPr algn="just"/>
            <a:r>
              <a:rPr lang="en-US" sz="1100" b="1" kern="100" dirty="0">
                <a:latin typeface="Calibri" panose="020F0502020204030204" pitchFamily="34" charset="0"/>
                <a:ea typeface="Calibri" panose="020F0502020204030204" pitchFamily="34" charset="0"/>
                <a:cs typeface="Calibri" panose="020F0502020204030204" pitchFamily="34" charset="0"/>
              </a:rPr>
              <a:t>5000-6000 m3</a:t>
            </a:r>
            <a:endParaRPr lang="en-US" sz="800"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28" name="TextBox 27">
            <a:extLst>
              <a:ext uri="{FF2B5EF4-FFF2-40B4-BE49-F238E27FC236}">
                <a16:creationId xmlns:a16="http://schemas.microsoft.com/office/drawing/2014/main" id="{B70EF087-17A3-4F5E-9F81-29B4436A9CF9}"/>
              </a:ext>
            </a:extLst>
          </p:cNvPr>
          <p:cNvSpPr txBox="1"/>
          <p:nvPr/>
        </p:nvSpPr>
        <p:spPr>
          <a:xfrm>
            <a:off x="10261373" y="5615637"/>
            <a:ext cx="923953" cy="430887"/>
          </a:xfrm>
          <a:prstGeom prst="rect">
            <a:avLst/>
          </a:prstGeom>
          <a:solidFill>
            <a:schemeClr val="bg1">
              <a:alpha val="56000"/>
            </a:schemeClr>
          </a:solidFill>
        </p:spPr>
        <p:txBody>
          <a:bodyPr wrap="square">
            <a:spAutoFit/>
          </a:bodyPr>
          <a:lstStyle/>
          <a:p>
            <a:pPr algn="just"/>
            <a:r>
              <a:rPr lang="en-US" sz="1100" b="1" kern="100" dirty="0" err="1">
                <a:latin typeface="Calibri" panose="020F0502020204030204" pitchFamily="34" charset="0"/>
                <a:ea typeface="Calibri" panose="020F0502020204030204" pitchFamily="34" charset="0"/>
                <a:cs typeface="Calibri" panose="020F0502020204030204" pitchFamily="34" charset="0"/>
              </a:rPr>
              <a:t>Hồ</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Khe</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Dẻ</a:t>
            </a:r>
            <a:endParaRPr lang="en-US" sz="1100" b="1" kern="100" dirty="0">
              <a:latin typeface="Calibri" panose="020F0502020204030204" pitchFamily="34" charset="0"/>
              <a:ea typeface="Calibri" panose="020F0502020204030204" pitchFamily="34" charset="0"/>
              <a:cs typeface="Calibri" panose="020F0502020204030204" pitchFamily="34" charset="0"/>
            </a:endParaRPr>
          </a:p>
          <a:p>
            <a:pPr algn="just"/>
            <a:r>
              <a:rPr lang="en-US" sz="1100" b="1" kern="100" dirty="0">
                <a:latin typeface="Calibri" panose="020F0502020204030204" pitchFamily="34" charset="0"/>
                <a:ea typeface="Calibri" panose="020F0502020204030204" pitchFamily="34" charset="0"/>
                <a:cs typeface="Calibri" panose="020F0502020204030204" pitchFamily="34" charset="0"/>
              </a:rPr>
              <a:t>1,5 </a:t>
            </a:r>
            <a:r>
              <a:rPr lang="en-US" sz="1100" b="1" kern="100" dirty="0" err="1">
                <a:latin typeface="Calibri" panose="020F0502020204030204" pitchFamily="34" charset="0"/>
                <a:ea typeface="Calibri" panose="020F0502020204030204" pitchFamily="34" charset="0"/>
                <a:cs typeface="Calibri" panose="020F0502020204030204" pitchFamily="34" charset="0"/>
              </a:rPr>
              <a:t>tr</a:t>
            </a:r>
            <a:r>
              <a:rPr lang="en-US" sz="1100" b="1" kern="100" dirty="0">
                <a:latin typeface="Calibri" panose="020F0502020204030204" pitchFamily="34" charset="0"/>
                <a:ea typeface="Calibri" panose="020F0502020204030204" pitchFamily="34" charset="0"/>
                <a:cs typeface="Calibri" panose="020F0502020204030204" pitchFamily="34" charset="0"/>
              </a:rPr>
              <a:t> m3</a:t>
            </a:r>
          </a:p>
        </p:txBody>
      </p:sp>
      <p:sp>
        <p:nvSpPr>
          <p:cNvPr id="29" name="TextBox 28">
            <a:extLst>
              <a:ext uri="{FF2B5EF4-FFF2-40B4-BE49-F238E27FC236}">
                <a16:creationId xmlns:a16="http://schemas.microsoft.com/office/drawing/2014/main" id="{B70EF087-17A3-4F5E-9F81-29B4436A9CF9}"/>
              </a:ext>
            </a:extLst>
          </p:cNvPr>
          <p:cNvSpPr txBox="1"/>
          <p:nvPr/>
        </p:nvSpPr>
        <p:spPr>
          <a:xfrm>
            <a:off x="8364133" y="2039572"/>
            <a:ext cx="1075497" cy="461665"/>
          </a:xfrm>
          <a:prstGeom prst="rect">
            <a:avLst/>
          </a:prstGeom>
          <a:solidFill>
            <a:schemeClr val="bg1">
              <a:alpha val="56000"/>
            </a:schemeClr>
          </a:solidFill>
        </p:spPr>
        <p:txBody>
          <a:bodyPr wrap="square">
            <a:spAutoFit/>
          </a:bodyPr>
          <a:lstStyle/>
          <a:p>
            <a:pPr algn="just"/>
            <a:r>
              <a:rPr lang="en-US" sz="1200" b="1" kern="100" dirty="0" err="1">
                <a:latin typeface="Calibri" panose="020F0502020204030204" pitchFamily="34" charset="0"/>
                <a:ea typeface="Calibri" panose="020F0502020204030204" pitchFamily="34" charset="0"/>
                <a:cs typeface="Calibri" panose="020F0502020204030204" pitchFamily="34" charset="0"/>
              </a:rPr>
              <a:t>Hồ</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Khe</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Cò</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r>
              <a:rPr lang="en-US" sz="1200" b="1" kern="100" dirty="0">
                <a:latin typeface="Calibri" panose="020F0502020204030204" pitchFamily="34" charset="0"/>
                <a:ea typeface="Calibri" panose="020F0502020204030204" pitchFamily="34" charset="0"/>
                <a:cs typeface="Calibri" panose="020F0502020204030204" pitchFamily="34" charset="0"/>
              </a:rPr>
              <a:t>4,2 </a:t>
            </a:r>
            <a:r>
              <a:rPr lang="en-US" sz="1200" b="1" kern="100" dirty="0" err="1">
                <a:latin typeface="Calibri" panose="020F0502020204030204" pitchFamily="34" charset="0"/>
                <a:ea typeface="Calibri" panose="020F0502020204030204" pitchFamily="34" charset="0"/>
                <a:cs typeface="Calibri" panose="020F0502020204030204" pitchFamily="34" charset="0"/>
              </a:rPr>
              <a:t>tr</a:t>
            </a:r>
            <a:r>
              <a:rPr lang="en-US" sz="1200" b="1" kern="100" dirty="0">
                <a:latin typeface="Calibri" panose="020F0502020204030204" pitchFamily="34" charset="0"/>
                <a:ea typeface="Calibri" panose="020F0502020204030204" pitchFamily="34" charset="0"/>
                <a:cs typeface="Calibri" panose="020F0502020204030204" pitchFamily="34" charset="0"/>
              </a:rPr>
              <a:t> m3</a:t>
            </a:r>
          </a:p>
        </p:txBody>
      </p:sp>
      <p:sp>
        <p:nvSpPr>
          <p:cNvPr id="30" name="TextBox 29">
            <a:extLst>
              <a:ext uri="{FF2B5EF4-FFF2-40B4-BE49-F238E27FC236}">
                <a16:creationId xmlns:a16="http://schemas.microsoft.com/office/drawing/2014/main" id="{B70EF087-17A3-4F5E-9F81-29B4436A9CF9}"/>
              </a:ext>
            </a:extLst>
          </p:cNvPr>
          <p:cNvSpPr txBox="1"/>
          <p:nvPr/>
        </p:nvSpPr>
        <p:spPr>
          <a:xfrm>
            <a:off x="11859611" y="2221048"/>
            <a:ext cx="936019" cy="430887"/>
          </a:xfrm>
          <a:prstGeom prst="rect">
            <a:avLst/>
          </a:prstGeom>
          <a:solidFill>
            <a:schemeClr val="bg1">
              <a:alpha val="56000"/>
            </a:schemeClr>
          </a:solidFill>
        </p:spPr>
        <p:txBody>
          <a:bodyPr wrap="square">
            <a:spAutoFit/>
          </a:bodyPr>
          <a:lstStyle/>
          <a:p>
            <a:pPr algn="just"/>
            <a:r>
              <a:rPr lang="en-US" sz="1100" b="1" kern="100" dirty="0" err="1">
                <a:latin typeface="Calibri" panose="020F0502020204030204" pitchFamily="34" charset="0"/>
                <a:ea typeface="Calibri" panose="020F0502020204030204" pitchFamily="34" charset="0"/>
                <a:cs typeface="Calibri" panose="020F0502020204030204" pitchFamily="34" charset="0"/>
              </a:rPr>
              <a:t>Hồ</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Vực</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Rồng</a:t>
            </a:r>
            <a:endParaRPr lang="en-US" sz="1100" b="1" kern="100" dirty="0">
              <a:latin typeface="Calibri" panose="020F0502020204030204" pitchFamily="34" charset="0"/>
              <a:ea typeface="Calibri" panose="020F0502020204030204" pitchFamily="34" charset="0"/>
              <a:cs typeface="Calibri" panose="020F0502020204030204" pitchFamily="34" charset="0"/>
            </a:endParaRPr>
          </a:p>
          <a:p>
            <a:pPr algn="just"/>
            <a:r>
              <a:rPr lang="en-US" sz="1100" b="1" kern="100" dirty="0">
                <a:latin typeface="Calibri" panose="020F0502020204030204" pitchFamily="34" charset="0"/>
                <a:ea typeface="Calibri" panose="020F0502020204030204" pitchFamily="34" charset="0"/>
                <a:cs typeface="Calibri" panose="020F0502020204030204" pitchFamily="34" charset="0"/>
              </a:rPr>
              <a:t>2 </a:t>
            </a:r>
            <a:r>
              <a:rPr lang="en-US" sz="1100" b="1" kern="100" dirty="0" err="1">
                <a:latin typeface="Calibri" panose="020F0502020204030204" pitchFamily="34" charset="0"/>
                <a:ea typeface="Calibri" panose="020F0502020204030204" pitchFamily="34" charset="0"/>
                <a:cs typeface="Calibri" panose="020F0502020204030204" pitchFamily="34" charset="0"/>
              </a:rPr>
              <a:t>tr</a:t>
            </a:r>
            <a:r>
              <a:rPr lang="en-US" sz="1100" b="1" kern="100" dirty="0">
                <a:latin typeface="Calibri" panose="020F0502020204030204" pitchFamily="34" charset="0"/>
                <a:ea typeface="Calibri" panose="020F0502020204030204" pitchFamily="34" charset="0"/>
                <a:cs typeface="Calibri" panose="020F0502020204030204" pitchFamily="34" charset="0"/>
              </a:rPr>
              <a:t> m3</a:t>
            </a:r>
          </a:p>
        </p:txBody>
      </p:sp>
      <p:sp>
        <p:nvSpPr>
          <p:cNvPr id="4" name="Isosceles Triangle 3">
            <a:extLst>
              <a:ext uri="{FF2B5EF4-FFF2-40B4-BE49-F238E27FC236}">
                <a16:creationId xmlns:a16="http://schemas.microsoft.com/office/drawing/2014/main" id="{ADBE2718-35BF-9F36-5513-ADFE56190759}"/>
              </a:ext>
            </a:extLst>
          </p:cNvPr>
          <p:cNvSpPr/>
          <p:nvPr/>
        </p:nvSpPr>
        <p:spPr>
          <a:xfrm>
            <a:off x="5616571" y="3430469"/>
            <a:ext cx="223238" cy="173401"/>
          </a:xfrm>
          <a:prstGeom prst="triangle">
            <a:avLst/>
          </a:prstGeom>
          <a:solidFill>
            <a:schemeClr val="tx2">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7" name="TextBox 6">
            <a:extLst>
              <a:ext uri="{FF2B5EF4-FFF2-40B4-BE49-F238E27FC236}">
                <a16:creationId xmlns:a16="http://schemas.microsoft.com/office/drawing/2014/main" id="{298BCE55-BAE6-03DF-C885-13D933D759FE}"/>
              </a:ext>
            </a:extLst>
          </p:cNvPr>
          <p:cNvSpPr txBox="1"/>
          <p:nvPr/>
        </p:nvSpPr>
        <p:spPr>
          <a:xfrm>
            <a:off x="4378213" y="3408434"/>
            <a:ext cx="1216987" cy="461665"/>
          </a:xfrm>
          <a:prstGeom prst="rect">
            <a:avLst/>
          </a:prstGeom>
          <a:solidFill>
            <a:schemeClr val="bg1">
              <a:alpha val="56000"/>
            </a:schemeClr>
          </a:solidFill>
        </p:spPr>
        <p:txBody>
          <a:bodyPr wrap="square">
            <a:spAutoFit/>
          </a:bodyPr>
          <a:lstStyle/>
          <a:p>
            <a:pPr algn="just"/>
            <a:r>
              <a:rPr lang="en-US" sz="1200" b="1" kern="100" dirty="0">
                <a:latin typeface="Calibri" panose="020F0502020204030204" pitchFamily="34" charset="0"/>
                <a:ea typeface="Calibri" panose="020F0502020204030204" pitchFamily="34" charset="0"/>
                <a:cs typeface="Calibri" panose="020F0502020204030204" pitchFamily="34" charset="0"/>
              </a:rPr>
              <a:t>NMN Sơn </a:t>
            </a:r>
            <a:r>
              <a:rPr lang="en-US" sz="1200" b="1" kern="100" dirty="0" err="1">
                <a:latin typeface="Calibri" panose="020F0502020204030204" pitchFamily="34" charset="0"/>
                <a:ea typeface="Calibri" panose="020F0502020204030204" pitchFamily="34" charset="0"/>
                <a:cs typeface="Calibri" panose="020F0502020204030204" pitchFamily="34" charset="0"/>
              </a:rPr>
              <a:t>Lĩnh</a:t>
            </a:r>
            <a:r>
              <a:rPr lang="en-US" sz="1200" b="1" kern="100" dirty="0">
                <a:latin typeface="Calibri" panose="020F0502020204030204" pitchFamily="34" charset="0"/>
                <a:ea typeface="Calibri" panose="020F0502020204030204" pitchFamily="34" charset="0"/>
                <a:cs typeface="Calibri" panose="020F0502020204030204" pitchFamily="34" charset="0"/>
              </a:rPr>
              <a:t> 1.000 m3 (</a:t>
            </a:r>
            <a:r>
              <a:rPr lang="en-US" sz="1200" b="1" kern="100" dirty="0" err="1">
                <a:latin typeface="Calibri" panose="020F0502020204030204" pitchFamily="34" charset="0"/>
                <a:ea typeface="Calibri" panose="020F0502020204030204" pitchFamily="34" charset="0"/>
                <a:cs typeface="Calibri" panose="020F0502020204030204" pitchFamily="34" charset="0"/>
              </a:rPr>
              <a:t>mới</a:t>
            </a:r>
            <a:r>
              <a:rPr lang="en-US" sz="1200" b="1" kern="100" dirty="0">
                <a:latin typeface="Calibri" panose="020F0502020204030204" pitchFamily="34" charset="0"/>
                <a:ea typeface="Calibri" panose="020F0502020204030204" pitchFamily="34" charset="0"/>
                <a:cs typeface="Calibri" panose="020F0502020204030204" pitchFamily="34" charset="0"/>
              </a:rPr>
              <a:t>)</a:t>
            </a:r>
          </a:p>
        </p:txBody>
      </p:sp>
      <p:sp>
        <p:nvSpPr>
          <p:cNvPr id="31" name="Rectangle 30">
            <a:extLst>
              <a:ext uri="{FF2B5EF4-FFF2-40B4-BE49-F238E27FC236}">
                <a16:creationId xmlns:a16="http://schemas.microsoft.com/office/drawing/2014/main" id="{6ABAD5F5-90F3-46DF-941C-07419176FA5A}"/>
              </a:ext>
            </a:extLst>
          </p:cNvPr>
          <p:cNvSpPr/>
          <p:nvPr/>
        </p:nvSpPr>
        <p:spPr>
          <a:xfrm>
            <a:off x="8847056" y="6210494"/>
            <a:ext cx="137892" cy="145554"/>
          </a:xfrm>
          <a:prstGeom prst="rect">
            <a:avLst/>
          </a:prstGeom>
          <a:solidFill>
            <a:schemeClr val="accent1">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2" name="TextBox 31">
            <a:extLst>
              <a:ext uri="{FF2B5EF4-FFF2-40B4-BE49-F238E27FC236}">
                <a16:creationId xmlns:a16="http://schemas.microsoft.com/office/drawing/2014/main" id="{B70EF087-17A3-4F5E-9F81-29B4436A9CF9}"/>
              </a:ext>
            </a:extLst>
          </p:cNvPr>
          <p:cNvSpPr txBox="1"/>
          <p:nvPr/>
        </p:nvSpPr>
        <p:spPr>
          <a:xfrm>
            <a:off x="7897172" y="6219852"/>
            <a:ext cx="907056" cy="438320"/>
          </a:xfrm>
          <a:prstGeom prst="rect">
            <a:avLst/>
          </a:prstGeom>
          <a:solidFill>
            <a:schemeClr val="bg1">
              <a:alpha val="56000"/>
            </a:schemeClr>
          </a:solidFill>
        </p:spPr>
        <p:txBody>
          <a:bodyPr wrap="square">
            <a:spAutoFit/>
          </a:bodyPr>
          <a:lstStyle/>
          <a:p>
            <a:pPr algn="just"/>
            <a:r>
              <a:rPr lang="en-US" sz="1100" b="1" kern="100" dirty="0" err="1">
                <a:latin typeface="Calibri" panose="020F0502020204030204" pitchFamily="34" charset="0"/>
                <a:ea typeface="Calibri" panose="020F0502020204030204" pitchFamily="34" charset="0"/>
                <a:cs typeface="Calibri" panose="020F0502020204030204" pitchFamily="34" charset="0"/>
              </a:rPr>
              <a:t>Hồ</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Bãi</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Sậy</a:t>
            </a:r>
            <a:endParaRPr lang="en-US" sz="1100" b="1" kern="100" dirty="0">
              <a:latin typeface="Calibri" panose="020F0502020204030204" pitchFamily="34" charset="0"/>
              <a:ea typeface="Calibri" panose="020F0502020204030204" pitchFamily="34" charset="0"/>
              <a:cs typeface="Calibri" panose="020F0502020204030204" pitchFamily="34" charset="0"/>
            </a:endParaRPr>
          </a:p>
          <a:p>
            <a:pPr algn="just"/>
            <a:r>
              <a:rPr lang="en-US" sz="1100" b="1" kern="100" dirty="0">
                <a:latin typeface="Calibri" panose="020F0502020204030204" pitchFamily="34" charset="0"/>
                <a:ea typeface="Calibri" panose="020F0502020204030204" pitchFamily="34" charset="0"/>
                <a:cs typeface="Calibri" panose="020F0502020204030204" pitchFamily="34" charset="0"/>
              </a:rPr>
              <a:t>1,5 </a:t>
            </a:r>
            <a:r>
              <a:rPr lang="en-US" sz="1100" b="1" kern="100" dirty="0" err="1">
                <a:latin typeface="Calibri" panose="020F0502020204030204" pitchFamily="34" charset="0"/>
                <a:ea typeface="Calibri" panose="020F0502020204030204" pitchFamily="34" charset="0"/>
                <a:cs typeface="Calibri" panose="020F0502020204030204" pitchFamily="34" charset="0"/>
              </a:rPr>
              <a:t>tr</a:t>
            </a:r>
            <a:r>
              <a:rPr lang="en-US" sz="1100" b="1" kern="100" dirty="0">
                <a:latin typeface="Calibri" panose="020F0502020204030204" pitchFamily="34" charset="0"/>
                <a:ea typeface="Calibri" panose="020F0502020204030204" pitchFamily="34" charset="0"/>
                <a:cs typeface="Calibri" panose="020F0502020204030204" pitchFamily="34" charset="0"/>
              </a:rPr>
              <a:t> m3</a:t>
            </a:r>
            <a:endParaRPr lang="en-US" sz="800"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34" name="Isosceles Triangle 33">
            <a:extLst>
              <a:ext uri="{FF2B5EF4-FFF2-40B4-BE49-F238E27FC236}">
                <a16:creationId xmlns:a16="http://schemas.microsoft.com/office/drawing/2014/main" id="{3098DA6C-1E88-425A-9BE0-74CEB58F5485}"/>
              </a:ext>
            </a:extLst>
          </p:cNvPr>
          <p:cNvSpPr/>
          <p:nvPr/>
        </p:nvSpPr>
        <p:spPr>
          <a:xfrm>
            <a:off x="8157019" y="4076600"/>
            <a:ext cx="252489" cy="207957"/>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5" name="Freeform: Shape 34">
            <a:extLst>
              <a:ext uri="{FF2B5EF4-FFF2-40B4-BE49-F238E27FC236}">
                <a16:creationId xmlns:a16="http://schemas.microsoft.com/office/drawing/2014/main" id="{F6AFD501-2EF3-4A93-BCD8-5CDC9A6E363E}"/>
              </a:ext>
            </a:extLst>
          </p:cNvPr>
          <p:cNvSpPr/>
          <p:nvPr/>
        </p:nvSpPr>
        <p:spPr>
          <a:xfrm>
            <a:off x="12136128" y="2419858"/>
            <a:ext cx="1216987" cy="2387983"/>
          </a:xfrm>
          <a:custGeom>
            <a:avLst/>
            <a:gdLst>
              <a:gd name="connsiteX0" fmla="*/ 0 w 714375"/>
              <a:gd name="connsiteY0" fmla="*/ 0 h 1222375"/>
              <a:gd name="connsiteX1" fmla="*/ 15875 w 714375"/>
              <a:gd name="connsiteY1" fmla="*/ 184150 h 1222375"/>
              <a:gd name="connsiteX2" fmla="*/ 330200 w 714375"/>
              <a:gd name="connsiteY2" fmla="*/ 742950 h 1222375"/>
              <a:gd name="connsiteX3" fmla="*/ 190500 w 714375"/>
              <a:gd name="connsiteY3" fmla="*/ 898525 h 1222375"/>
              <a:gd name="connsiteX4" fmla="*/ 339725 w 714375"/>
              <a:gd name="connsiteY4" fmla="*/ 1108075 h 1222375"/>
              <a:gd name="connsiteX5" fmla="*/ 504825 w 714375"/>
              <a:gd name="connsiteY5" fmla="*/ 1130300 h 1222375"/>
              <a:gd name="connsiteX6" fmla="*/ 514350 w 714375"/>
              <a:gd name="connsiteY6" fmla="*/ 1222375 h 1222375"/>
              <a:gd name="connsiteX7" fmla="*/ 714375 w 714375"/>
              <a:gd name="connsiteY7" fmla="*/ 1209675 h 1222375"/>
              <a:gd name="connsiteX0" fmla="*/ 0 w 942975"/>
              <a:gd name="connsiteY0" fmla="*/ 0 h 1786255"/>
              <a:gd name="connsiteX1" fmla="*/ 244475 w 942975"/>
              <a:gd name="connsiteY1" fmla="*/ 748030 h 1786255"/>
              <a:gd name="connsiteX2" fmla="*/ 558800 w 942975"/>
              <a:gd name="connsiteY2" fmla="*/ 1306830 h 1786255"/>
              <a:gd name="connsiteX3" fmla="*/ 419100 w 942975"/>
              <a:gd name="connsiteY3" fmla="*/ 1462405 h 1786255"/>
              <a:gd name="connsiteX4" fmla="*/ 568325 w 942975"/>
              <a:gd name="connsiteY4" fmla="*/ 1671955 h 1786255"/>
              <a:gd name="connsiteX5" fmla="*/ 733425 w 942975"/>
              <a:gd name="connsiteY5" fmla="*/ 1694180 h 1786255"/>
              <a:gd name="connsiteX6" fmla="*/ 742950 w 942975"/>
              <a:gd name="connsiteY6" fmla="*/ 1786255 h 1786255"/>
              <a:gd name="connsiteX7" fmla="*/ 942975 w 942975"/>
              <a:gd name="connsiteY7" fmla="*/ 1773555 h 1786255"/>
              <a:gd name="connsiteX0" fmla="*/ 0 w 961784"/>
              <a:gd name="connsiteY0" fmla="*/ 0 h 1786255"/>
              <a:gd name="connsiteX1" fmla="*/ 244475 w 961784"/>
              <a:gd name="connsiteY1" fmla="*/ 748030 h 1786255"/>
              <a:gd name="connsiteX2" fmla="*/ 558800 w 961784"/>
              <a:gd name="connsiteY2" fmla="*/ 1306830 h 1786255"/>
              <a:gd name="connsiteX3" fmla="*/ 419100 w 961784"/>
              <a:gd name="connsiteY3" fmla="*/ 1462405 h 1786255"/>
              <a:gd name="connsiteX4" fmla="*/ 568325 w 961784"/>
              <a:gd name="connsiteY4" fmla="*/ 1671955 h 1786255"/>
              <a:gd name="connsiteX5" fmla="*/ 733425 w 961784"/>
              <a:gd name="connsiteY5" fmla="*/ 1694180 h 1786255"/>
              <a:gd name="connsiteX6" fmla="*/ 742950 w 961784"/>
              <a:gd name="connsiteY6" fmla="*/ 1786255 h 1786255"/>
              <a:gd name="connsiteX7" fmla="*/ 942975 w 961784"/>
              <a:gd name="connsiteY7" fmla="*/ 1773555 h 1786255"/>
              <a:gd name="connsiteX8" fmla="*/ 955040 w 961784"/>
              <a:gd name="connsiteY8" fmla="*/ 1777365 h 1786255"/>
              <a:gd name="connsiteX0" fmla="*/ 0 w 1092200"/>
              <a:gd name="connsiteY0" fmla="*/ 0 h 2143125"/>
              <a:gd name="connsiteX1" fmla="*/ 244475 w 1092200"/>
              <a:gd name="connsiteY1" fmla="*/ 748030 h 2143125"/>
              <a:gd name="connsiteX2" fmla="*/ 558800 w 1092200"/>
              <a:gd name="connsiteY2" fmla="*/ 1306830 h 2143125"/>
              <a:gd name="connsiteX3" fmla="*/ 419100 w 1092200"/>
              <a:gd name="connsiteY3" fmla="*/ 1462405 h 2143125"/>
              <a:gd name="connsiteX4" fmla="*/ 568325 w 1092200"/>
              <a:gd name="connsiteY4" fmla="*/ 1671955 h 2143125"/>
              <a:gd name="connsiteX5" fmla="*/ 733425 w 1092200"/>
              <a:gd name="connsiteY5" fmla="*/ 1694180 h 2143125"/>
              <a:gd name="connsiteX6" fmla="*/ 742950 w 1092200"/>
              <a:gd name="connsiteY6" fmla="*/ 1786255 h 2143125"/>
              <a:gd name="connsiteX7" fmla="*/ 942975 w 1092200"/>
              <a:gd name="connsiteY7" fmla="*/ 1773555 h 2143125"/>
              <a:gd name="connsiteX8" fmla="*/ 1092200 w 1092200"/>
              <a:gd name="connsiteY8" fmla="*/ 2143125 h 2143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2200" h="2143125">
                <a:moveTo>
                  <a:pt x="0" y="0"/>
                </a:moveTo>
                <a:lnTo>
                  <a:pt x="244475" y="748030"/>
                </a:lnTo>
                <a:lnTo>
                  <a:pt x="558800" y="1306830"/>
                </a:lnTo>
                <a:lnTo>
                  <a:pt x="419100" y="1462405"/>
                </a:lnTo>
                <a:lnTo>
                  <a:pt x="568325" y="1671955"/>
                </a:lnTo>
                <a:lnTo>
                  <a:pt x="733425" y="1694180"/>
                </a:lnTo>
                <a:lnTo>
                  <a:pt x="742950" y="1786255"/>
                </a:lnTo>
                <a:lnTo>
                  <a:pt x="942975" y="1773555"/>
                </a:lnTo>
                <a:cubicBezTo>
                  <a:pt x="978323" y="1772073"/>
                  <a:pt x="1089686" y="2142331"/>
                  <a:pt x="1092200" y="2143125"/>
                </a:cubicBezTo>
              </a:path>
            </a:pathLst>
          </a:custGeom>
          <a:noFill/>
          <a:ln w="22225" cmpd="sng">
            <a:solidFill>
              <a:srgbClr val="FF0000"/>
            </a:solidFill>
            <a:prstDash val="solid"/>
            <a:headEnd type="diamond"/>
            <a:tailEnd type="diamond"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6" name="Rectangle 35">
            <a:extLst>
              <a:ext uri="{FF2B5EF4-FFF2-40B4-BE49-F238E27FC236}">
                <a16:creationId xmlns:a16="http://schemas.microsoft.com/office/drawing/2014/main" id="{F0F16E21-ACED-4388-8523-C42170C848D6}"/>
              </a:ext>
            </a:extLst>
          </p:cNvPr>
          <p:cNvSpPr/>
          <p:nvPr/>
        </p:nvSpPr>
        <p:spPr>
          <a:xfrm>
            <a:off x="9330018" y="4430759"/>
            <a:ext cx="159396" cy="161275"/>
          </a:xfrm>
          <a:prstGeom prst="rect">
            <a:avLst/>
          </a:prstGeom>
          <a:solidFill>
            <a:srgbClr val="008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8" name="TextBox 37">
            <a:extLst>
              <a:ext uri="{FF2B5EF4-FFF2-40B4-BE49-F238E27FC236}">
                <a16:creationId xmlns:a16="http://schemas.microsoft.com/office/drawing/2014/main" id="{CC66AA47-8370-4932-8E60-01FC7FFB3586}"/>
              </a:ext>
            </a:extLst>
          </p:cNvPr>
          <p:cNvSpPr txBox="1"/>
          <p:nvPr/>
        </p:nvSpPr>
        <p:spPr>
          <a:xfrm>
            <a:off x="7731341" y="3653543"/>
            <a:ext cx="1290614" cy="430887"/>
          </a:xfrm>
          <a:prstGeom prst="rect">
            <a:avLst/>
          </a:prstGeom>
          <a:solidFill>
            <a:schemeClr val="bg1">
              <a:alpha val="78000"/>
            </a:schemeClr>
          </a:solidFill>
        </p:spPr>
        <p:txBody>
          <a:bodyPr wrap="square">
            <a:spAutoFit/>
          </a:bodyPr>
          <a:lstStyle/>
          <a:p>
            <a:pPr algn="just"/>
            <a:r>
              <a:rPr lang="en-US" sz="1100" b="1" kern="100" dirty="0">
                <a:latin typeface="Calibri" panose="020F0502020204030204" pitchFamily="34" charset="0"/>
                <a:ea typeface="Calibri" panose="020F0502020204030204" pitchFamily="34" charset="0"/>
                <a:cs typeface="Calibri" panose="020F0502020204030204" pitchFamily="34" charset="0"/>
              </a:rPr>
              <a:t>TBA 110kV </a:t>
            </a:r>
            <a:r>
              <a:rPr lang="en-US" sz="1100" b="1" kern="100" dirty="0" err="1">
                <a:latin typeface="Calibri" panose="020F0502020204030204" pitchFamily="34" charset="0"/>
                <a:ea typeface="Calibri" panose="020F0502020204030204" pitchFamily="34" charset="0"/>
                <a:cs typeface="Calibri" panose="020F0502020204030204" pitchFamily="34" charset="0"/>
              </a:rPr>
              <a:t>Hương</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Sơn</a:t>
            </a:r>
            <a:r>
              <a:rPr lang="en-US" sz="1100" b="1" kern="100" dirty="0">
                <a:latin typeface="Calibri" panose="020F0502020204030204" pitchFamily="34" charset="0"/>
                <a:ea typeface="Calibri" panose="020F0502020204030204" pitchFamily="34" charset="0"/>
                <a:cs typeface="Calibri" panose="020F0502020204030204" pitchFamily="34" charset="0"/>
              </a:rPr>
              <a:t> E 18.7</a:t>
            </a:r>
          </a:p>
        </p:txBody>
      </p:sp>
      <p:sp>
        <p:nvSpPr>
          <p:cNvPr id="40" name="TextBox 39">
            <a:extLst>
              <a:ext uri="{FF2B5EF4-FFF2-40B4-BE49-F238E27FC236}">
                <a16:creationId xmlns:a16="http://schemas.microsoft.com/office/drawing/2014/main" id="{B6578094-C3F7-4378-9FBD-7F597A316528}"/>
              </a:ext>
            </a:extLst>
          </p:cNvPr>
          <p:cNvSpPr txBox="1"/>
          <p:nvPr/>
        </p:nvSpPr>
        <p:spPr>
          <a:xfrm>
            <a:off x="9364751" y="4152582"/>
            <a:ext cx="1453481" cy="261610"/>
          </a:xfrm>
          <a:prstGeom prst="rect">
            <a:avLst/>
          </a:prstGeom>
          <a:solidFill>
            <a:schemeClr val="bg1">
              <a:alpha val="84000"/>
            </a:schemeClr>
          </a:solidFill>
        </p:spPr>
        <p:txBody>
          <a:bodyPr wrap="square">
            <a:spAutoFit/>
          </a:bodyPr>
          <a:lstStyle/>
          <a:p>
            <a:pPr algn="just"/>
            <a:r>
              <a:rPr lang="en-US" sz="1100" b="1" kern="100" dirty="0" err="1">
                <a:latin typeface="Calibri" panose="020F0502020204030204" pitchFamily="34" charset="0"/>
                <a:ea typeface="Calibri" panose="020F0502020204030204" pitchFamily="34" charset="0"/>
                <a:cs typeface="Calibri" panose="020F0502020204030204" pitchFamily="34" charset="0"/>
              </a:rPr>
              <a:t>Tổng</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đài</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Hương</a:t>
            </a:r>
            <a:r>
              <a:rPr lang="en-US" sz="1100" b="1" kern="100" dirty="0">
                <a:latin typeface="Calibri" panose="020F0502020204030204" pitchFamily="34" charset="0"/>
                <a:ea typeface="Calibri" panose="020F0502020204030204" pitchFamily="34" charset="0"/>
                <a:cs typeface="Calibri" panose="020F0502020204030204" pitchFamily="34" charset="0"/>
              </a:rPr>
              <a:t> </a:t>
            </a:r>
            <a:r>
              <a:rPr lang="en-US" sz="1100" b="1" kern="100" dirty="0" err="1">
                <a:latin typeface="Calibri" panose="020F0502020204030204" pitchFamily="34" charset="0"/>
                <a:ea typeface="Calibri" panose="020F0502020204030204" pitchFamily="34" charset="0"/>
                <a:cs typeface="Calibri" panose="020F0502020204030204" pitchFamily="34" charset="0"/>
              </a:rPr>
              <a:t>Sơn</a:t>
            </a:r>
            <a:endParaRPr lang="en-US" sz="1100"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CFCF6B9E-1209-4EC7-98E6-113F200E6F16}"/>
              </a:ext>
            </a:extLst>
          </p:cNvPr>
          <p:cNvSpPr txBox="1"/>
          <p:nvPr/>
        </p:nvSpPr>
        <p:spPr>
          <a:xfrm>
            <a:off x="3510760" y="7846249"/>
            <a:ext cx="2644845" cy="2602957"/>
          </a:xfrm>
          <a:prstGeom prst="rect">
            <a:avLst/>
          </a:prstGeom>
          <a:solidFill>
            <a:schemeClr val="bg1">
              <a:alpha val="34000"/>
            </a:schemeClr>
          </a:solidFill>
        </p:spPr>
        <p:txBody>
          <a:bodyPr wrap="square" rtlCol="0">
            <a:spAutoFit/>
          </a:bodyPr>
          <a:lstStyle/>
          <a:p>
            <a:pPr algn="just">
              <a:lnSpc>
                <a:spcPct val="150000"/>
              </a:lnSpc>
            </a:pPr>
            <a:r>
              <a:rPr lang="en-US" sz="1000" b="1" i="1" dirty="0" err="1">
                <a:solidFill>
                  <a:srgbClr val="006EDD"/>
                </a:solidFill>
                <a:latin typeface="Arial" panose="020B0604020202020204" pitchFamily="34" charset="0"/>
                <a:cs typeface="Arial" panose="020B0604020202020204" pitchFamily="34" charset="0"/>
              </a:rPr>
              <a:t>Giải</a:t>
            </a:r>
            <a:r>
              <a:rPr lang="en-US" sz="1000" b="1" i="1" dirty="0">
                <a:solidFill>
                  <a:srgbClr val="006EDD"/>
                </a:solidFill>
                <a:latin typeface="Arial" panose="020B0604020202020204" pitchFamily="34" charset="0"/>
                <a:cs typeface="Arial" panose="020B0604020202020204" pitchFamily="34" charset="0"/>
              </a:rPr>
              <a:t> </a:t>
            </a:r>
            <a:r>
              <a:rPr lang="en-US" sz="1000" b="1" i="1" dirty="0" err="1">
                <a:solidFill>
                  <a:srgbClr val="006EDD"/>
                </a:solidFill>
                <a:latin typeface="Arial" panose="020B0604020202020204" pitchFamily="34" charset="0"/>
                <a:cs typeface="Arial" panose="020B0604020202020204" pitchFamily="34" charset="0"/>
              </a:rPr>
              <a:t>pháp</a:t>
            </a:r>
            <a:r>
              <a:rPr lang="en-US" sz="1000" b="1" i="1" dirty="0">
                <a:solidFill>
                  <a:srgbClr val="006EDD"/>
                </a:solidFill>
                <a:latin typeface="Arial" panose="020B0604020202020204" pitchFamily="34" charset="0"/>
                <a:cs typeface="Arial" panose="020B0604020202020204" pitchFamily="34" charset="0"/>
              </a:rPr>
              <a:t> </a:t>
            </a:r>
            <a:r>
              <a:rPr lang="en-US" sz="1000" b="1" i="1" dirty="0" err="1">
                <a:solidFill>
                  <a:srgbClr val="006EDD"/>
                </a:solidFill>
                <a:latin typeface="Arial" panose="020B0604020202020204" pitchFamily="34" charset="0"/>
                <a:cs typeface="Arial" panose="020B0604020202020204" pitchFamily="34" charset="0"/>
              </a:rPr>
              <a:t>cấp</a:t>
            </a:r>
            <a:r>
              <a:rPr lang="en-US" sz="1000" b="1" i="1" dirty="0">
                <a:solidFill>
                  <a:srgbClr val="006EDD"/>
                </a:solidFill>
                <a:latin typeface="Arial" panose="020B0604020202020204" pitchFamily="34" charset="0"/>
                <a:cs typeface="Arial" panose="020B0604020202020204" pitchFamily="34" charset="0"/>
              </a:rPr>
              <a:t> </a:t>
            </a:r>
            <a:r>
              <a:rPr lang="en-US" sz="1000" b="1" i="1" dirty="0" err="1">
                <a:solidFill>
                  <a:srgbClr val="006EDD"/>
                </a:solidFill>
                <a:latin typeface="Arial" panose="020B0604020202020204" pitchFamily="34" charset="0"/>
                <a:cs typeface="Arial" panose="020B0604020202020204" pitchFamily="34" charset="0"/>
              </a:rPr>
              <a:t>nước</a:t>
            </a:r>
            <a:endParaRPr lang="en-US" sz="1000" b="1" i="1" dirty="0">
              <a:solidFill>
                <a:srgbClr val="006EDD"/>
              </a:solidFill>
              <a:latin typeface="Arial" panose="020B0604020202020204" pitchFamily="34" charset="0"/>
              <a:cs typeface="Arial" panose="020B0604020202020204" pitchFamily="34" charset="0"/>
            </a:endParaRPr>
          </a:p>
          <a:p>
            <a:pPr algn="just">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Nguồn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cấp</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Sử</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dụng</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nguồn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nước</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từ</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sông</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Ngàn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Phố</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và</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các</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hồ</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chứa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nước</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trên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địa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bàn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hồ</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Cây</a:t>
            </a:r>
            <a:r>
              <a:rPr lang="en-US" sz="1000" dirty="0">
                <a:latin typeface="Arial" panose="020B0604020202020204" pitchFamily="34" charset="0"/>
                <a:cs typeface="Arial" panose="020B0604020202020204" pitchFamily="34" charset="0"/>
              </a:rPr>
              <a:t> Trường, </a:t>
            </a:r>
            <a:r>
              <a:rPr lang="en-US" sz="1000" dirty="0" err="1">
                <a:latin typeface="Arial" panose="020B0604020202020204" pitchFamily="34" charset="0"/>
                <a:cs typeface="Arial" panose="020B0604020202020204" pitchFamily="34" charset="0"/>
              </a:rPr>
              <a:t>hồ</a:t>
            </a:r>
            <a:r>
              <a:rPr lang="en-US" sz="1000" dirty="0">
                <a:latin typeface="Arial" panose="020B0604020202020204" pitchFamily="34" charset="0"/>
                <a:cs typeface="Arial" panose="020B0604020202020204" pitchFamily="34" charset="0"/>
              </a:rPr>
              <a:t> Khe </a:t>
            </a:r>
            <a:r>
              <a:rPr lang="en-US" sz="1000" dirty="0" err="1">
                <a:latin typeface="Arial" panose="020B0604020202020204" pitchFamily="34" charset="0"/>
                <a:cs typeface="Arial" panose="020B0604020202020204" pitchFamily="34" charset="0"/>
              </a:rPr>
              <a:t>Dẻ</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Xài</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Phố</a:t>
            </a:r>
            <a:endParaRPr lang="en-US" sz="1000" dirty="0">
              <a:latin typeface="Arial" panose="020B0604020202020204" pitchFamily="34" charset="0"/>
              <a:cs typeface="Arial" panose="020B0604020202020204" pitchFamily="34" charset="0"/>
            </a:endParaRPr>
          </a:p>
          <a:p>
            <a:pPr marL="171450" indent="-171450" algn="just">
              <a:lnSpc>
                <a:spcPct val="150000"/>
              </a:lnSpc>
              <a:buFontTx/>
              <a:buChar char="-"/>
            </a:pPr>
            <a:r>
              <a:rPr lang="en-US" sz="1000" dirty="0" err="1">
                <a:latin typeface="Arial" panose="020B0604020202020204" pitchFamily="34" charset="0"/>
                <a:cs typeface="Arial" panose="020B0604020202020204" pitchFamily="34" charset="0"/>
              </a:rPr>
              <a:t>Nhà</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máy</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nước</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Xây</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dựng</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nâng</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công</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suất</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các</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nhà</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máy</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nước</a:t>
            </a:r>
            <a:r>
              <a:rPr lang="en-US" sz="1000" dirty="0">
                <a:latin typeface="Arial" panose="020B0604020202020204" pitchFamily="34" charset="0"/>
                <a:cs typeface="Arial" panose="020B0604020202020204" pitchFamily="34" charset="0"/>
              </a:rPr>
              <a:t>: NMN </a:t>
            </a:r>
            <a:r>
              <a:rPr lang="en-US" sz="1000" dirty="0" err="1">
                <a:latin typeface="Arial" panose="020B0604020202020204" pitchFamily="34" charset="0"/>
                <a:cs typeface="Arial" panose="020B0604020202020204" pitchFamily="34" charset="0"/>
              </a:rPr>
              <a:t>Phố</a:t>
            </a:r>
            <a:r>
              <a:rPr lang="en-US" sz="1000" dirty="0">
                <a:latin typeface="Arial" panose="020B0604020202020204" pitchFamily="34" charset="0"/>
                <a:cs typeface="Arial" panose="020B0604020202020204" pitchFamily="34" charset="0"/>
              </a:rPr>
              <a:t> Châu, NMN Sơn </a:t>
            </a:r>
            <a:r>
              <a:rPr lang="en-US" sz="1000" dirty="0" err="1">
                <a:latin typeface="Arial" panose="020B0604020202020204" pitchFamily="34" charset="0"/>
                <a:cs typeface="Arial" panose="020B0604020202020204" pitchFamily="34" charset="0"/>
              </a:rPr>
              <a:t>Hàm</a:t>
            </a:r>
            <a:r>
              <a:rPr lang="en-US" sz="1000" dirty="0">
                <a:latin typeface="Arial" panose="020B0604020202020204" pitchFamily="34" charset="0"/>
                <a:cs typeface="Arial" panose="020B0604020202020204" pitchFamily="34" charset="0"/>
              </a:rPr>
              <a:t>, NMN Sơn Châu, NMN Sơn </a:t>
            </a:r>
            <a:r>
              <a:rPr lang="en-US" sz="1000" dirty="0" err="1">
                <a:latin typeface="Arial" panose="020B0604020202020204" pitchFamily="34" charset="0"/>
                <a:cs typeface="Arial" panose="020B0604020202020204" pitchFamily="34" charset="0"/>
              </a:rPr>
              <a:t>Lĩnh</a:t>
            </a:r>
            <a:r>
              <a:rPr lang="en-US" sz="1000" dirty="0">
                <a:latin typeface="Arial" panose="020B0604020202020204" pitchFamily="34" charset="0"/>
                <a:cs typeface="Arial" panose="020B0604020202020204" pitchFamily="34" charset="0"/>
              </a:rPr>
              <a:t>. </a:t>
            </a:r>
          </a:p>
          <a:p>
            <a:pPr marL="171450" indent="-171450" algn="just">
              <a:lnSpc>
                <a:spcPct val="150000"/>
              </a:lnSpc>
              <a:buFontTx/>
              <a:buChar char="-"/>
            </a:pPr>
            <a:r>
              <a:rPr lang="en-US" sz="1000" dirty="0" err="1">
                <a:solidFill>
                  <a:srgbClr val="FF0000"/>
                </a:solidFill>
                <a:latin typeface="Arial" panose="020B0604020202020204" pitchFamily="34" charset="0"/>
                <a:cs typeface="Arial" panose="020B0604020202020204" pitchFamily="34" charset="0"/>
              </a:rPr>
              <a:t>Đề</a:t>
            </a:r>
            <a:r>
              <a:rPr lang="en-US" sz="1000" dirty="0">
                <a:solidFill>
                  <a:srgbClr val="FF0000"/>
                </a:solidFill>
                <a:latin typeface="Arial" panose="020B0604020202020204" pitchFamily="34" charset="0"/>
                <a:cs typeface="Arial" panose="020B0604020202020204" pitchFamily="34" charset="0"/>
              </a:rPr>
              <a:t> </a:t>
            </a:r>
            <a:r>
              <a:rPr lang="en-US" sz="1000" dirty="0" err="1">
                <a:solidFill>
                  <a:srgbClr val="FF0000"/>
                </a:solidFill>
                <a:latin typeface="Arial" panose="020B0604020202020204" pitchFamily="34" charset="0"/>
                <a:cs typeface="Arial" panose="020B0604020202020204" pitchFamily="34" charset="0"/>
              </a:rPr>
              <a:t>xuất</a:t>
            </a:r>
            <a:r>
              <a:rPr lang="en-US" sz="1000" dirty="0">
                <a:solidFill>
                  <a:srgbClr val="FF0000"/>
                </a:solidFill>
                <a:latin typeface="Arial" panose="020B0604020202020204" pitchFamily="34" charset="0"/>
                <a:cs typeface="Arial" panose="020B0604020202020204" pitchFamily="34" charset="0"/>
              </a:rPr>
              <a:t> </a:t>
            </a:r>
            <a:r>
              <a:rPr lang="en-US" sz="1000" dirty="0" err="1">
                <a:solidFill>
                  <a:srgbClr val="FF0000"/>
                </a:solidFill>
                <a:latin typeface="Arial" panose="020B0604020202020204" pitchFamily="34" charset="0"/>
                <a:cs typeface="Arial" panose="020B0604020202020204" pitchFamily="34" charset="0"/>
              </a:rPr>
              <a:t>giai</a:t>
            </a:r>
            <a:r>
              <a:rPr lang="en-US" sz="1000" dirty="0">
                <a:solidFill>
                  <a:srgbClr val="FF0000"/>
                </a:solidFill>
                <a:latin typeface="Arial" panose="020B0604020202020204" pitchFamily="34" charset="0"/>
                <a:cs typeface="Arial" panose="020B0604020202020204" pitchFamily="34" charset="0"/>
              </a:rPr>
              <a:t> </a:t>
            </a:r>
            <a:r>
              <a:rPr lang="en-US" sz="1000" dirty="0" err="1">
                <a:solidFill>
                  <a:srgbClr val="FF0000"/>
                </a:solidFill>
                <a:latin typeface="Arial" panose="020B0604020202020204" pitchFamily="34" charset="0"/>
                <a:cs typeface="Arial" panose="020B0604020202020204" pitchFamily="34" charset="0"/>
              </a:rPr>
              <a:t>đoạn</a:t>
            </a:r>
            <a:r>
              <a:rPr lang="en-US" sz="1000" dirty="0">
                <a:solidFill>
                  <a:srgbClr val="FF0000"/>
                </a:solidFill>
                <a:latin typeface="Arial" panose="020B0604020202020204" pitchFamily="34" charset="0"/>
                <a:cs typeface="Arial" panose="020B0604020202020204" pitchFamily="34" charset="0"/>
              </a:rPr>
              <a:t> </a:t>
            </a:r>
            <a:r>
              <a:rPr lang="en-US" sz="1000" dirty="0" err="1">
                <a:solidFill>
                  <a:srgbClr val="FF0000"/>
                </a:solidFill>
                <a:latin typeface="Arial" panose="020B0604020202020204" pitchFamily="34" charset="0"/>
                <a:cs typeface="Arial" panose="020B0604020202020204" pitchFamily="34" charset="0"/>
              </a:rPr>
              <a:t>sau</a:t>
            </a:r>
            <a:r>
              <a:rPr lang="en-US" sz="1000" dirty="0">
                <a:solidFill>
                  <a:srgbClr val="FF0000"/>
                </a:solidFill>
                <a:latin typeface="Arial" panose="020B0604020202020204" pitchFamily="34" charset="0"/>
                <a:cs typeface="Arial" panose="020B0604020202020204" pitchFamily="34" charset="0"/>
              </a:rPr>
              <a:t> 2035: QH </a:t>
            </a:r>
            <a:r>
              <a:rPr lang="en-US" sz="1000" dirty="0" err="1">
                <a:solidFill>
                  <a:srgbClr val="FF0000"/>
                </a:solidFill>
                <a:latin typeface="Arial" panose="020B0604020202020204" pitchFamily="34" charset="0"/>
                <a:cs typeface="Arial" panose="020B0604020202020204" pitchFamily="34" charset="0"/>
              </a:rPr>
              <a:t>mới</a:t>
            </a:r>
            <a:r>
              <a:rPr lang="en-US" sz="1000" dirty="0">
                <a:solidFill>
                  <a:srgbClr val="FF0000"/>
                </a:solidFill>
                <a:latin typeface="Arial" panose="020B0604020202020204" pitchFamily="34" charset="0"/>
                <a:cs typeface="Arial" panose="020B0604020202020204" pitchFamily="34" charset="0"/>
              </a:rPr>
              <a:t> NMN </a:t>
            </a:r>
            <a:r>
              <a:rPr lang="en-US" sz="1000" dirty="0" err="1">
                <a:solidFill>
                  <a:srgbClr val="FF0000"/>
                </a:solidFill>
                <a:latin typeface="Arial" panose="020B0604020202020204" pitchFamily="34" charset="0"/>
                <a:cs typeface="Arial" panose="020B0604020202020204" pitchFamily="34" charset="0"/>
              </a:rPr>
              <a:t>mới</a:t>
            </a:r>
            <a:r>
              <a:rPr lang="en-US" sz="1000" dirty="0">
                <a:solidFill>
                  <a:srgbClr val="FF0000"/>
                </a:solidFill>
                <a:latin typeface="Arial" panose="020B0604020202020204" pitchFamily="34" charset="0"/>
                <a:cs typeface="Arial" panose="020B0604020202020204" pitchFamily="34" charset="0"/>
              </a:rPr>
              <a:t> </a:t>
            </a:r>
            <a:r>
              <a:rPr lang="en-US" sz="1000" dirty="0" err="1">
                <a:solidFill>
                  <a:srgbClr val="FF0000"/>
                </a:solidFill>
                <a:latin typeface="Arial" panose="020B0604020202020204" pitchFamily="34" charset="0"/>
                <a:cs typeface="Arial" panose="020B0604020202020204" pitchFamily="34" charset="0"/>
              </a:rPr>
              <a:t>tại</a:t>
            </a:r>
            <a:r>
              <a:rPr lang="en-US" sz="1000" dirty="0">
                <a:solidFill>
                  <a:srgbClr val="FF0000"/>
                </a:solidFill>
                <a:latin typeface="Arial" panose="020B0604020202020204" pitchFamily="34" charset="0"/>
                <a:cs typeface="Arial" panose="020B0604020202020204" pitchFamily="34" charset="0"/>
              </a:rPr>
              <a:t> Kim </a:t>
            </a:r>
            <a:r>
              <a:rPr lang="en-US" sz="1000" dirty="0" err="1">
                <a:solidFill>
                  <a:srgbClr val="FF0000"/>
                </a:solidFill>
                <a:latin typeface="Arial" panose="020B0604020202020204" pitchFamily="34" charset="0"/>
                <a:cs typeface="Arial" panose="020B0604020202020204" pitchFamily="34" charset="0"/>
              </a:rPr>
              <a:t>Hoa</a:t>
            </a:r>
            <a:r>
              <a:rPr lang="en-US" sz="1000" dirty="0">
                <a:solidFill>
                  <a:srgbClr val="FF0000"/>
                </a:solidFill>
                <a:latin typeface="Arial" panose="020B0604020202020204" pitchFamily="34" charset="0"/>
                <a:cs typeface="Arial" panose="020B0604020202020204" pitchFamily="34" charset="0"/>
              </a:rPr>
              <a:t>  4.000 m3/</a:t>
            </a:r>
            <a:r>
              <a:rPr lang="en-US" sz="1000" dirty="0" err="1">
                <a:solidFill>
                  <a:srgbClr val="FF0000"/>
                </a:solidFill>
                <a:latin typeface="Arial" panose="020B0604020202020204" pitchFamily="34" charset="0"/>
                <a:cs typeface="Arial" panose="020B0604020202020204" pitchFamily="34" charset="0"/>
              </a:rPr>
              <a:t>ngđ</a:t>
            </a:r>
            <a:r>
              <a:rPr lang="en-US" sz="1000" dirty="0">
                <a:solidFill>
                  <a:srgbClr val="FF0000"/>
                </a:solidFill>
                <a:latin typeface="Arial" panose="020B0604020202020204" pitchFamily="34" charset="0"/>
                <a:cs typeface="Arial" panose="020B0604020202020204" pitchFamily="34" charset="0"/>
              </a:rPr>
              <a:t>  </a:t>
            </a:r>
            <a:r>
              <a:rPr lang="en-US" sz="1000" dirty="0" err="1">
                <a:solidFill>
                  <a:srgbClr val="FF0000"/>
                </a:solidFill>
                <a:latin typeface="Arial" panose="020B0604020202020204" pitchFamily="34" charset="0"/>
                <a:cs typeface="Arial" panose="020B0604020202020204" pitchFamily="34" charset="0"/>
              </a:rPr>
              <a:t>và</a:t>
            </a:r>
            <a:r>
              <a:rPr lang="en-US" sz="1000" dirty="0">
                <a:solidFill>
                  <a:srgbClr val="FF0000"/>
                </a:solidFill>
                <a:latin typeface="Arial" panose="020B0604020202020204" pitchFamily="34" charset="0"/>
                <a:cs typeface="Arial" panose="020B0604020202020204" pitchFamily="34" charset="0"/>
              </a:rPr>
              <a:t> NMN </a:t>
            </a:r>
            <a:r>
              <a:rPr lang="en-US" sz="1000" dirty="0" err="1">
                <a:solidFill>
                  <a:srgbClr val="FF0000"/>
                </a:solidFill>
                <a:latin typeface="Arial" panose="020B0604020202020204" pitchFamily="34" charset="0"/>
                <a:cs typeface="Arial" panose="020B0604020202020204" pitchFamily="34" charset="0"/>
              </a:rPr>
              <a:t>Sơn</a:t>
            </a:r>
            <a:r>
              <a:rPr lang="en-US" sz="1000" dirty="0">
                <a:solidFill>
                  <a:srgbClr val="FF0000"/>
                </a:solidFill>
                <a:latin typeface="Arial" panose="020B0604020202020204" pitchFamily="34" charset="0"/>
                <a:cs typeface="Arial" panose="020B0604020202020204" pitchFamily="34" charset="0"/>
              </a:rPr>
              <a:t> </a:t>
            </a:r>
            <a:r>
              <a:rPr lang="en-US" sz="1000" dirty="0" err="1">
                <a:solidFill>
                  <a:srgbClr val="FF0000"/>
                </a:solidFill>
                <a:latin typeface="Arial" panose="020B0604020202020204" pitchFamily="34" charset="0"/>
                <a:cs typeface="Arial" panose="020B0604020202020204" pitchFamily="34" charset="0"/>
              </a:rPr>
              <a:t>Tiến</a:t>
            </a:r>
            <a:r>
              <a:rPr lang="en-US" sz="1000" dirty="0">
                <a:solidFill>
                  <a:srgbClr val="FF0000"/>
                </a:solidFill>
                <a:latin typeface="Arial" panose="020B0604020202020204" pitchFamily="34" charset="0"/>
                <a:cs typeface="Arial" panose="020B0604020202020204" pitchFamily="34" charset="0"/>
              </a:rPr>
              <a:t>  5.000 m3/</a:t>
            </a:r>
            <a:r>
              <a:rPr lang="en-US" sz="1000" dirty="0" err="1">
                <a:solidFill>
                  <a:srgbClr val="FF0000"/>
                </a:solidFill>
                <a:latin typeface="Arial" panose="020B0604020202020204" pitchFamily="34" charset="0"/>
                <a:cs typeface="Arial" panose="020B0604020202020204" pitchFamily="34" charset="0"/>
              </a:rPr>
              <a:t>ngđ</a:t>
            </a:r>
            <a:endParaRPr lang="en-US" sz="1000" dirty="0">
              <a:solidFill>
                <a:srgbClr val="FF0000"/>
              </a:solidFill>
              <a:latin typeface="Arial" panose="020B0604020202020204" pitchFamily="34" charset="0"/>
              <a:cs typeface="Arial" panose="020B0604020202020204" pitchFamily="34" charset="0"/>
            </a:endParaRPr>
          </a:p>
        </p:txBody>
      </p:sp>
      <p:sp>
        <p:nvSpPr>
          <p:cNvPr id="53" name="TextBox 52">
            <a:extLst>
              <a:ext uri="{FF2B5EF4-FFF2-40B4-BE49-F238E27FC236}">
                <a16:creationId xmlns:a16="http://schemas.microsoft.com/office/drawing/2014/main" id="{FC46F0D9-847D-47BE-9430-2178DA4CF0AC}"/>
              </a:ext>
            </a:extLst>
          </p:cNvPr>
          <p:cNvSpPr txBox="1"/>
          <p:nvPr/>
        </p:nvSpPr>
        <p:spPr>
          <a:xfrm>
            <a:off x="927393" y="7849699"/>
            <a:ext cx="2644846" cy="2372124"/>
          </a:xfrm>
          <a:prstGeom prst="rect">
            <a:avLst/>
          </a:prstGeom>
          <a:solidFill>
            <a:schemeClr val="bg1"/>
          </a:solidFill>
        </p:spPr>
        <p:txBody>
          <a:bodyPr wrap="square" rtlCol="0">
            <a:spAutoFit/>
          </a:bodyPr>
          <a:lstStyle/>
          <a:p>
            <a:pPr>
              <a:lnSpc>
                <a:spcPct val="150000"/>
              </a:lnSpc>
            </a:pP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Tổng</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nhu</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cầu</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nước</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sinh</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hoạt</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và</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sản</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xuất</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đến</a:t>
            </a:r>
            <a:r>
              <a:rPr lang="en-US" sz="1000" b="1" dirty="0">
                <a:latin typeface="Arial" panose="020B0604020202020204" pitchFamily="34" charset="0"/>
                <a:cs typeface="Arial" panose="020B0604020202020204" pitchFamily="34" charset="0"/>
              </a:rPr>
              <a:t> 2035 (22.600 m3/</a:t>
            </a:r>
            <a:r>
              <a:rPr lang="en-US" sz="1000" b="1" dirty="0" err="1">
                <a:latin typeface="Arial" panose="020B0604020202020204" pitchFamily="34" charset="0"/>
                <a:cs typeface="Arial" panose="020B0604020202020204" pitchFamily="34" charset="0"/>
              </a:rPr>
              <a:t>ngđ</a:t>
            </a:r>
            <a:r>
              <a:rPr lang="en-US" sz="1000" b="1" dirty="0">
                <a:latin typeface="Arial" panose="020B0604020202020204" pitchFamily="34" charset="0"/>
                <a:cs typeface="Arial" panose="020B0604020202020204" pitchFamily="34" charset="0"/>
              </a:rPr>
              <a:t>)</a:t>
            </a: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Hương Sơn: 5.700 m3/</a:t>
            </a:r>
            <a:r>
              <a:rPr lang="en-US" sz="1000" dirty="0" err="1">
                <a:latin typeface="Arial" panose="020B0604020202020204" pitchFamily="34" charset="0"/>
                <a:cs typeface="Arial" panose="020B0604020202020204" pitchFamily="34" charset="0"/>
              </a:rPr>
              <a:t>ngđ</a:t>
            </a:r>
            <a:endParaRPr lang="en-US" sz="1000" dirty="0">
              <a:latin typeface="Arial" panose="020B0604020202020204" pitchFamily="34" charset="0"/>
              <a:cs typeface="Arial" panose="020B0604020202020204" pitchFamily="34" charset="0"/>
            </a:endParaRP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Kim Hoa: 3.300 m3/</a:t>
            </a:r>
            <a:r>
              <a:rPr lang="en-US" sz="1000" dirty="0" err="1">
                <a:latin typeface="Arial" panose="020B0604020202020204" pitchFamily="34" charset="0"/>
                <a:cs typeface="Arial" panose="020B0604020202020204" pitchFamily="34" charset="0"/>
              </a:rPr>
              <a:t>ngđ</a:t>
            </a:r>
            <a:endParaRPr lang="en-US" sz="1000" dirty="0">
              <a:latin typeface="Arial" panose="020B0604020202020204" pitchFamily="34" charset="0"/>
              <a:cs typeface="Arial" panose="020B0604020202020204" pitchFamily="34" charset="0"/>
            </a:endParaRP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Sơn Giang: 4.200  m3/</a:t>
            </a:r>
            <a:r>
              <a:rPr lang="en-US" sz="1000" dirty="0" err="1">
                <a:latin typeface="Arial" panose="020B0604020202020204" pitchFamily="34" charset="0"/>
                <a:cs typeface="Arial" panose="020B0604020202020204" pitchFamily="34" charset="0"/>
              </a:rPr>
              <a:t>ngđ</a:t>
            </a:r>
            <a:endParaRPr lang="en-US" sz="1000" dirty="0">
              <a:latin typeface="Arial" panose="020B0604020202020204" pitchFamily="34" charset="0"/>
              <a:cs typeface="Arial" panose="020B0604020202020204" pitchFamily="34" charset="0"/>
            </a:endParaRP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Sơn Hồng: 1.200  m3/</a:t>
            </a:r>
            <a:r>
              <a:rPr lang="en-US" sz="1000" dirty="0" err="1">
                <a:latin typeface="Arial" panose="020B0604020202020204" pitchFamily="34" charset="0"/>
                <a:cs typeface="Arial" panose="020B0604020202020204" pitchFamily="34" charset="0"/>
              </a:rPr>
              <a:t>ngđ</a:t>
            </a:r>
            <a:endParaRPr lang="en-US" sz="1000" dirty="0">
              <a:latin typeface="Arial" panose="020B0604020202020204" pitchFamily="34" charset="0"/>
              <a:cs typeface="Arial" panose="020B0604020202020204" pitchFamily="34" charset="0"/>
            </a:endParaRP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Sơn Tiến:  4.000  m3/</a:t>
            </a:r>
            <a:r>
              <a:rPr lang="en-US" sz="1000" dirty="0" err="1">
                <a:latin typeface="Arial" panose="020B0604020202020204" pitchFamily="34" charset="0"/>
                <a:cs typeface="Arial" panose="020B0604020202020204" pitchFamily="34" charset="0"/>
              </a:rPr>
              <a:t>ngđ</a:t>
            </a:r>
            <a:endParaRPr lang="en-US" sz="1000" dirty="0">
              <a:latin typeface="Arial" panose="020B0604020202020204" pitchFamily="34" charset="0"/>
              <a:cs typeface="Arial" panose="020B0604020202020204" pitchFamily="34" charset="0"/>
            </a:endParaRP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Tứ</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Mỹ</a:t>
            </a:r>
            <a:r>
              <a:rPr lang="en-US" sz="1000" dirty="0">
                <a:latin typeface="Arial" panose="020B0604020202020204" pitchFamily="34" charset="0"/>
                <a:cs typeface="Arial" panose="020B0604020202020204" pitchFamily="34" charset="0"/>
              </a:rPr>
              <a:t>: 4.200 m3/</a:t>
            </a:r>
            <a:r>
              <a:rPr lang="en-US" sz="1000" dirty="0" err="1">
                <a:latin typeface="Arial" panose="020B0604020202020204" pitchFamily="34" charset="0"/>
                <a:cs typeface="Arial" panose="020B0604020202020204" pitchFamily="34" charset="0"/>
              </a:rPr>
              <a:t>ngđ</a:t>
            </a:r>
            <a:endParaRPr lang="en-US" sz="1000" b="1" dirty="0">
              <a:latin typeface="Arial" panose="020B0604020202020204" pitchFamily="34" charset="0"/>
              <a:cs typeface="Arial" panose="020B0604020202020204" pitchFamily="34" charset="0"/>
            </a:endParaRPr>
          </a:p>
          <a:p>
            <a:pPr>
              <a:lnSpc>
                <a:spcPct val="150000"/>
              </a:lnSpc>
            </a:pP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Tổng</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nhu</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cầu</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đến</a:t>
            </a:r>
            <a:r>
              <a:rPr lang="en-US" sz="1000" b="1" dirty="0">
                <a:latin typeface="Arial" panose="020B0604020202020204" pitchFamily="34" charset="0"/>
                <a:cs typeface="Arial" panose="020B0604020202020204" pitchFamily="34" charset="0"/>
              </a:rPr>
              <a:t> 2050: 28.500  m3/</a:t>
            </a:r>
            <a:r>
              <a:rPr lang="en-US" sz="1000" b="1" dirty="0" err="1">
                <a:latin typeface="Arial" panose="020B0604020202020204" pitchFamily="34" charset="0"/>
                <a:cs typeface="Arial" panose="020B0604020202020204" pitchFamily="34" charset="0"/>
              </a:rPr>
              <a:t>ngđ</a:t>
            </a:r>
            <a:endParaRPr lang="en-US" sz="1000" b="1" dirty="0">
              <a:latin typeface="Arial" panose="020B0604020202020204" pitchFamily="34" charset="0"/>
              <a:cs typeface="Arial" panose="020B0604020202020204" pitchFamily="34" charset="0"/>
            </a:endParaRPr>
          </a:p>
        </p:txBody>
      </p:sp>
      <p:sp>
        <p:nvSpPr>
          <p:cNvPr id="54" name="TextBox 53">
            <a:extLst>
              <a:ext uri="{FF2B5EF4-FFF2-40B4-BE49-F238E27FC236}">
                <a16:creationId xmlns:a16="http://schemas.microsoft.com/office/drawing/2014/main" id="{8914C70E-B80E-4452-B2DB-1FFDFE360BEB}"/>
              </a:ext>
            </a:extLst>
          </p:cNvPr>
          <p:cNvSpPr txBox="1"/>
          <p:nvPr/>
        </p:nvSpPr>
        <p:spPr>
          <a:xfrm>
            <a:off x="6522476" y="7900399"/>
            <a:ext cx="2441584" cy="2602957"/>
          </a:xfrm>
          <a:prstGeom prst="rect">
            <a:avLst/>
          </a:prstGeom>
          <a:solidFill>
            <a:schemeClr val="bg1"/>
          </a:solidFill>
        </p:spPr>
        <p:txBody>
          <a:bodyPr wrap="square" rtlCol="0">
            <a:spAutoFit/>
          </a:bodyPr>
          <a:lstStyle/>
          <a:p>
            <a:pPr>
              <a:lnSpc>
                <a:spcPct val="150000"/>
              </a:lnSpc>
            </a:pP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Tổng</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nhu</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cầu</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cấp</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điện</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sinh</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hoạt</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và</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sản</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xuất</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đến</a:t>
            </a:r>
            <a:r>
              <a:rPr lang="en-US" sz="1000" b="1" dirty="0">
                <a:latin typeface="Arial" panose="020B0604020202020204" pitchFamily="34" charset="0"/>
                <a:cs typeface="Arial" panose="020B0604020202020204" pitchFamily="34" charset="0"/>
              </a:rPr>
              <a:t> 2035 (54.454KVA </a:t>
            </a:r>
            <a:r>
              <a:rPr lang="en-US" sz="1000" b="1" dirty="0" err="1">
                <a:latin typeface="Arial" panose="020B0604020202020204" pitchFamily="34" charset="0"/>
                <a:cs typeface="Arial" panose="020B0604020202020204" pitchFamily="34" charset="0"/>
              </a:rPr>
              <a:t>tương</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đương</a:t>
            </a:r>
            <a:r>
              <a:rPr lang="en-US" sz="1000" b="1" dirty="0">
                <a:latin typeface="Arial" panose="020B0604020202020204" pitchFamily="34" charset="0"/>
                <a:cs typeface="Arial" panose="020B0604020202020204" pitchFamily="34" charset="0"/>
              </a:rPr>
              <a:t> 54,5 MVA)</a:t>
            </a: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Hương Sơn: 14.611 KVA</a:t>
            </a: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Kim Hoa: 6.977 KVA</a:t>
            </a: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Sơn Giang: 10.436 KVA</a:t>
            </a: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Sơn Hồng:  2.101 KVA</a:t>
            </a: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Sơn Tiến:  9.724 KVA</a:t>
            </a:r>
          </a:p>
          <a:p>
            <a:pPr>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Xã</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Tứ</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Mỹ</a:t>
            </a:r>
            <a:r>
              <a:rPr lang="en-US" sz="1000" dirty="0">
                <a:latin typeface="Arial" panose="020B0604020202020204" pitchFamily="34" charset="0"/>
                <a:cs typeface="Arial" panose="020B0604020202020204" pitchFamily="34" charset="0"/>
              </a:rPr>
              <a:t>: 10.604 KVA</a:t>
            </a:r>
          </a:p>
          <a:p>
            <a:pPr>
              <a:lnSpc>
                <a:spcPct val="150000"/>
              </a:lnSpc>
            </a:pPr>
            <a:endParaRPr lang="en-US" sz="1000" b="1" dirty="0">
              <a:latin typeface="Arial" panose="020B0604020202020204" pitchFamily="34" charset="0"/>
              <a:cs typeface="Arial" panose="020B0604020202020204" pitchFamily="34" charset="0"/>
            </a:endParaRPr>
          </a:p>
          <a:p>
            <a:pPr>
              <a:lnSpc>
                <a:spcPct val="150000"/>
              </a:lnSpc>
            </a:pP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Tổng</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nhu</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cầu</a:t>
            </a:r>
            <a:r>
              <a:rPr lang="en-US" sz="1000" b="1" dirty="0">
                <a:latin typeface="Arial" panose="020B0604020202020204" pitchFamily="34" charset="0"/>
                <a:cs typeface="Arial" panose="020B0604020202020204" pitchFamily="34" charset="0"/>
              </a:rPr>
              <a:t> </a:t>
            </a:r>
            <a:r>
              <a:rPr lang="en-US" sz="1000" b="1" dirty="0" err="1">
                <a:latin typeface="Arial" panose="020B0604020202020204" pitchFamily="34" charset="0"/>
                <a:cs typeface="Arial" panose="020B0604020202020204" pitchFamily="34" charset="0"/>
              </a:rPr>
              <a:t>đến</a:t>
            </a:r>
            <a:r>
              <a:rPr lang="en-US" sz="1000" b="1" dirty="0">
                <a:latin typeface="Arial" panose="020B0604020202020204" pitchFamily="34" charset="0"/>
                <a:cs typeface="Arial" panose="020B0604020202020204" pitchFamily="34" charset="0"/>
              </a:rPr>
              <a:t> 2050: 70,9MVA</a:t>
            </a:r>
          </a:p>
        </p:txBody>
      </p:sp>
      <p:sp>
        <p:nvSpPr>
          <p:cNvPr id="60" name="TextBox 59">
            <a:extLst>
              <a:ext uri="{FF2B5EF4-FFF2-40B4-BE49-F238E27FC236}">
                <a16:creationId xmlns:a16="http://schemas.microsoft.com/office/drawing/2014/main" id="{BE463CCF-D925-4807-9DD2-24479603F45B}"/>
              </a:ext>
            </a:extLst>
          </p:cNvPr>
          <p:cNvSpPr txBox="1"/>
          <p:nvPr/>
        </p:nvSpPr>
        <p:spPr>
          <a:xfrm>
            <a:off x="9077151" y="7880902"/>
            <a:ext cx="1610617" cy="1910459"/>
          </a:xfrm>
          <a:prstGeom prst="rect">
            <a:avLst/>
          </a:prstGeom>
          <a:solidFill>
            <a:schemeClr val="bg1">
              <a:alpha val="83000"/>
            </a:schemeClr>
          </a:solidFill>
        </p:spPr>
        <p:txBody>
          <a:bodyPr wrap="square" rtlCol="0">
            <a:spAutoFit/>
          </a:bodyPr>
          <a:lstStyle/>
          <a:p>
            <a:pPr algn="just">
              <a:lnSpc>
                <a:spcPct val="150000"/>
              </a:lnSpc>
            </a:pPr>
            <a:r>
              <a:rPr lang="en-US" sz="1000" b="1" i="1" dirty="0" err="1">
                <a:solidFill>
                  <a:srgbClr val="006EDD"/>
                </a:solidFill>
                <a:latin typeface="Arial" panose="020B0604020202020204" pitchFamily="34" charset="0"/>
                <a:cs typeface="Arial" panose="020B0604020202020204" pitchFamily="34" charset="0"/>
              </a:rPr>
              <a:t>Giải</a:t>
            </a:r>
            <a:r>
              <a:rPr lang="en-US" sz="1000" b="1" i="1" dirty="0">
                <a:solidFill>
                  <a:srgbClr val="006EDD"/>
                </a:solidFill>
                <a:latin typeface="Arial" panose="020B0604020202020204" pitchFamily="34" charset="0"/>
                <a:cs typeface="Arial" panose="020B0604020202020204" pitchFamily="34" charset="0"/>
              </a:rPr>
              <a:t> </a:t>
            </a:r>
            <a:r>
              <a:rPr lang="en-US" sz="1000" b="1" i="1" dirty="0" err="1">
                <a:solidFill>
                  <a:srgbClr val="006EDD"/>
                </a:solidFill>
                <a:latin typeface="Arial" panose="020B0604020202020204" pitchFamily="34" charset="0"/>
                <a:cs typeface="Arial" panose="020B0604020202020204" pitchFamily="34" charset="0"/>
              </a:rPr>
              <a:t>pháp</a:t>
            </a:r>
            <a:r>
              <a:rPr lang="en-US" sz="1000" b="1" i="1" dirty="0">
                <a:solidFill>
                  <a:srgbClr val="006EDD"/>
                </a:solidFill>
                <a:latin typeface="Arial" panose="020B0604020202020204" pitchFamily="34" charset="0"/>
                <a:cs typeface="Arial" panose="020B0604020202020204" pitchFamily="34" charset="0"/>
              </a:rPr>
              <a:t> </a:t>
            </a:r>
            <a:r>
              <a:rPr lang="en-US" sz="1000" b="1" i="1" dirty="0" err="1">
                <a:solidFill>
                  <a:srgbClr val="006EDD"/>
                </a:solidFill>
                <a:latin typeface="Arial" panose="020B0604020202020204" pitchFamily="34" charset="0"/>
                <a:cs typeface="Arial" panose="020B0604020202020204" pitchFamily="34" charset="0"/>
              </a:rPr>
              <a:t>cấp</a:t>
            </a:r>
            <a:r>
              <a:rPr lang="en-US" sz="1000" b="1" i="1" dirty="0">
                <a:solidFill>
                  <a:srgbClr val="006EDD"/>
                </a:solidFill>
                <a:latin typeface="Arial" panose="020B0604020202020204" pitchFamily="34" charset="0"/>
                <a:cs typeface="Arial" panose="020B0604020202020204" pitchFamily="34" charset="0"/>
              </a:rPr>
              <a:t> </a:t>
            </a:r>
            <a:r>
              <a:rPr lang="en-US" sz="1000" b="1" i="1" dirty="0" err="1">
                <a:solidFill>
                  <a:srgbClr val="006EDD"/>
                </a:solidFill>
                <a:latin typeface="Arial" panose="020B0604020202020204" pitchFamily="34" charset="0"/>
                <a:cs typeface="Arial" panose="020B0604020202020204" pitchFamily="34" charset="0"/>
              </a:rPr>
              <a:t>điện</a:t>
            </a:r>
            <a:endParaRPr lang="en-US" sz="1000" b="1" i="1" dirty="0">
              <a:solidFill>
                <a:srgbClr val="006EDD"/>
              </a:solidFill>
              <a:latin typeface="Arial" panose="020B0604020202020204" pitchFamily="34" charset="0"/>
              <a:cs typeface="Arial" panose="020B0604020202020204" pitchFamily="34" charset="0"/>
            </a:endParaRPr>
          </a:p>
          <a:p>
            <a:pPr algn="just">
              <a:lnSpc>
                <a:spcPct val="150000"/>
              </a:lnSpc>
            </a:pPr>
            <a:r>
              <a:rPr lang="en-US" sz="1000" dirty="0">
                <a:latin typeface="Arial" panose="020B0604020202020204" pitchFamily="34" charset="0"/>
                <a:cs typeface="Arial" panose="020B0604020202020204" pitchFamily="34" charset="0"/>
              </a:rPr>
              <a:t>-  </a:t>
            </a:r>
            <a:r>
              <a:rPr lang="de-DE" sz="1000" dirty="0">
                <a:latin typeface="Arial" panose="020B0604020202020204" pitchFamily="34" charset="0"/>
                <a:cs typeface="Arial" panose="020B0604020202020204" pitchFamily="34" charset="0"/>
              </a:rPr>
              <a:t>Nguồn điện cấp cho đô thị Hương Sơn từ trạm 110kV Hương Sơn 2x40MVA - 110/35/22kV.</a:t>
            </a:r>
            <a:endParaRPr lang="en-GB" sz="1000" dirty="0">
              <a:latin typeface="Arial" panose="020B0604020202020204" pitchFamily="34" charset="0"/>
              <a:cs typeface="Arial" panose="020B0604020202020204" pitchFamily="34" charset="0"/>
            </a:endParaRPr>
          </a:p>
          <a:p>
            <a:pPr algn="just">
              <a:lnSpc>
                <a:spcPct val="150000"/>
              </a:lnSpc>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Khu</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vực</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hiện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hữu</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đi</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nổi</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khu</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vực</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đô</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thị</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mới</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đi</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ngầm</a:t>
            </a:r>
            <a:endParaRPr lang="en-US" sz="1000" dirty="0">
              <a:latin typeface="Arial" panose="020B0604020202020204" pitchFamily="34" charset="0"/>
              <a:cs typeface="Arial" panose="020B0604020202020204" pitchFamily="34" charset="0"/>
            </a:endParaRPr>
          </a:p>
        </p:txBody>
      </p:sp>
      <p:cxnSp>
        <p:nvCxnSpPr>
          <p:cNvPr id="42" name="Straight Connector 41">
            <a:extLst>
              <a:ext uri="{FF2B5EF4-FFF2-40B4-BE49-F238E27FC236}">
                <a16:creationId xmlns:a16="http://schemas.microsoft.com/office/drawing/2014/main" id="{9221A2A6-614C-4BB0-B8F4-CF8EB342653E}"/>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itle 1">
            <a:extLst>
              <a:ext uri="{FF2B5EF4-FFF2-40B4-BE49-F238E27FC236}">
                <a16:creationId xmlns:a16="http://schemas.microsoft.com/office/drawing/2014/main" id="{0E41C19F-7AC5-4A5E-9955-01E77DDD2A0E}"/>
              </a:ext>
            </a:extLst>
          </p:cNvPr>
          <p:cNvSpPr txBox="1">
            <a:spLocks/>
          </p:cNvSpPr>
          <p:nvPr/>
        </p:nvSpPr>
        <p:spPr>
          <a:xfrm>
            <a:off x="0" y="187288"/>
            <a:ext cx="15087600" cy="348784"/>
          </a:xfrm>
          <a:prstGeom prst="rect">
            <a:avLst/>
          </a:prstGeom>
        </p:spPr>
        <p:txBody>
          <a:bodyPr vert="horz" lIns="90963" tIns="45482" rIns="90963" bIns="45482" rtlCol="0" anchor="t">
            <a:noAutofit/>
          </a:bodyPr>
          <a:lstStyle>
            <a:defPPr>
              <a:defRPr lang="en-US"/>
            </a:defPPr>
            <a:lvl1pPr marL="688975" defTabSz="914400">
              <a:lnSpc>
                <a:spcPct val="100000"/>
              </a:lnSpc>
              <a:spcBef>
                <a:spcPts val="199"/>
              </a:spcBef>
              <a:spcAft>
                <a:spcPts val="199"/>
              </a:spcAft>
              <a:buNone/>
              <a:defRPr b="1" spc="213">
                <a:latin typeface="Arial" panose="020B0604020202020204" pitchFamily="34" charset="0"/>
                <a:ea typeface="+mj-ea"/>
                <a:cs typeface="Arial" panose="020B0604020202020204" pitchFamily="34" charset="0"/>
              </a:defRPr>
            </a:lvl1pPr>
          </a:lstStyle>
          <a:p>
            <a:r>
              <a:rPr lang="en-US" dirty="0"/>
              <a:t>3| ĐỊNH HƯỚNG QUY HOẠCH TỔNG THỂ</a:t>
            </a:r>
          </a:p>
        </p:txBody>
      </p:sp>
      <p:sp>
        <p:nvSpPr>
          <p:cNvPr id="50" name="Title 1">
            <a:extLst>
              <a:ext uri="{FF2B5EF4-FFF2-40B4-BE49-F238E27FC236}">
                <a16:creationId xmlns:a16="http://schemas.microsoft.com/office/drawing/2014/main" id="{0A6933D8-12D4-411E-BF51-8B133F2EB8F1}"/>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a:solidFill>
                  <a:schemeClr val="bg2">
                    <a:lumMod val="50000"/>
                  </a:schemeClr>
                </a:solidFill>
              </a:rPr>
              <a:t>Định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hệ</a:t>
            </a:r>
            <a:r>
              <a:rPr lang="en-US" sz="1800" dirty="0">
                <a:solidFill>
                  <a:schemeClr val="bg2">
                    <a:lumMod val="50000"/>
                  </a:schemeClr>
                </a:solidFill>
              </a:rPr>
              <a:t> </a:t>
            </a:r>
            <a:r>
              <a:rPr lang="en-US" sz="1800" dirty="0" err="1">
                <a:solidFill>
                  <a:schemeClr val="bg2">
                    <a:lumMod val="50000"/>
                  </a:schemeClr>
                </a:solidFill>
              </a:rPr>
              <a:t>thống</a:t>
            </a:r>
            <a:r>
              <a:rPr lang="en-US" sz="1800" dirty="0">
                <a:solidFill>
                  <a:schemeClr val="bg2">
                    <a:lumMod val="50000"/>
                  </a:schemeClr>
                </a:solidFill>
              </a:rPr>
              <a:t> </a:t>
            </a:r>
            <a:r>
              <a:rPr lang="en-US" sz="1800" dirty="0" err="1">
                <a:solidFill>
                  <a:schemeClr val="bg2">
                    <a:lumMod val="50000"/>
                  </a:schemeClr>
                </a:solidFill>
              </a:rPr>
              <a:t>hạ</a:t>
            </a:r>
            <a:r>
              <a:rPr lang="en-US" sz="1800" dirty="0">
                <a:solidFill>
                  <a:schemeClr val="bg2">
                    <a:lumMod val="50000"/>
                  </a:schemeClr>
                </a:solidFill>
              </a:rPr>
              <a:t> </a:t>
            </a:r>
            <a:r>
              <a:rPr lang="en-US" sz="1800" dirty="0" err="1">
                <a:solidFill>
                  <a:schemeClr val="bg2">
                    <a:lumMod val="50000"/>
                  </a:schemeClr>
                </a:solidFill>
              </a:rPr>
              <a:t>tầng</a:t>
            </a:r>
            <a:r>
              <a:rPr lang="en-US" sz="1800" dirty="0">
                <a:solidFill>
                  <a:schemeClr val="bg2">
                    <a:lumMod val="50000"/>
                  </a:schemeClr>
                </a:solidFill>
              </a:rPr>
              <a:t> </a:t>
            </a:r>
            <a:r>
              <a:rPr lang="en-US" sz="1800" dirty="0" err="1">
                <a:solidFill>
                  <a:schemeClr val="bg2">
                    <a:lumMod val="50000"/>
                  </a:schemeClr>
                </a:solidFill>
              </a:rPr>
              <a:t>kỹ</a:t>
            </a:r>
            <a:r>
              <a:rPr lang="en-US" sz="1800" dirty="0">
                <a:solidFill>
                  <a:schemeClr val="bg2">
                    <a:lumMod val="50000"/>
                  </a:schemeClr>
                </a:solidFill>
              </a:rPr>
              <a:t> </a:t>
            </a:r>
            <a:r>
              <a:rPr lang="en-US" sz="1800" dirty="0" err="1">
                <a:solidFill>
                  <a:schemeClr val="bg2">
                    <a:lumMod val="50000"/>
                  </a:schemeClr>
                </a:solidFill>
              </a:rPr>
              <a:t>thuật</a:t>
            </a:r>
            <a:endParaRPr lang="en-US" sz="1800" dirty="0">
              <a:solidFill>
                <a:schemeClr val="bg2">
                  <a:lumMod val="50000"/>
                </a:schemeClr>
              </a:solidFill>
            </a:endParaRPr>
          </a:p>
        </p:txBody>
      </p:sp>
      <p:sp>
        <p:nvSpPr>
          <p:cNvPr id="5" name="Isosceles Triangle 4">
            <a:extLst>
              <a:ext uri="{FF2B5EF4-FFF2-40B4-BE49-F238E27FC236}">
                <a16:creationId xmlns:a16="http://schemas.microsoft.com/office/drawing/2014/main" id="{93EE38DA-46E9-4475-D28E-A81F7F5474C7}"/>
              </a:ext>
            </a:extLst>
          </p:cNvPr>
          <p:cNvSpPr/>
          <p:nvPr/>
        </p:nvSpPr>
        <p:spPr>
          <a:xfrm>
            <a:off x="1174401" y="5326453"/>
            <a:ext cx="262911" cy="214968"/>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8" name="Isosceles Triangle 7">
            <a:extLst>
              <a:ext uri="{FF2B5EF4-FFF2-40B4-BE49-F238E27FC236}">
                <a16:creationId xmlns:a16="http://schemas.microsoft.com/office/drawing/2014/main" id="{3F5C9875-FF27-D166-F50D-E2EB1FC82E4D}"/>
              </a:ext>
            </a:extLst>
          </p:cNvPr>
          <p:cNvSpPr/>
          <p:nvPr/>
        </p:nvSpPr>
        <p:spPr>
          <a:xfrm>
            <a:off x="6716173" y="3778369"/>
            <a:ext cx="349497" cy="285765"/>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0" name="TextBox 9">
            <a:extLst>
              <a:ext uri="{FF2B5EF4-FFF2-40B4-BE49-F238E27FC236}">
                <a16:creationId xmlns:a16="http://schemas.microsoft.com/office/drawing/2014/main" id="{7A3386E9-59EE-0348-EA5E-D434B8DF7F4F}"/>
              </a:ext>
            </a:extLst>
          </p:cNvPr>
          <p:cNvSpPr txBox="1"/>
          <p:nvPr/>
        </p:nvSpPr>
        <p:spPr>
          <a:xfrm>
            <a:off x="5429912" y="3942171"/>
            <a:ext cx="1216987" cy="461665"/>
          </a:xfrm>
          <a:prstGeom prst="rect">
            <a:avLst/>
          </a:prstGeom>
          <a:solidFill>
            <a:schemeClr val="bg1">
              <a:alpha val="56000"/>
            </a:schemeClr>
          </a:solidFill>
        </p:spPr>
        <p:txBody>
          <a:bodyPr wrap="square">
            <a:spAutoFit/>
          </a:bodyPr>
          <a:lstStyle/>
          <a:p>
            <a:pPr algn="just"/>
            <a:r>
              <a:rPr lang="en-US" sz="1200" b="1" kern="100" dirty="0">
                <a:latin typeface="Calibri" panose="020F0502020204030204" pitchFamily="34" charset="0"/>
                <a:ea typeface="Calibri" panose="020F0502020204030204" pitchFamily="34" charset="0"/>
                <a:cs typeface="Calibri" panose="020F0502020204030204" pitchFamily="34" charset="0"/>
              </a:rPr>
              <a:t>ĐMT Sơn Hồng </a:t>
            </a:r>
          </a:p>
          <a:p>
            <a:pPr algn="just"/>
            <a:r>
              <a:rPr lang="en-US" sz="1200" b="1" kern="100" dirty="0">
                <a:latin typeface="Calibri" panose="020F0502020204030204" pitchFamily="34" charset="0"/>
                <a:ea typeface="Calibri" panose="020F0502020204030204" pitchFamily="34" charset="0"/>
                <a:cs typeface="Calibri" panose="020F0502020204030204" pitchFamily="34" charset="0"/>
              </a:rPr>
              <a:t>44ha; 40MW</a:t>
            </a:r>
          </a:p>
        </p:txBody>
      </p:sp>
      <p:sp>
        <p:nvSpPr>
          <p:cNvPr id="11" name="Isosceles Triangle 10">
            <a:extLst>
              <a:ext uri="{FF2B5EF4-FFF2-40B4-BE49-F238E27FC236}">
                <a16:creationId xmlns:a16="http://schemas.microsoft.com/office/drawing/2014/main" id="{DFB6DB62-B01D-7FEF-B5A0-481397FFA3B8}"/>
              </a:ext>
            </a:extLst>
          </p:cNvPr>
          <p:cNvSpPr/>
          <p:nvPr/>
        </p:nvSpPr>
        <p:spPr>
          <a:xfrm>
            <a:off x="7498976" y="4150393"/>
            <a:ext cx="349497" cy="285765"/>
          </a:xfrm>
          <a:prstGeom prst="triangl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2" name="TextBox 11">
            <a:extLst>
              <a:ext uri="{FF2B5EF4-FFF2-40B4-BE49-F238E27FC236}">
                <a16:creationId xmlns:a16="http://schemas.microsoft.com/office/drawing/2014/main" id="{9858C235-BDAB-C25D-115E-37DB1578062F}"/>
              </a:ext>
            </a:extLst>
          </p:cNvPr>
          <p:cNvSpPr txBox="1"/>
          <p:nvPr/>
        </p:nvSpPr>
        <p:spPr>
          <a:xfrm>
            <a:off x="6583656" y="4463863"/>
            <a:ext cx="1216987" cy="461665"/>
          </a:xfrm>
          <a:prstGeom prst="rect">
            <a:avLst/>
          </a:prstGeom>
          <a:solidFill>
            <a:schemeClr val="bg1">
              <a:alpha val="56000"/>
            </a:schemeClr>
          </a:solidFill>
        </p:spPr>
        <p:txBody>
          <a:bodyPr wrap="square">
            <a:spAutoFit/>
          </a:bodyPr>
          <a:lstStyle/>
          <a:p>
            <a:pPr algn="just"/>
            <a:r>
              <a:rPr lang="en-US" sz="1200" b="1" kern="100" dirty="0">
                <a:latin typeface="Calibri" panose="020F0502020204030204" pitchFamily="34" charset="0"/>
                <a:ea typeface="Calibri" panose="020F0502020204030204" pitchFamily="34" charset="0"/>
                <a:cs typeface="Calibri" panose="020F0502020204030204" pitchFamily="34" charset="0"/>
              </a:rPr>
              <a:t>ĐMT Sơn Giang</a:t>
            </a:r>
          </a:p>
          <a:p>
            <a:pPr algn="just"/>
            <a:r>
              <a:rPr lang="en-US" sz="1200" b="1" kern="100" dirty="0">
                <a:latin typeface="Calibri" panose="020F0502020204030204" pitchFamily="34" charset="0"/>
                <a:ea typeface="Calibri" panose="020F0502020204030204" pitchFamily="34" charset="0"/>
                <a:cs typeface="Calibri" panose="020F0502020204030204" pitchFamily="34" charset="0"/>
              </a:rPr>
              <a:t>54ha; 49MW</a:t>
            </a:r>
          </a:p>
        </p:txBody>
      </p:sp>
      <p:sp>
        <p:nvSpPr>
          <p:cNvPr id="14" name="Isosceles Triangle 13">
            <a:extLst>
              <a:ext uri="{FF2B5EF4-FFF2-40B4-BE49-F238E27FC236}">
                <a16:creationId xmlns:a16="http://schemas.microsoft.com/office/drawing/2014/main" id="{2FC5FC2F-DF28-603A-04DA-BC7E193A213E}"/>
              </a:ext>
            </a:extLst>
          </p:cNvPr>
          <p:cNvSpPr/>
          <p:nvPr/>
        </p:nvSpPr>
        <p:spPr>
          <a:xfrm>
            <a:off x="10244185" y="2813710"/>
            <a:ext cx="223238" cy="173401"/>
          </a:xfrm>
          <a:prstGeom prst="triangle">
            <a:avLst/>
          </a:prstGeom>
          <a:solidFill>
            <a:schemeClr val="tx2">
              <a:lumMod val="50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6" name="TextBox 15">
            <a:extLst>
              <a:ext uri="{FF2B5EF4-FFF2-40B4-BE49-F238E27FC236}">
                <a16:creationId xmlns:a16="http://schemas.microsoft.com/office/drawing/2014/main" id="{8B4F4AF7-69F6-1AD8-002C-EE6510D80E88}"/>
              </a:ext>
            </a:extLst>
          </p:cNvPr>
          <p:cNvSpPr txBox="1"/>
          <p:nvPr/>
        </p:nvSpPr>
        <p:spPr>
          <a:xfrm>
            <a:off x="10132366" y="2990816"/>
            <a:ext cx="1216987" cy="461665"/>
          </a:xfrm>
          <a:prstGeom prst="rect">
            <a:avLst/>
          </a:prstGeom>
          <a:solidFill>
            <a:schemeClr val="bg1">
              <a:alpha val="56000"/>
            </a:schemeClr>
          </a:solidFill>
        </p:spPr>
        <p:txBody>
          <a:bodyPr wrap="square">
            <a:spAutoFit/>
          </a:bodyPr>
          <a:lstStyle/>
          <a:p>
            <a:pPr algn="just"/>
            <a:r>
              <a:rPr lang="en-US" sz="1200" b="1" kern="100" dirty="0">
                <a:latin typeface="Calibri" panose="020F0502020204030204" pitchFamily="34" charset="0"/>
                <a:ea typeface="Calibri" panose="020F0502020204030204" pitchFamily="34" charset="0"/>
                <a:cs typeface="Calibri" panose="020F0502020204030204" pitchFamily="34" charset="0"/>
              </a:rPr>
              <a:t>NMN Sơn Tiến</a:t>
            </a:r>
          </a:p>
          <a:p>
            <a:pPr algn="just"/>
            <a:r>
              <a:rPr lang="en-US" sz="1200" b="1" kern="100" dirty="0">
                <a:latin typeface="Calibri" panose="020F0502020204030204" pitchFamily="34" charset="0"/>
                <a:ea typeface="Calibri" panose="020F0502020204030204" pitchFamily="34" charset="0"/>
                <a:cs typeface="Calibri" panose="020F0502020204030204" pitchFamily="34" charset="0"/>
              </a:rPr>
              <a:t>5000m3</a:t>
            </a:r>
          </a:p>
        </p:txBody>
      </p:sp>
      <p:sp>
        <p:nvSpPr>
          <p:cNvPr id="17" name="Rectangle 16">
            <a:extLst>
              <a:ext uri="{FF2B5EF4-FFF2-40B4-BE49-F238E27FC236}">
                <a16:creationId xmlns:a16="http://schemas.microsoft.com/office/drawing/2014/main" id="{641C841A-F19C-BD88-F91B-A4811AB1387F}"/>
              </a:ext>
            </a:extLst>
          </p:cNvPr>
          <p:cNvSpPr/>
          <p:nvPr/>
        </p:nvSpPr>
        <p:spPr>
          <a:xfrm>
            <a:off x="8628506" y="4306292"/>
            <a:ext cx="233059" cy="1142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8" name="Rectangle 17">
            <a:extLst>
              <a:ext uri="{FF2B5EF4-FFF2-40B4-BE49-F238E27FC236}">
                <a16:creationId xmlns:a16="http://schemas.microsoft.com/office/drawing/2014/main" id="{9F2FFC06-06C7-5D4B-7C63-303D8C3AF5C1}"/>
              </a:ext>
            </a:extLst>
          </p:cNvPr>
          <p:cNvSpPr/>
          <p:nvPr/>
        </p:nvSpPr>
        <p:spPr>
          <a:xfrm>
            <a:off x="9649401" y="4520941"/>
            <a:ext cx="233059" cy="1142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9" name="Rectangle 18">
            <a:extLst>
              <a:ext uri="{FF2B5EF4-FFF2-40B4-BE49-F238E27FC236}">
                <a16:creationId xmlns:a16="http://schemas.microsoft.com/office/drawing/2014/main" id="{882396D9-545B-124A-6F28-BE18CB87A0B0}"/>
              </a:ext>
            </a:extLst>
          </p:cNvPr>
          <p:cNvSpPr/>
          <p:nvPr/>
        </p:nvSpPr>
        <p:spPr>
          <a:xfrm>
            <a:off x="10939692" y="4150393"/>
            <a:ext cx="233059" cy="1142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1" name="Rectangle 20">
            <a:extLst>
              <a:ext uri="{FF2B5EF4-FFF2-40B4-BE49-F238E27FC236}">
                <a16:creationId xmlns:a16="http://schemas.microsoft.com/office/drawing/2014/main" id="{B8C89F8B-28C0-8EB8-7AC0-8D3EB08A7963}"/>
              </a:ext>
            </a:extLst>
          </p:cNvPr>
          <p:cNvSpPr/>
          <p:nvPr/>
        </p:nvSpPr>
        <p:spPr>
          <a:xfrm>
            <a:off x="11695811" y="3210679"/>
            <a:ext cx="233059" cy="114271"/>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5" name="TextBox 24">
            <a:extLst>
              <a:ext uri="{FF2B5EF4-FFF2-40B4-BE49-F238E27FC236}">
                <a16:creationId xmlns:a16="http://schemas.microsoft.com/office/drawing/2014/main" id="{9D279F77-684A-6744-F5D3-5E1DCCE4731F}"/>
              </a:ext>
            </a:extLst>
          </p:cNvPr>
          <p:cNvSpPr txBox="1"/>
          <p:nvPr/>
        </p:nvSpPr>
        <p:spPr>
          <a:xfrm>
            <a:off x="10875184" y="7879548"/>
            <a:ext cx="2904871" cy="2544671"/>
          </a:xfrm>
          <a:prstGeom prst="rect">
            <a:avLst/>
          </a:prstGeom>
          <a:noFill/>
        </p:spPr>
        <p:txBody>
          <a:bodyPr wrap="square" rtlCol="0">
            <a:spAutoFit/>
          </a:bodyPr>
          <a:lstStyle/>
          <a:p>
            <a:pPr algn="just"/>
            <a:r>
              <a:rPr lang="en-US" sz="1226" b="1" i="1" dirty="0">
                <a:solidFill>
                  <a:srgbClr val="006EDD"/>
                </a:solidFill>
              </a:rPr>
              <a:t>1. </a:t>
            </a:r>
            <a:r>
              <a:rPr lang="en-US" sz="1226" b="1" i="1" dirty="0" err="1">
                <a:solidFill>
                  <a:srgbClr val="006EDD"/>
                </a:solidFill>
              </a:rPr>
              <a:t>Giải</a:t>
            </a:r>
            <a:r>
              <a:rPr lang="en-US" sz="1226" b="1" i="1" dirty="0">
                <a:solidFill>
                  <a:srgbClr val="006EDD"/>
                </a:solidFill>
              </a:rPr>
              <a:t> </a:t>
            </a:r>
            <a:r>
              <a:rPr lang="en-US" sz="1226" b="1" i="1" dirty="0" err="1">
                <a:solidFill>
                  <a:srgbClr val="006EDD"/>
                </a:solidFill>
              </a:rPr>
              <a:t>pháp</a:t>
            </a:r>
            <a:r>
              <a:rPr lang="en-US" sz="1226" b="1" i="1" dirty="0">
                <a:solidFill>
                  <a:srgbClr val="006EDD"/>
                </a:solidFill>
              </a:rPr>
              <a:t> </a:t>
            </a:r>
            <a:r>
              <a:rPr lang="en-US" sz="1226" b="1" i="1" dirty="0" err="1">
                <a:solidFill>
                  <a:srgbClr val="006EDD"/>
                </a:solidFill>
              </a:rPr>
              <a:t>thoát</a:t>
            </a:r>
            <a:r>
              <a:rPr lang="en-US" sz="1226" b="1" i="1" dirty="0">
                <a:solidFill>
                  <a:srgbClr val="006EDD"/>
                </a:solidFill>
              </a:rPr>
              <a:t> </a:t>
            </a:r>
            <a:r>
              <a:rPr lang="en-US" sz="1226" b="1" i="1" dirty="0" err="1">
                <a:solidFill>
                  <a:srgbClr val="006EDD"/>
                </a:solidFill>
              </a:rPr>
              <a:t>nước</a:t>
            </a:r>
            <a:r>
              <a:rPr lang="en-US" sz="1226" b="1" i="1" dirty="0">
                <a:solidFill>
                  <a:srgbClr val="006EDD"/>
                </a:solidFill>
              </a:rPr>
              <a:t> </a:t>
            </a:r>
            <a:r>
              <a:rPr lang="en-US" sz="1226" b="1" i="1" dirty="0" err="1">
                <a:solidFill>
                  <a:srgbClr val="006EDD"/>
                </a:solidFill>
              </a:rPr>
              <a:t>thải</a:t>
            </a:r>
            <a:endParaRPr lang="en-US" sz="1226" b="1" i="1" dirty="0">
              <a:solidFill>
                <a:srgbClr val="006EDD"/>
              </a:solidFill>
            </a:endParaRPr>
          </a:p>
          <a:p>
            <a:pPr algn="just"/>
            <a:r>
              <a:rPr lang="en-US" sz="1226" dirty="0"/>
              <a:t>-  </a:t>
            </a:r>
            <a:r>
              <a:rPr lang="en-US" sz="1226" dirty="0" err="1"/>
              <a:t>Đô</a:t>
            </a:r>
            <a:r>
              <a:rPr lang="en-US" sz="1226" dirty="0"/>
              <a:t> </a:t>
            </a:r>
            <a:r>
              <a:rPr lang="en-US" sz="1226" dirty="0" err="1"/>
              <a:t>thị</a:t>
            </a:r>
            <a:r>
              <a:rPr lang="en-US" sz="1226" dirty="0"/>
              <a:t> Hương Sơn: </a:t>
            </a:r>
            <a:r>
              <a:rPr lang="en-US" sz="1226" dirty="0" err="1"/>
              <a:t>Hệ</a:t>
            </a:r>
            <a:r>
              <a:rPr lang="en-US" sz="1226" dirty="0"/>
              <a:t> </a:t>
            </a:r>
            <a:r>
              <a:rPr lang="en-US" sz="1226" dirty="0" err="1"/>
              <a:t>thống</a:t>
            </a:r>
            <a:r>
              <a:rPr lang="en-US" sz="1226" dirty="0"/>
              <a:t> </a:t>
            </a:r>
            <a:r>
              <a:rPr lang="en-US" sz="1226" dirty="0" err="1"/>
              <a:t>thoát</a:t>
            </a:r>
            <a:r>
              <a:rPr lang="en-US" sz="1226" dirty="0"/>
              <a:t> </a:t>
            </a:r>
            <a:r>
              <a:rPr lang="en-US" sz="1226" dirty="0" err="1"/>
              <a:t>nước</a:t>
            </a:r>
            <a:r>
              <a:rPr lang="en-US" sz="1226" dirty="0"/>
              <a:t> </a:t>
            </a:r>
            <a:r>
              <a:rPr lang="en-US" sz="1226" dirty="0" err="1"/>
              <a:t>riêng</a:t>
            </a:r>
            <a:r>
              <a:rPr lang="en-US" sz="1226" dirty="0"/>
              <a:t>, </a:t>
            </a:r>
            <a:r>
              <a:rPr lang="en-US" sz="1226" dirty="0" err="1"/>
              <a:t>bố</a:t>
            </a:r>
            <a:r>
              <a:rPr lang="en-US" sz="1226" dirty="0"/>
              <a:t> </a:t>
            </a:r>
            <a:r>
              <a:rPr lang="en-US" sz="1226" dirty="0" err="1"/>
              <a:t>trí</a:t>
            </a:r>
            <a:r>
              <a:rPr lang="en-US" sz="1226" dirty="0"/>
              <a:t> 02 </a:t>
            </a:r>
            <a:r>
              <a:rPr lang="en-US" sz="1226" dirty="0" err="1"/>
              <a:t>trạm</a:t>
            </a:r>
            <a:r>
              <a:rPr lang="en-US" sz="1226" dirty="0"/>
              <a:t> </a:t>
            </a:r>
            <a:r>
              <a:rPr lang="en-US" sz="1226" dirty="0" err="1"/>
              <a:t>xử</a:t>
            </a:r>
            <a:r>
              <a:rPr lang="en-US" sz="1226" dirty="0"/>
              <a:t> </a:t>
            </a:r>
            <a:r>
              <a:rPr lang="en-US" sz="1226" dirty="0" err="1"/>
              <a:t>lý</a:t>
            </a:r>
            <a:r>
              <a:rPr lang="en-US" sz="1226" dirty="0"/>
              <a:t> </a:t>
            </a:r>
            <a:r>
              <a:rPr lang="en-US" sz="1226" dirty="0" err="1"/>
              <a:t>nước</a:t>
            </a:r>
            <a:r>
              <a:rPr lang="en-US" sz="1226" dirty="0"/>
              <a:t> </a:t>
            </a:r>
            <a:r>
              <a:rPr lang="en-US" sz="1226" dirty="0" err="1"/>
              <a:t>thải</a:t>
            </a:r>
            <a:r>
              <a:rPr lang="en-US" sz="1226" dirty="0"/>
              <a:t> </a:t>
            </a:r>
            <a:r>
              <a:rPr lang="en-US" sz="1226" dirty="0" err="1"/>
              <a:t>tập</a:t>
            </a:r>
            <a:r>
              <a:rPr lang="en-US" sz="1226" dirty="0"/>
              <a:t> </a:t>
            </a:r>
            <a:r>
              <a:rPr lang="en-US" sz="1226" dirty="0" err="1"/>
              <a:t>trung</a:t>
            </a:r>
            <a:r>
              <a:rPr lang="en-US" sz="1226" dirty="0"/>
              <a:t>.</a:t>
            </a:r>
          </a:p>
          <a:p>
            <a:pPr algn="just"/>
            <a:r>
              <a:rPr lang="en-US" sz="1226" dirty="0"/>
              <a:t>- Các </a:t>
            </a:r>
            <a:r>
              <a:rPr lang="en-US" sz="1226" dirty="0" err="1"/>
              <a:t>xã</a:t>
            </a:r>
            <a:r>
              <a:rPr lang="en-US" sz="1226" dirty="0"/>
              <a:t>: Quy </a:t>
            </a:r>
            <a:r>
              <a:rPr lang="en-US" sz="1226" dirty="0" err="1"/>
              <a:t>hoạch</a:t>
            </a:r>
            <a:r>
              <a:rPr lang="en-US" sz="1226" dirty="0"/>
              <a:t> </a:t>
            </a:r>
            <a:r>
              <a:rPr lang="en-US" sz="1226" dirty="0" err="1"/>
              <a:t>hệ</a:t>
            </a:r>
            <a:r>
              <a:rPr lang="en-US" sz="1226" dirty="0"/>
              <a:t> </a:t>
            </a:r>
            <a:r>
              <a:rPr lang="en-US" sz="1226" dirty="0" err="1"/>
              <a:t>thống</a:t>
            </a:r>
            <a:r>
              <a:rPr lang="en-US" sz="1226" dirty="0"/>
              <a:t> </a:t>
            </a:r>
            <a:r>
              <a:rPr lang="en-US" sz="1226" dirty="0" err="1"/>
              <a:t>xử</a:t>
            </a:r>
            <a:r>
              <a:rPr lang="en-US" sz="1226" dirty="0"/>
              <a:t> </a:t>
            </a:r>
            <a:r>
              <a:rPr lang="en-US" sz="1226" dirty="0" err="1"/>
              <a:t>lý</a:t>
            </a:r>
            <a:r>
              <a:rPr lang="en-US" sz="1226" dirty="0"/>
              <a:t> </a:t>
            </a:r>
            <a:r>
              <a:rPr lang="en-US" sz="1226" dirty="0" err="1"/>
              <a:t>nước</a:t>
            </a:r>
            <a:r>
              <a:rPr lang="en-US" sz="1226" dirty="0"/>
              <a:t> </a:t>
            </a:r>
            <a:r>
              <a:rPr lang="en-US" sz="1226" dirty="0" err="1"/>
              <a:t>thải</a:t>
            </a:r>
            <a:r>
              <a:rPr lang="en-US" sz="1226" dirty="0"/>
              <a:t> </a:t>
            </a:r>
            <a:r>
              <a:rPr lang="en-US" sz="1226" dirty="0" err="1"/>
              <a:t>khu</a:t>
            </a:r>
            <a:r>
              <a:rPr lang="en-US" sz="1226" dirty="0"/>
              <a:t> </a:t>
            </a:r>
            <a:r>
              <a:rPr lang="en-US" sz="1226" dirty="0" err="1"/>
              <a:t>vực</a:t>
            </a:r>
            <a:r>
              <a:rPr lang="en-US" sz="1226" dirty="0"/>
              <a:t> </a:t>
            </a:r>
            <a:r>
              <a:rPr lang="en-US" sz="1226" dirty="0" err="1"/>
              <a:t>trung</a:t>
            </a:r>
            <a:r>
              <a:rPr lang="en-US" sz="1226" dirty="0"/>
              <a:t> </a:t>
            </a:r>
            <a:r>
              <a:rPr lang="en-US" sz="1226" dirty="0" err="1"/>
              <a:t>tâm</a:t>
            </a:r>
            <a:r>
              <a:rPr lang="en-US" sz="1226" dirty="0"/>
              <a:t> </a:t>
            </a:r>
            <a:r>
              <a:rPr lang="en-US" sz="1226" dirty="0" err="1"/>
              <a:t>xã</a:t>
            </a:r>
            <a:r>
              <a:rPr lang="en-US" sz="1226" dirty="0"/>
              <a:t>; </a:t>
            </a:r>
            <a:r>
              <a:rPr lang="en-US" sz="1226" dirty="0" err="1"/>
              <a:t>Đối</a:t>
            </a:r>
            <a:r>
              <a:rPr lang="en-US" sz="1226" dirty="0"/>
              <a:t> </a:t>
            </a:r>
            <a:r>
              <a:rPr lang="en-US" sz="1226" dirty="0" err="1"/>
              <a:t>với</a:t>
            </a:r>
            <a:r>
              <a:rPr lang="en-US" sz="1226" dirty="0"/>
              <a:t> </a:t>
            </a:r>
            <a:r>
              <a:rPr lang="en-US" sz="1226" dirty="0" err="1"/>
              <a:t>khu</a:t>
            </a:r>
            <a:r>
              <a:rPr lang="en-US" sz="1226" dirty="0"/>
              <a:t> </a:t>
            </a:r>
            <a:r>
              <a:rPr lang="en-US" sz="1226" dirty="0" err="1"/>
              <a:t>vực</a:t>
            </a:r>
            <a:r>
              <a:rPr lang="en-US" sz="1226" dirty="0"/>
              <a:t> </a:t>
            </a:r>
            <a:r>
              <a:rPr lang="en-US" sz="1226" dirty="0" err="1"/>
              <a:t>còn</a:t>
            </a:r>
            <a:r>
              <a:rPr lang="en-US" sz="1226" dirty="0"/>
              <a:t> </a:t>
            </a:r>
            <a:r>
              <a:rPr lang="en-US" sz="1226" dirty="0" err="1"/>
              <a:t>lại</a:t>
            </a:r>
            <a:r>
              <a:rPr lang="en-US" sz="1226" dirty="0"/>
              <a:t>: </a:t>
            </a:r>
            <a:r>
              <a:rPr lang="en-US" sz="1226" dirty="0" err="1"/>
              <a:t>xử</a:t>
            </a:r>
            <a:r>
              <a:rPr lang="en-US" sz="1226" dirty="0"/>
              <a:t> </a:t>
            </a:r>
            <a:r>
              <a:rPr lang="en-US" sz="1226" dirty="0" err="1"/>
              <a:t>lý</a:t>
            </a:r>
            <a:r>
              <a:rPr lang="en-US" sz="1226" dirty="0"/>
              <a:t> </a:t>
            </a:r>
            <a:r>
              <a:rPr lang="en-US" sz="1226" dirty="0" err="1"/>
              <a:t>phân</a:t>
            </a:r>
            <a:r>
              <a:rPr lang="en-US" sz="1226" dirty="0"/>
              <a:t> </a:t>
            </a:r>
            <a:r>
              <a:rPr lang="en-US" sz="1226" dirty="0" err="1"/>
              <a:t>tán</a:t>
            </a:r>
            <a:r>
              <a:rPr lang="en-US" sz="1226" dirty="0"/>
              <a:t>.</a:t>
            </a:r>
          </a:p>
          <a:p>
            <a:pPr algn="just"/>
            <a:r>
              <a:rPr lang="en-US" sz="1226" b="1" i="1" dirty="0">
                <a:solidFill>
                  <a:srgbClr val="006EDD"/>
                </a:solidFill>
              </a:rPr>
              <a:t>2. </a:t>
            </a:r>
            <a:r>
              <a:rPr lang="en-US" sz="1226" b="1" i="1" dirty="0" err="1">
                <a:solidFill>
                  <a:srgbClr val="006EDD"/>
                </a:solidFill>
              </a:rPr>
              <a:t>Chất</a:t>
            </a:r>
            <a:r>
              <a:rPr lang="en-US" sz="1226" b="1" i="1" dirty="0">
                <a:solidFill>
                  <a:srgbClr val="006EDD"/>
                </a:solidFill>
              </a:rPr>
              <a:t> </a:t>
            </a:r>
            <a:r>
              <a:rPr lang="en-US" sz="1226" b="1" i="1" dirty="0" err="1">
                <a:solidFill>
                  <a:srgbClr val="006EDD"/>
                </a:solidFill>
              </a:rPr>
              <a:t>thải</a:t>
            </a:r>
            <a:r>
              <a:rPr lang="en-US" sz="1226" b="1" i="1" dirty="0">
                <a:solidFill>
                  <a:srgbClr val="006EDD"/>
                </a:solidFill>
              </a:rPr>
              <a:t> </a:t>
            </a:r>
            <a:r>
              <a:rPr lang="en-US" sz="1226" b="1" i="1" dirty="0" err="1">
                <a:solidFill>
                  <a:srgbClr val="006EDD"/>
                </a:solidFill>
              </a:rPr>
              <a:t>rắn</a:t>
            </a:r>
            <a:r>
              <a:rPr lang="en-US" sz="1226" b="1" i="1" dirty="0">
                <a:solidFill>
                  <a:srgbClr val="006EDD"/>
                </a:solidFill>
              </a:rPr>
              <a:t>:</a:t>
            </a:r>
          </a:p>
          <a:p>
            <a:pPr algn="just"/>
            <a:r>
              <a:rPr lang="en-US" sz="1226" dirty="0"/>
              <a:t>- CTR Sinh </a:t>
            </a:r>
            <a:r>
              <a:rPr lang="en-US" sz="1226" dirty="0" err="1"/>
              <a:t>hoạt</a:t>
            </a:r>
            <a:r>
              <a:rPr lang="en-US" sz="1226" dirty="0"/>
              <a:t>: </a:t>
            </a:r>
            <a:r>
              <a:rPr lang="en-US" sz="1226" dirty="0" err="1"/>
              <a:t>Xử</a:t>
            </a:r>
            <a:r>
              <a:rPr lang="en-US" sz="1226" dirty="0"/>
              <a:t> </a:t>
            </a:r>
            <a:r>
              <a:rPr lang="en-US" sz="1226" dirty="0" err="1"/>
              <a:t>lý</a:t>
            </a:r>
            <a:r>
              <a:rPr lang="en-US" sz="1226" dirty="0"/>
              <a:t> </a:t>
            </a:r>
            <a:r>
              <a:rPr lang="en-US" sz="1226" dirty="0" err="1"/>
              <a:t>tại</a:t>
            </a:r>
            <a:r>
              <a:rPr lang="en-US" sz="1226" dirty="0"/>
              <a:t> </a:t>
            </a:r>
            <a:r>
              <a:rPr lang="en-US" sz="1226" dirty="0" err="1"/>
              <a:t>lò</a:t>
            </a:r>
            <a:r>
              <a:rPr lang="en-US" sz="1226" dirty="0"/>
              <a:t> </a:t>
            </a:r>
            <a:r>
              <a:rPr lang="en-US" sz="1226" dirty="0" err="1"/>
              <a:t>đốt</a:t>
            </a:r>
            <a:r>
              <a:rPr lang="en-US" sz="1226" dirty="0"/>
              <a:t> </a:t>
            </a:r>
            <a:r>
              <a:rPr lang="en-US" sz="1226" dirty="0" err="1"/>
              <a:t>địa</a:t>
            </a:r>
            <a:r>
              <a:rPr lang="en-US" sz="1226" dirty="0"/>
              <a:t> </a:t>
            </a:r>
            <a:r>
              <a:rPr lang="en-US" sz="1226" dirty="0" err="1"/>
              <a:t>phương</a:t>
            </a:r>
            <a:endParaRPr lang="en-US" sz="1226" dirty="0"/>
          </a:p>
          <a:p>
            <a:pPr algn="just"/>
            <a:r>
              <a:rPr lang="en-US" sz="1226" dirty="0"/>
              <a:t>- CTR Công </a:t>
            </a:r>
            <a:r>
              <a:rPr lang="en-US" sz="1226" dirty="0" err="1"/>
              <a:t>nghiệp</a:t>
            </a:r>
            <a:r>
              <a:rPr lang="en-US" sz="1226" dirty="0"/>
              <a:t>: </a:t>
            </a:r>
            <a:r>
              <a:rPr lang="en-US" sz="1226" dirty="0" err="1"/>
              <a:t>Đưa</a:t>
            </a:r>
            <a:r>
              <a:rPr lang="en-US" sz="1226" dirty="0"/>
              <a:t> </a:t>
            </a:r>
            <a:r>
              <a:rPr lang="en-US" sz="1226" dirty="0" err="1"/>
              <a:t>về</a:t>
            </a:r>
            <a:r>
              <a:rPr lang="en-US" sz="1226" dirty="0"/>
              <a:t> </a:t>
            </a:r>
            <a:r>
              <a:rPr lang="en-US" sz="1226" dirty="0" err="1"/>
              <a:t>xử</a:t>
            </a:r>
            <a:r>
              <a:rPr lang="en-US" sz="1226" dirty="0"/>
              <a:t> </a:t>
            </a:r>
            <a:r>
              <a:rPr lang="en-US" sz="1226" dirty="0" err="1"/>
              <a:t>lý</a:t>
            </a:r>
            <a:r>
              <a:rPr lang="en-US" sz="1226" dirty="0"/>
              <a:t> </a:t>
            </a:r>
            <a:r>
              <a:rPr lang="en-US" sz="1226" dirty="0" err="1"/>
              <a:t>tại</a:t>
            </a:r>
            <a:r>
              <a:rPr lang="en-US" sz="1226" dirty="0"/>
              <a:t> </a:t>
            </a:r>
            <a:r>
              <a:rPr lang="en-US" sz="1226" dirty="0" err="1"/>
              <a:t>Nhà</a:t>
            </a:r>
            <a:r>
              <a:rPr lang="en-US" sz="1226" dirty="0"/>
              <a:t> </a:t>
            </a:r>
            <a:r>
              <a:rPr lang="en-US" sz="1226" dirty="0" err="1"/>
              <a:t>máy</a:t>
            </a:r>
            <a:r>
              <a:rPr lang="en-US" sz="1226" dirty="0"/>
              <a:t> </a:t>
            </a:r>
            <a:r>
              <a:rPr lang="en-US" sz="1226" dirty="0" err="1"/>
              <a:t>điện</a:t>
            </a:r>
            <a:r>
              <a:rPr lang="en-US" sz="1226" dirty="0"/>
              <a:t> </a:t>
            </a:r>
            <a:r>
              <a:rPr lang="en-US" sz="1226" dirty="0" err="1"/>
              <a:t>rác</a:t>
            </a:r>
            <a:r>
              <a:rPr lang="en-US" sz="1226" dirty="0"/>
              <a:t> Hồng </a:t>
            </a:r>
            <a:r>
              <a:rPr lang="en-US" sz="1226" dirty="0" err="1"/>
              <a:t>Lộc</a:t>
            </a:r>
            <a:r>
              <a:rPr lang="en-US" sz="1226" dirty="0"/>
              <a:t>.</a:t>
            </a:r>
          </a:p>
          <a:p>
            <a:pPr algn="just"/>
            <a:r>
              <a:rPr lang="en-US" sz="1226" b="1" i="1" dirty="0">
                <a:solidFill>
                  <a:srgbClr val="006EDD"/>
                </a:solidFill>
              </a:rPr>
              <a:t>3. Nghĩa </a:t>
            </a:r>
            <a:r>
              <a:rPr lang="en-US" sz="1226" b="1" i="1" dirty="0" err="1">
                <a:solidFill>
                  <a:srgbClr val="006EDD"/>
                </a:solidFill>
              </a:rPr>
              <a:t>trang</a:t>
            </a:r>
            <a:r>
              <a:rPr lang="en-US" sz="1226" b="1" i="1" dirty="0">
                <a:solidFill>
                  <a:srgbClr val="006EDD"/>
                </a:solidFill>
              </a:rPr>
              <a:t>: </a:t>
            </a:r>
            <a:r>
              <a:rPr lang="en-US" sz="1226" dirty="0"/>
              <a:t>Định </a:t>
            </a:r>
            <a:r>
              <a:rPr lang="en-US" sz="1226" dirty="0" err="1"/>
              <a:t>hướng</a:t>
            </a:r>
            <a:r>
              <a:rPr lang="en-US" sz="1226" dirty="0"/>
              <a:t> </a:t>
            </a:r>
            <a:r>
              <a:rPr lang="en-US" sz="1226" dirty="0" err="1"/>
              <a:t>theo</a:t>
            </a:r>
            <a:r>
              <a:rPr lang="en-US" sz="1226" dirty="0"/>
              <a:t> </a:t>
            </a:r>
            <a:r>
              <a:rPr lang="en-US" sz="1226" dirty="0" err="1"/>
              <a:t>từng</a:t>
            </a:r>
            <a:r>
              <a:rPr lang="en-US" sz="1226" dirty="0"/>
              <a:t> </a:t>
            </a:r>
            <a:r>
              <a:rPr lang="en-US" sz="1226" dirty="0" err="1"/>
              <a:t>xã</a:t>
            </a:r>
            <a:r>
              <a:rPr lang="en-US" sz="1226" dirty="0"/>
              <a:t>.</a:t>
            </a:r>
          </a:p>
        </p:txBody>
      </p:sp>
      <p:sp>
        <p:nvSpPr>
          <p:cNvPr id="33" name="Isosceles Triangle 32">
            <a:extLst>
              <a:ext uri="{FF2B5EF4-FFF2-40B4-BE49-F238E27FC236}">
                <a16:creationId xmlns:a16="http://schemas.microsoft.com/office/drawing/2014/main" id="{1DB7338B-A7DA-31EF-363E-54155973472A}"/>
              </a:ext>
            </a:extLst>
          </p:cNvPr>
          <p:cNvSpPr/>
          <p:nvPr/>
        </p:nvSpPr>
        <p:spPr>
          <a:xfrm>
            <a:off x="1164920" y="7179330"/>
            <a:ext cx="346589" cy="283387"/>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1" name="Isosceles Triangle 40">
            <a:extLst>
              <a:ext uri="{FF2B5EF4-FFF2-40B4-BE49-F238E27FC236}">
                <a16:creationId xmlns:a16="http://schemas.microsoft.com/office/drawing/2014/main" id="{8D8CCA56-9EBE-686B-B2B8-A0BF14AD10BF}"/>
              </a:ext>
            </a:extLst>
          </p:cNvPr>
          <p:cNvSpPr/>
          <p:nvPr/>
        </p:nvSpPr>
        <p:spPr>
          <a:xfrm>
            <a:off x="9394490" y="4914182"/>
            <a:ext cx="346589" cy="283387"/>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2" name="Isosceles Triangle 61">
            <a:extLst>
              <a:ext uri="{FF2B5EF4-FFF2-40B4-BE49-F238E27FC236}">
                <a16:creationId xmlns:a16="http://schemas.microsoft.com/office/drawing/2014/main" id="{85820833-644B-89D6-480D-EAED453970E9}"/>
              </a:ext>
            </a:extLst>
          </p:cNvPr>
          <p:cNvSpPr/>
          <p:nvPr/>
        </p:nvSpPr>
        <p:spPr>
          <a:xfrm>
            <a:off x="10929034" y="3472155"/>
            <a:ext cx="346589" cy="283387"/>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3" name="Isosceles Triangle 62">
            <a:extLst>
              <a:ext uri="{FF2B5EF4-FFF2-40B4-BE49-F238E27FC236}">
                <a16:creationId xmlns:a16="http://schemas.microsoft.com/office/drawing/2014/main" id="{4999DE77-3783-F33D-693C-4AD886C771BA}"/>
              </a:ext>
            </a:extLst>
          </p:cNvPr>
          <p:cNvSpPr/>
          <p:nvPr/>
        </p:nvSpPr>
        <p:spPr>
          <a:xfrm>
            <a:off x="12128121" y="3653543"/>
            <a:ext cx="346589" cy="283387"/>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64" name="Rectangle 63">
            <a:extLst>
              <a:ext uri="{FF2B5EF4-FFF2-40B4-BE49-F238E27FC236}">
                <a16:creationId xmlns:a16="http://schemas.microsoft.com/office/drawing/2014/main" id="{16DF7BB1-916A-9375-0800-419137959242}"/>
              </a:ext>
            </a:extLst>
          </p:cNvPr>
          <p:cNvSpPr/>
          <p:nvPr/>
        </p:nvSpPr>
        <p:spPr>
          <a:xfrm>
            <a:off x="11235618" y="5430875"/>
            <a:ext cx="227469" cy="210652"/>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Tree>
    <p:extLst>
      <p:ext uri="{BB962C8B-B14F-4D97-AF65-F5344CB8AC3E}">
        <p14:creationId xmlns:p14="http://schemas.microsoft.com/office/powerpoint/2010/main" val="208654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8798415-E0B7-4612-8496-801180715E2F}"/>
              </a:ext>
            </a:extLst>
          </p:cNvPr>
          <p:cNvPicPr>
            <a:picLocks noChangeAspect="1"/>
          </p:cNvPicPr>
          <p:nvPr/>
        </p:nvPicPr>
        <p:blipFill>
          <a:blip r:embed="rId2">
            <a:grayscl/>
            <a:alphaModFix amt="35000"/>
            <a:extLst>
              <a:ext uri="{28A0092B-C50C-407E-A947-70E740481C1C}">
                <a14:useLocalDpi xmlns:a14="http://schemas.microsoft.com/office/drawing/2010/main" val="0"/>
              </a:ext>
            </a:extLst>
          </a:blip>
          <a:stretch>
            <a:fillRect/>
          </a:stretch>
        </p:blipFill>
        <p:spPr>
          <a:xfrm>
            <a:off x="0" y="0"/>
            <a:ext cx="15087600" cy="10698163"/>
          </a:xfrm>
          <a:prstGeom prst="rect">
            <a:avLst/>
          </a:prstGeom>
        </p:spPr>
      </p:pic>
      <p:sp>
        <p:nvSpPr>
          <p:cNvPr id="25" name="Title 1"/>
          <p:cNvSpPr txBox="1">
            <a:spLocks/>
          </p:cNvSpPr>
          <p:nvPr/>
        </p:nvSpPr>
        <p:spPr>
          <a:xfrm>
            <a:off x="0" y="5007362"/>
            <a:ext cx="15087600" cy="586724"/>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r>
              <a:rPr lang="en-US" dirty="0"/>
              <a:t>4. PHƯƠNG ÁN QUY HOẠCH CHUNG XÃ</a:t>
            </a:r>
          </a:p>
        </p:txBody>
      </p:sp>
    </p:spTree>
    <p:extLst>
      <p:ext uri="{BB962C8B-B14F-4D97-AF65-F5344CB8AC3E}">
        <p14:creationId xmlns:p14="http://schemas.microsoft.com/office/powerpoint/2010/main" val="1694337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730487A-2360-4660-881D-753ABA087711}"/>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4| PHƯƠNG ÁN QUY HOẠCH CHUNG CÁC XÃ / ĐÔ THỊ </a:t>
            </a:r>
          </a:p>
          <a:p>
            <a:pPr marL="688975" algn="l"/>
            <a:endParaRPr lang="en-US" sz="1800" dirty="0"/>
          </a:p>
        </p:txBody>
      </p:sp>
      <p:cxnSp>
        <p:nvCxnSpPr>
          <p:cNvPr id="9" name="Straight Connector 8">
            <a:extLst>
              <a:ext uri="{FF2B5EF4-FFF2-40B4-BE49-F238E27FC236}">
                <a16:creationId xmlns:a16="http://schemas.microsoft.com/office/drawing/2014/main" id="{2AD3091D-983A-4FF1-A7F8-9DC028EFFF7B}"/>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8391AB-AF71-449E-A581-A72E171B3CF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Phương</a:t>
            </a:r>
            <a:r>
              <a:rPr lang="en-US" sz="1800" dirty="0">
                <a:solidFill>
                  <a:schemeClr val="bg2">
                    <a:lumMod val="50000"/>
                  </a:schemeClr>
                </a:solidFill>
              </a:rPr>
              <a:t> </a:t>
            </a:r>
            <a:r>
              <a:rPr lang="en-US" sz="1800" dirty="0" err="1">
                <a:solidFill>
                  <a:schemeClr val="bg2">
                    <a:lumMod val="50000"/>
                  </a:schemeClr>
                </a:solidFill>
              </a:rPr>
              <a:t>án</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chung</a:t>
            </a:r>
            <a:r>
              <a:rPr lang="en-US" sz="1800" dirty="0">
                <a:solidFill>
                  <a:schemeClr val="bg2">
                    <a:lumMod val="50000"/>
                  </a:schemeClr>
                </a:solidFill>
              </a:rPr>
              <a:t> </a:t>
            </a:r>
            <a:r>
              <a:rPr lang="en-US" sz="1800" dirty="0" err="1">
                <a:solidFill>
                  <a:schemeClr val="bg2">
                    <a:lumMod val="50000"/>
                  </a:schemeClr>
                </a:solidFill>
              </a:rPr>
              <a:t>xã</a:t>
            </a:r>
            <a:r>
              <a:rPr lang="en-US" sz="1800" dirty="0">
                <a:solidFill>
                  <a:schemeClr val="bg2">
                    <a:lumMod val="50000"/>
                  </a:schemeClr>
                </a:solidFill>
              </a:rPr>
              <a:t> Kim </a:t>
            </a:r>
            <a:r>
              <a:rPr lang="en-US" sz="1800" dirty="0" err="1">
                <a:solidFill>
                  <a:schemeClr val="bg2">
                    <a:lumMod val="50000"/>
                  </a:schemeClr>
                </a:solidFill>
              </a:rPr>
              <a:t>Hoa</a:t>
            </a:r>
            <a:endParaRPr lang="en-US" sz="1800" dirty="0">
              <a:solidFill>
                <a:schemeClr val="bg2">
                  <a:lumMod val="50000"/>
                </a:schemeClr>
              </a:solidFill>
            </a:endParaRPr>
          </a:p>
          <a:p>
            <a:pPr marL="688975" algn="l"/>
            <a:endParaRPr lang="en-US" sz="1800" dirty="0">
              <a:solidFill>
                <a:schemeClr val="bg2">
                  <a:lumMod val="50000"/>
                </a:schemeClr>
              </a:solidFill>
            </a:endParaRPr>
          </a:p>
        </p:txBody>
      </p:sp>
      <p:pic>
        <p:nvPicPr>
          <p:cNvPr id="59" name="Picture 58">
            <a:extLst>
              <a:ext uri="{FF2B5EF4-FFF2-40B4-BE49-F238E27FC236}">
                <a16:creationId xmlns:a16="http://schemas.microsoft.com/office/drawing/2014/main" id="{219B42AB-340A-E811-A584-113A06BC7ED4}"/>
              </a:ext>
            </a:extLst>
          </p:cNvPr>
          <p:cNvPicPr>
            <a:picLocks noChangeAspect="1"/>
          </p:cNvPicPr>
          <p:nvPr/>
        </p:nvPicPr>
        <p:blipFill>
          <a:blip r:embed="rId2">
            <a:extLst>
              <a:ext uri="{28A0092B-C50C-407E-A947-70E740481C1C}">
                <a14:useLocalDpi xmlns:a14="http://schemas.microsoft.com/office/drawing/2010/main" val="0"/>
              </a:ext>
            </a:extLst>
          </a:blip>
          <a:srcRect b="46332"/>
          <a:stretch>
            <a:fillRect/>
          </a:stretch>
        </p:blipFill>
        <p:spPr>
          <a:xfrm>
            <a:off x="988868" y="1824400"/>
            <a:ext cx="6783532" cy="3524681"/>
          </a:xfrm>
          <a:prstGeom prst="rect">
            <a:avLst/>
          </a:prstGeom>
        </p:spPr>
      </p:pic>
      <p:pic>
        <p:nvPicPr>
          <p:cNvPr id="60" name="Picture 59">
            <a:extLst>
              <a:ext uri="{FF2B5EF4-FFF2-40B4-BE49-F238E27FC236}">
                <a16:creationId xmlns:a16="http://schemas.microsoft.com/office/drawing/2014/main" id="{94F1AC13-10A2-613A-EA85-8263469D1632}"/>
              </a:ext>
            </a:extLst>
          </p:cNvPr>
          <p:cNvPicPr>
            <a:picLocks noChangeAspect="1"/>
          </p:cNvPicPr>
          <p:nvPr/>
        </p:nvPicPr>
        <p:blipFill>
          <a:blip r:embed="rId2">
            <a:extLst>
              <a:ext uri="{28A0092B-C50C-407E-A947-70E740481C1C}">
                <a14:useLocalDpi xmlns:a14="http://schemas.microsoft.com/office/drawing/2010/main" val="0"/>
              </a:ext>
            </a:extLst>
          </a:blip>
          <a:srcRect t="53900"/>
          <a:stretch>
            <a:fillRect/>
          </a:stretch>
        </p:blipFill>
        <p:spPr>
          <a:xfrm>
            <a:off x="7894320" y="2321455"/>
            <a:ext cx="6783532" cy="3027626"/>
          </a:xfrm>
          <a:prstGeom prst="rect">
            <a:avLst/>
          </a:prstGeom>
        </p:spPr>
      </p:pic>
      <p:sp>
        <p:nvSpPr>
          <p:cNvPr id="3" name="Title 1">
            <a:extLst>
              <a:ext uri="{FF2B5EF4-FFF2-40B4-BE49-F238E27FC236}">
                <a16:creationId xmlns:a16="http://schemas.microsoft.com/office/drawing/2014/main" id="{0D9D21A5-7588-4DE4-69B1-ADD063FA5329}"/>
              </a:ext>
            </a:extLst>
          </p:cNvPr>
          <p:cNvSpPr txBox="1">
            <a:spLocks/>
          </p:cNvSpPr>
          <p:nvPr/>
        </p:nvSpPr>
        <p:spPr>
          <a:xfrm>
            <a:off x="-25785" y="1192381"/>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Dự</a:t>
            </a:r>
            <a:r>
              <a:rPr lang="en-US" sz="1800" dirty="0">
                <a:solidFill>
                  <a:schemeClr val="bg2">
                    <a:lumMod val="50000"/>
                  </a:schemeClr>
                </a:solidFill>
              </a:rPr>
              <a:t> </a:t>
            </a:r>
            <a:r>
              <a:rPr lang="en-US" sz="1800" dirty="0" err="1">
                <a:solidFill>
                  <a:schemeClr val="bg2">
                    <a:lumMod val="50000"/>
                  </a:schemeClr>
                </a:solidFill>
              </a:rPr>
              <a:t>báo</a:t>
            </a:r>
            <a:r>
              <a:rPr lang="en-US" sz="1800" dirty="0">
                <a:solidFill>
                  <a:schemeClr val="bg2">
                    <a:lumMod val="50000"/>
                  </a:schemeClr>
                </a:solidFill>
              </a:rPr>
              <a:t> </a:t>
            </a:r>
            <a:r>
              <a:rPr lang="en-US" sz="1800" dirty="0" err="1">
                <a:solidFill>
                  <a:schemeClr val="bg2">
                    <a:lumMod val="50000"/>
                  </a:schemeClr>
                </a:solidFill>
              </a:rPr>
              <a:t>dân</a:t>
            </a:r>
            <a:r>
              <a:rPr lang="en-US" sz="1800" dirty="0">
                <a:solidFill>
                  <a:schemeClr val="bg2">
                    <a:lumMod val="50000"/>
                  </a:schemeClr>
                </a:solidFill>
              </a:rPr>
              <a:t> </a:t>
            </a:r>
            <a:r>
              <a:rPr lang="en-US" sz="1800" dirty="0" err="1">
                <a:solidFill>
                  <a:schemeClr val="bg2">
                    <a:lumMod val="50000"/>
                  </a:schemeClr>
                </a:solidFill>
              </a:rPr>
              <a:t>số</a:t>
            </a:r>
            <a:endParaRPr lang="en-US" sz="1800" dirty="0">
              <a:solidFill>
                <a:schemeClr val="bg2">
                  <a:lumMod val="50000"/>
                </a:schemeClr>
              </a:solidFill>
            </a:endParaRPr>
          </a:p>
        </p:txBody>
      </p:sp>
    </p:spTree>
    <p:extLst>
      <p:ext uri="{BB962C8B-B14F-4D97-AF65-F5344CB8AC3E}">
        <p14:creationId xmlns:p14="http://schemas.microsoft.com/office/powerpoint/2010/main" val="1719539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10D68-9C0C-BFA8-11BB-29B24157B1A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6233344-AFAF-FED9-1F6F-14DA2BB27905}"/>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4| PHƯƠNG ÁN QUY HOẠCH CHUNG CÁC XÃ / ĐÔ THỊ </a:t>
            </a:r>
          </a:p>
          <a:p>
            <a:pPr marL="688975" algn="l"/>
            <a:endParaRPr lang="en-US" sz="1800" dirty="0"/>
          </a:p>
        </p:txBody>
      </p:sp>
      <p:cxnSp>
        <p:nvCxnSpPr>
          <p:cNvPr id="9" name="Straight Connector 8">
            <a:extLst>
              <a:ext uri="{FF2B5EF4-FFF2-40B4-BE49-F238E27FC236}">
                <a16:creationId xmlns:a16="http://schemas.microsoft.com/office/drawing/2014/main" id="{FBEFD5B5-AE9B-44F4-3167-7363F95E4935}"/>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06529776-2C25-7E87-2DC5-82A8EA0F8EAC}"/>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Phương</a:t>
            </a:r>
            <a:r>
              <a:rPr lang="en-US" sz="1800" dirty="0">
                <a:solidFill>
                  <a:schemeClr val="bg2">
                    <a:lumMod val="50000"/>
                  </a:schemeClr>
                </a:solidFill>
              </a:rPr>
              <a:t> </a:t>
            </a:r>
            <a:r>
              <a:rPr lang="en-US" sz="1800" dirty="0" err="1">
                <a:solidFill>
                  <a:schemeClr val="bg2">
                    <a:lumMod val="50000"/>
                  </a:schemeClr>
                </a:solidFill>
              </a:rPr>
              <a:t>án</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chung</a:t>
            </a:r>
            <a:r>
              <a:rPr lang="en-US" sz="1800" dirty="0">
                <a:solidFill>
                  <a:schemeClr val="bg2">
                    <a:lumMod val="50000"/>
                  </a:schemeClr>
                </a:solidFill>
              </a:rPr>
              <a:t> </a:t>
            </a:r>
            <a:r>
              <a:rPr lang="en-US" sz="1800" dirty="0" err="1">
                <a:solidFill>
                  <a:schemeClr val="bg2">
                    <a:lumMod val="50000"/>
                  </a:schemeClr>
                </a:solidFill>
              </a:rPr>
              <a:t>xã</a:t>
            </a:r>
            <a:r>
              <a:rPr lang="en-US" sz="1800" dirty="0">
                <a:solidFill>
                  <a:schemeClr val="bg2">
                    <a:lumMod val="50000"/>
                  </a:schemeClr>
                </a:solidFill>
              </a:rPr>
              <a:t> Kim </a:t>
            </a:r>
            <a:r>
              <a:rPr lang="en-US" sz="1800" dirty="0" err="1">
                <a:solidFill>
                  <a:schemeClr val="bg2">
                    <a:lumMod val="50000"/>
                  </a:schemeClr>
                </a:solidFill>
              </a:rPr>
              <a:t>Hoa</a:t>
            </a:r>
            <a:endParaRPr lang="en-US" sz="1800" dirty="0">
              <a:solidFill>
                <a:schemeClr val="bg2">
                  <a:lumMod val="50000"/>
                </a:schemeClr>
              </a:solidFill>
            </a:endParaRPr>
          </a:p>
          <a:p>
            <a:pPr marL="688975" algn="l"/>
            <a:endParaRPr lang="en-US" sz="1800" dirty="0">
              <a:solidFill>
                <a:schemeClr val="bg2">
                  <a:lumMod val="50000"/>
                </a:schemeClr>
              </a:solidFill>
            </a:endParaRPr>
          </a:p>
        </p:txBody>
      </p:sp>
      <p:pic>
        <p:nvPicPr>
          <p:cNvPr id="5" name="Picture 4">
            <a:extLst>
              <a:ext uri="{FF2B5EF4-FFF2-40B4-BE49-F238E27FC236}">
                <a16:creationId xmlns:a16="http://schemas.microsoft.com/office/drawing/2014/main" id="{6BD1BA83-EDE2-CFA8-43F6-2D59C771766D}"/>
              </a:ext>
            </a:extLst>
          </p:cNvPr>
          <p:cNvPicPr>
            <a:picLocks noChangeAspect="1"/>
          </p:cNvPicPr>
          <p:nvPr/>
        </p:nvPicPr>
        <p:blipFill rotWithShape="1">
          <a:blip r:embed="rId2">
            <a:duotone>
              <a:schemeClr val="accent3">
                <a:shade val="45000"/>
                <a:satMod val="135000"/>
              </a:schemeClr>
              <a:prstClr val="white"/>
            </a:duotone>
          </a:blip>
          <a:srcRect l="7906" t="10328" r="24954" b="9399"/>
          <a:stretch>
            <a:fillRect/>
          </a:stretch>
        </p:blipFill>
        <p:spPr>
          <a:xfrm>
            <a:off x="951715" y="1047645"/>
            <a:ext cx="7452570" cy="4701712"/>
          </a:xfrm>
          <a:prstGeom prst="rect">
            <a:avLst/>
          </a:prstGeom>
        </p:spPr>
      </p:pic>
      <p:sp>
        <p:nvSpPr>
          <p:cNvPr id="8" name="Freeform 57">
            <a:extLst>
              <a:ext uri="{FF2B5EF4-FFF2-40B4-BE49-F238E27FC236}">
                <a16:creationId xmlns:a16="http://schemas.microsoft.com/office/drawing/2014/main" id="{2968605D-4906-EA1A-C3E0-F36825D84C3C}"/>
              </a:ext>
            </a:extLst>
          </p:cNvPr>
          <p:cNvSpPr/>
          <p:nvPr/>
        </p:nvSpPr>
        <p:spPr>
          <a:xfrm>
            <a:off x="2936757" y="2222830"/>
            <a:ext cx="2793117" cy="1352641"/>
          </a:xfrm>
          <a:custGeom>
            <a:avLst/>
            <a:gdLst>
              <a:gd name="connsiteX0" fmla="*/ 677918 w 2506718"/>
              <a:gd name="connsiteY0" fmla="*/ 583325 h 1213945"/>
              <a:gd name="connsiteX1" fmla="*/ 677918 w 2506718"/>
              <a:gd name="connsiteY1" fmla="*/ 583325 h 1213945"/>
              <a:gd name="connsiteX2" fmla="*/ 614856 w 2506718"/>
              <a:gd name="connsiteY2" fmla="*/ 543911 h 1213945"/>
              <a:gd name="connsiteX3" fmla="*/ 575442 w 2506718"/>
              <a:gd name="connsiteY3" fmla="*/ 496614 h 1213945"/>
              <a:gd name="connsiteX4" fmla="*/ 551794 w 2506718"/>
              <a:gd name="connsiteY4" fmla="*/ 488731 h 1213945"/>
              <a:gd name="connsiteX5" fmla="*/ 504497 w 2506718"/>
              <a:gd name="connsiteY5" fmla="*/ 449318 h 1213945"/>
              <a:gd name="connsiteX6" fmla="*/ 480849 w 2506718"/>
              <a:gd name="connsiteY6" fmla="*/ 441435 h 1213945"/>
              <a:gd name="connsiteX7" fmla="*/ 449318 w 2506718"/>
              <a:gd name="connsiteY7" fmla="*/ 425669 h 1213945"/>
              <a:gd name="connsiteX8" fmla="*/ 386256 w 2506718"/>
              <a:gd name="connsiteY8" fmla="*/ 409904 h 1213945"/>
              <a:gd name="connsiteX9" fmla="*/ 141890 w 2506718"/>
              <a:gd name="connsiteY9" fmla="*/ 433552 h 1213945"/>
              <a:gd name="connsiteX10" fmla="*/ 118242 w 2506718"/>
              <a:gd name="connsiteY10" fmla="*/ 441435 h 1213945"/>
              <a:gd name="connsiteX11" fmla="*/ 94594 w 2506718"/>
              <a:gd name="connsiteY11" fmla="*/ 457200 h 1213945"/>
              <a:gd name="connsiteX12" fmla="*/ 78828 w 2506718"/>
              <a:gd name="connsiteY12" fmla="*/ 480849 h 1213945"/>
              <a:gd name="connsiteX13" fmla="*/ 55180 w 2506718"/>
              <a:gd name="connsiteY13" fmla="*/ 496614 h 1213945"/>
              <a:gd name="connsiteX14" fmla="*/ 15766 w 2506718"/>
              <a:gd name="connsiteY14" fmla="*/ 567559 h 1213945"/>
              <a:gd name="connsiteX15" fmla="*/ 0 w 2506718"/>
              <a:gd name="connsiteY15" fmla="*/ 591207 h 1213945"/>
              <a:gd name="connsiteX16" fmla="*/ 7883 w 2506718"/>
              <a:gd name="connsiteY16" fmla="*/ 677918 h 1213945"/>
              <a:gd name="connsiteX17" fmla="*/ 23649 w 2506718"/>
              <a:gd name="connsiteY17" fmla="*/ 709449 h 1213945"/>
              <a:gd name="connsiteX18" fmla="*/ 86711 w 2506718"/>
              <a:gd name="connsiteY18" fmla="*/ 780394 h 1213945"/>
              <a:gd name="connsiteX19" fmla="*/ 110359 w 2506718"/>
              <a:gd name="connsiteY19" fmla="*/ 796159 h 1213945"/>
              <a:gd name="connsiteX20" fmla="*/ 181304 w 2506718"/>
              <a:gd name="connsiteY20" fmla="*/ 819807 h 1213945"/>
              <a:gd name="connsiteX21" fmla="*/ 204952 w 2506718"/>
              <a:gd name="connsiteY21" fmla="*/ 827690 h 1213945"/>
              <a:gd name="connsiteX22" fmla="*/ 283780 w 2506718"/>
              <a:gd name="connsiteY22" fmla="*/ 851338 h 1213945"/>
              <a:gd name="connsiteX23" fmla="*/ 362607 w 2506718"/>
              <a:gd name="connsiteY23" fmla="*/ 867104 h 1213945"/>
              <a:gd name="connsiteX24" fmla="*/ 386256 w 2506718"/>
              <a:gd name="connsiteY24" fmla="*/ 874987 h 1213945"/>
              <a:gd name="connsiteX25" fmla="*/ 449318 w 2506718"/>
              <a:gd name="connsiteY25" fmla="*/ 890752 h 1213945"/>
              <a:gd name="connsiteX26" fmla="*/ 504497 w 2506718"/>
              <a:gd name="connsiteY26" fmla="*/ 914400 h 1213945"/>
              <a:gd name="connsiteX27" fmla="*/ 551794 w 2506718"/>
              <a:gd name="connsiteY27" fmla="*/ 945931 h 1213945"/>
              <a:gd name="connsiteX28" fmla="*/ 567559 w 2506718"/>
              <a:gd name="connsiteY28" fmla="*/ 969580 h 1213945"/>
              <a:gd name="connsiteX29" fmla="*/ 606973 w 2506718"/>
              <a:gd name="connsiteY29" fmla="*/ 1016876 h 1213945"/>
              <a:gd name="connsiteX30" fmla="*/ 622738 w 2506718"/>
              <a:gd name="connsiteY30" fmla="*/ 1072056 h 1213945"/>
              <a:gd name="connsiteX31" fmla="*/ 638504 w 2506718"/>
              <a:gd name="connsiteY31" fmla="*/ 1119352 h 1213945"/>
              <a:gd name="connsiteX32" fmla="*/ 670035 w 2506718"/>
              <a:gd name="connsiteY32" fmla="*/ 1174531 h 1213945"/>
              <a:gd name="connsiteX33" fmla="*/ 685800 w 2506718"/>
              <a:gd name="connsiteY33" fmla="*/ 1198180 h 1213945"/>
              <a:gd name="connsiteX34" fmla="*/ 733097 w 2506718"/>
              <a:gd name="connsiteY34" fmla="*/ 1213945 h 1213945"/>
              <a:gd name="connsiteX35" fmla="*/ 819807 w 2506718"/>
              <a:gd name="connsiteY35" fmla="*/ 1206062 h 1213945"/>
              <a:gd name="connsiteX36" fmla="*/ 867104 w 2506718"/>
              <a:gd name="connsiteY36" fmla="*/ 1182414 h 1213945"/>
              <a:gd name="connsiteX37" fmla="*/ 906518 w 2506718"/>
              <a:gd name="connsiteY37" fmla="*/ 1174531 h 1213945"/>
              <a:gd name="connsiteX38" fmla="*/ 1016876 w 2506718"/>
              <a:gd name="connsiteY38" fmla="*/ 1182414 h 1213945"/>
              <a:gd name="connsiteX39" fmla="*/ 1064173 w 2506718"/>
              <a:gd name="connsiteY39" fmla="*/ 1198180 h 1213945"/>
              <a:gd name="connsiteX40" fmla="*/ 1150883 w 2506718"/>
              <a:gd name="connsiteY40" fmla="*/ 1190297 h 1213945"/>
              <a:gd name="connsiteX41" fmla="*/ 1198180 w 2506718"/>
              <a:gd name="connsiteY41" fmla="*/ 1158766 h 1213945"/>
              <a:gd name="connsiteX42" fmla="*/ 1245476 w 2506718"/>
              <a:gd name="connsiteY42" fmla="*/ 1119352 h 1213945"/>
              <a:gd name="connsiteX43" fmla="*/ 1269125 w 2506718"/>
              <a:gd name="connsiteY43" fmla="*/ 1072056 h 1213945"/>
              <a:gd name="connsiteX44" fmla="*/ 1284890 w 2506718"/>
              <a:gd name="connsiteY44" fmla="*/ 1040525 h 1213945"/>
              <a:gd name="connsiteX45" fmla="*/ 1300656 w 2506718"/>
              <a:gd name="connsiteY45" fmla="*/ 993228 h 1213945"/>
              <a:gd name="connsiteX46" fmla="*/ 1316421 w 2506718"/>
              <a:gd name="connsiteY46" fmla="*/ 922283 h 1213945"/>
              <a:gd name="connsiteX47" fmla="*/ 1324304 w 2506718"/>
              <a:gd name="connsiteY47" fmla="*/ 890752 h 1213945"/>
              <a:gd name="connsiteX48" fmla="*/ 1340069 w 2506718"/>
              <a:gd name="connsiteY48" fmla="*/ 867104 h 1213945"/>
              <a:gd name="connsiteX49" fmla="*/ 1347952 w 2506718"/>
              <a:gd name="connsiteY49" fmla="*/ 843456 h 1213945"/>
              <a:gd name="connsiteX50" fmla="*/ 1395249 w 2506718"/>
              <a:gd name="connsiteY50" fmla="*/ 772511 h 1213945"/>
              <a:gd name="connsiteX51" fmla="*/ 1411014 w 2506718"/>
              <a:gd name="connsiteY51" fmla="*/ 748862 h 1213945"/>
              <a:gd name="connsiteX52" fmla="*/ 1426780 w 2506718"/>
              <a:gd name="connsiteY52" fmla="*/ 725214 h 1213945"/>
              <a:gd name="connsiteX53" fmla="*/ 1442545 w 2506718"/>
              <a:gd name="connsiteY53" fmla="*/ 693683 h 1213945"/>
              <a:gd name="connsiteX54" fmla="*/ 1466194 w 2506718"/>
              <a:gd name="connsiteY54" fmla="*/ 677918 h 1213945"/>
              <a:gd name="connsiteX55" fmla="*/ 1505607 w 2506718"/>
              <a:gd name="connsiteY55" fmla="*/ 638504 h 1213945"/>
              <a:gd name="connsiteX56" fmla="*/ 1529256 w 2506718"/>
              <a:gd name="connsiteY56" fmla="*/ 630621 h 1213945"/>
              <a:gd name="connsiteX57" fmla="*/ 1576552 w 2506718"/>
              <a:gd name="connsiteY57" fmla="*/ 599090 h 1213945"/>
              <a:gd name="connsiteX58" fmla="*/ 1608083 w 2506718"/>
              <a:gd name="connsiteY58" fmla="*/ 583325 h 1213945"/>
              <a:gd name="connsiteX59" fmla="*/ 1655380 w 2506718"/>
              <a:gd name="connsiteY59" fmla="*/ 551794 h 1213945"/>
              <a:gd name="connsiteX60" fmla="*/ 1679028 w 2506718"/>
              <a:gd name="connsiteY60" fmla="*/ 536028 h 1213945"/>
              <a:gd name="connsiteX61" fmla="*/ 1742090 w 2506718"/>
              <a:gd name="connsiteY61" fmla="*/ 520262 h 1213945"/>
              <a:gd name="connsiteX62" fmla="*/ 2010104 w 2506718"/>
              <a:gd name="connsiteY62" fmla="*/ 496614 h 1213945"/>
              <a:gd name="connsiteX63" fmla="*/ 2081049 w 2506718"/>
              <a:gd name="connsiteY63" fmla="*/ 457200 h 1213945"/>
              <a:gd name="connsiteX64" fmla="*/ 2128345 w 2506718"/>
              <a:gd name="connsiteY64" fmla="*/ 433552 h 1213945"/>
              <a:gd name="connsiteX65" fmla="*/ 2199290 w 2506718"/>
              <a:gd name="connsiteY65" fmla="*/ 394138 h 1213945"/>
              <a:gd name="connsiteX66" fmla="*/ 2254469 w 2506718"/>
              <a:gd name="connsiteY66" fmla="*/ 402021 h 1213945"/>
              <a:gd name="connsiteX67" fmla="*/ 2309649 w 2506718"/>
              <a:gd name="connsiteY67" fmla="*/ 417787 h 1213945"/>
              <a:gd name="connsiteX68" fmla="*/ 2372711 w 2506718"/>
              <a:gd name="connsiteY68" fmla="*/ 433552 h 1213945"/>
              <a:gd name="connsiteX69" fmla="*/ 2427890 w 2506718"/>
              <a:gd name="connsiteY69" fmla="*/ 425669 h 1213945"/>
              <a:gd name="connsiteX70" fmla="*/ 2451538 w 2506718"/>
              <a:gd name="connsiteY70" fmla="*/ 378373 h 1213945"/>
              <a:gd name="connsiteX71" fmla="*/ 2483069 w 2506718"/>
              <a:gd name="connsiteY71" fmla="*/ 323194 h 1213945"/>
              <a:gd name="connsiteX72" fmla="*/ 2498835 w 2506718"/>
              <a:gd name="connsiteY72" fmla="*/ 268014 h 1213945"/>
              <a:gd name="connsiteX73" fmla="*/ 2506718 w 2506718"/>
              <a:gd name="connsiteY73" fmla="*/ 244366 h 1213945"/>
              <a:gd name="connsiteX74" fmla="*/ 2490952 w 2506718"/>
              <a:gd name="connsiteY74" fmla="*/ 165538 h 1213945"/>
              <a:gd name="connsiteX75" fmla="*/ 2467304 w 2506718"/>
              <a:gd name="connsiteY75" fmla="*/ 141890 h 1213945"/>
              <a:gd name="connsiteX76" fmla="*/ 2427890 w 2506718"/>
              <a:gd name="connsiteY76" fmla="*/ 94594 h 1213945"/>
              <a:gd name="connsiteX77" fmla="*/ 2222938 w 2506718"/>
              <a:gd name="connsiteY77" fmla="*/ 86711 h 1213945"/>
              <a:gd name="connsiteX78" fmla="*/ 2175642 w 2506718"/>
              <a:gd name="connsiteY78" fmla="*/ 63062 h 1213945"/>
              <a:gd name="connsiteX79" fmla="*/ 2151994 w 2506718"/>
              <a:gd name="connsiteY79" fmla="*/ 39414 h 1213945"/>
              <a:gd name="connsiteX80" fmla="*/ 2096814 w 2506718"/>
              <a:gd name="connsiteY80" fmla="*/ 0 h 1213945"/>
              <a:gd name="connsiteX81" fmla="*/ 2073166 w 2506718"/>
              <a:gd name="connsiteY81" fmla="*/ 7883 h 1213945"/>
              <a:gd name="connsiteX82" fmla="*/ 2041635 w 2506718"/>
              <a:gd name="connsiteY82" fmla="*/ 15766 h 1213945"/>
              <a:gd name="connsiteX83" fmla="*/ 1986456 w 2506718"/>
              <a:gd name="connsiteY83" fmla="*/ 39414 h 1213945"/>
              <a:gd name="connsiteX84" fmla="*/ 1939159 w 2506718"/>
              <a:gd name="connsiteY84" fmla="*/ 70945 h 1213945"/>
              <a:gd name="connsiteX85" fmla="*/ 1868214 w 2506718"/>
              <a:gd name="connsiteY85" fmla="*/ 134007 h 1213945"/>
              <a:gd name="connsiteX86" fmla="*/ 1844566 w 2506718"/>
              <a:gd name="connsiteY86" fmla="*/ 141890 h 1213945"/>
              <a:gd name="connsiteX87" fmla="*/ 1757856 w 2506718"/>
              <a:gd name="connsiteY87" fmla="*/ 126125 h 1213945"/>
              <a:gd name="connsiteX88" fmla="*/ 1710559 w 2506718"/>
              <a:gd name="connsiteY88" fmla="*/ 86711 h 1213945"/>
              <a:gd name="connsiteX89" fmla="*/ 1686911 w 2506718"/>
              <a:gd name="connsiteY89" fmla="*/ 78828 h 1213945"/>
              <a:gd name="connsiteX90" fmla="*/ 1497725 w 2506718"/>
              <a:gd name="connsiteY90" fmla="*/ 94594 h 1213945"/>
              <a:gd name="connsiteX91" fmla="*/ 1466194 w 2506718"/>
              <a:gd name="connsiteY91" fmla="*/ 110359 h 1213945"/>
              <a:gd name="connsiteX92" fmla="*/ 1418897 w 2506718"/>
              <a:gd name="connsiteY92" fmla="*/ 141890 h 1213945"/>
              <a:gd name="connsiteX93" fmla="*/ 1387366 w 2506718"/>
              <a:gd name="connsiteY93" fmla="*/ 212835 h 1213945"/>
              <a:gd name="connsiteX94" fmla="*/ 1371600 w 2506718"/>
              <a:gd name="connsiteY94" fmla="*/ 260131 h 1213945"/>
              <a:gd name="connsiteX95" fmla="*/ 1355835 w 2506718"/>
              <a:gd name="connsiteY95" fmla="*/ 315311 h 1213945"/>
              <a:gd name="connsiteX96" fmla="*/ 1347952 w 2506718"/>
              <a:gd name="connsiteY96" fmla="*/ 362607 h 1213945"/>
              <a:gd name="connsiteX97" fmla="*/ 1340069 w 2506718"/>
              <a:gd name="connsiteY97" fmla="*/ 386256 h 1213945"/>
              <a:gd name="connsiteX98" fmla="*/ 1316421 w 2506718"/>
              <a:gd name="connsiteY98" fmla="*/ 465083 h 1213945"/>
              <a:gd name="connsiteX99" fmla="*/ 1308538 w 2506718"/>
              <a:gd name="connsiteY99" fmla="*/ 488731 h 1213945"/>
              <a:gd name="connsiteX100" fmla="*/ 1292773 w 2506718"/>
              <a:gd name="connsiteY100" fmla="*/ 520262 h 1213945"/>
              <a:gd name="connsiteX101" fmla="*/ 1261242 w 2506718"/>
              <a:gd name="connsiteY101" fmla="*/ 567559 h 1213945"/>
              <a:gd name="connsiteX102" fmla="*/ 1253359 w 2506718"/>
              <a:gd name="connsiteY102" fmla="*/ 591207 h 1213945"/>
              <a:gd name="connsiteX103" fmla="*/ 1221828 w 2506718"/>
              <a:gd name="connsiteY103" fmla="*/ 638504 h 1213945"/>
              <a:gd name="connsiteX104" fmla="*/ 1190297 w 2506718"/>
              <a:gd name="connsiteY104" fmla="*/ 693683 h 1213945"/>
              <a:gd name="connsiteX105" fmla="*/ 1166649 w 2506718"/>
              <a:gd name="connsiteY105" fmla="*/ 717331 h 1213945"/>
              <a:gd name="connsiteX106" fmla="*/ 1119352 w 2506718"/>
              <a:gd name="connsiteY106" fmla="*/ 733097 h 1213945"/>
              <a:gd name="connsiteX107" fmla="*/ 1095704 w 2506718"/>
              <a:gd name="connsiteY107" fmla="*/ 740980 h 1213945"/>
              <a:gd name="connsiteX108" fmla="*/ 1072056 w 2506718"/>
              <a:gd name="connsiteY108" fmla="*/ 748862 h 1213945"/>
              <a:gd name="connsiteX109" fmla="*/ 969580 w 2506718"/>
              <a:gd name="connsiteY109" fmla="*/ 740980 h 1213945"/>
              <a:gd name="connsiteX110" fmla="*/ 945931 w 2506718"/>
              <a:gd name="connsiteY110" fmla="*/ 733097 h 1213945"/>
              <a:gd name="connsiteX111" fmla="*/ 914400 w 2506718"/>
              <a:gd name="connsiteY111" fmla="*/ 717331 h 1213945"/>
              <a:gd name="connsiteX112" fmla="*/ 859221 w 2506718"/>
              <a:gd name="connsiteY112" fmla="*/ 677918 h 1213945"/>
              <a:gd name="connsiteX113" fmla="*/ 835573 w 2506718"/>
              <a:gd name="connsiteY113" fmla="*/ 662152 h 1213945"/>
              <a:gd name="connsiteX114" fmla="*/ 796159 w 2506718"/>
              <a:gd name="connsiteY114" fmla="*/ 622738 h 1213945"/>
              <a:gd name="connsiteX115" fmla="*/ 772511 w 2506718"/>
              <a:gd name="connsiteY115" fmla="*/ 599090 h 1213945"/>
              <a:gd name="connsiteX116" fmla="*/ 748863 w 2506718"/>
              <a:gd name="connsiteY116" fmla="*/ 591207 h 1213945"/>
              <a:gd name="connsiteX117" fmla="*/ 717331 w 2506718"/>
              <a:gd name="connsiteY117" fmla="*/ 575442 h 1213945"/>
              <a:gd name="connsiteX118" fmla="*/ 693683 w 2506718"/>
              <a:gd name="connsiteY118" fmla="*/ 559676 h 1213945"/>
              <a:gd name="connsiteX119" fmla="*/ 677918 w 2506718"/>
              <a:gd name="connsiteY119" fmla="*/ 583325 h 1213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2506718" h="1213945">
                <a:moveTo>
                  <a:pt x="677918" y="583325"/>
                </a:moveTo>
                <a:lnTo>
                  <a:pt x="677918" y="583325"/>
                </a:lnTo>
                <a:cubicBezTo>
                  <a:pt x="656897" y="570187"/>
                  <a:pt x="634213" y="559396"/>
                  <a:pt x="614856" y="543911"/>
                </a:cubicBezTo>
                <a:cubicBezTo>
                  <a:pt x="542149" y="485745"/>
                  <a:pt x="665513" y="556662"/>
                  <a:pt x="575442" y="496614"/>
                </a:cubicBezTo>
                <a:cubicBezTo>
                  <a:pt x="568528" y="492005"/>
                  <a:pt x="559226" y="492447"/>
                  <a:pt x="551794" y="488731"/>
                </a:cubicBezTo>
                <a:cubicBezTo>
                  <a:pt x="500209" y="462939"/>
                  <a:pt x="556801" y="484187"/>
                  <a:pt x="504497" y="449318"/>
                </a:cubicBezTo>
                <a:cubicBezTo>
                  <a:pt x="497583" y="444709"/>
                  <a:pt x="488486" y="444708"/>
                  <a:pt x="480849" y="441435"/>
                </a:cubicBezTo>
                <a:cubicBezTo>
                  <a:pt x="470048" y="436806"/>
                  <a:pt x="460119" y="430298"/>
                  <a:pt x="449318" y="425669"/>
                </a:cubicBezTo>
                <a:cubicBezTo>
                  <a:pt x="428115" y="416582"/>
                  <a:pt x="409379" y="414529"/>
                  <a:pt x="386256" y="409904"/>
                </a:cubicBezTo>
                <a:cubicBezTo>
                  <a:pt x="172596" y="418451"/>
                  <a:pt x="251552" y="396998"/>
                  <a:pt x="141890" y="433552"/>
                </a:cubicBezTo>
                <a:cubicBezTo>
                  <a:pt x="134007" y="436180"/>
                  <a:pt x="125156" y="436826"/>
                  <a:pt x="118242" y="441435"/>
                </a:cubicBezTo>
                <a:lnTo>
                  <a:pt x="94594" y="457200"/>
                </a:lnTo>
                <a:cubicBezTo>
                  <a:pt x="89339" y="465083"/>
                  <a:pt x="85527" y="474150"/>
                  <a:pt x="78828" y="480849"/>
                </a:cubicBezTo>
                <a:cubicBezTo>
                  <a:pt x="72129" y="487548"/>
                  <a:pt x="61418" y="489484"/>
                  <a:pt x="55180" y="496614"/>
                </a:cubicBezTo>
                <a:cubicBezTo>
                  <a:pt x="-2816" y="562895"/>
                  <a:pt x="39225" y="520642"/>
                  <a:pt x="15766" y="567559"/>
                </a:cubicBezTo>
                <a:cubicBezTo>
                  <a:pt x="11529" y="576033"/>
                  <a:pt x="5255" y="583324"/>
                  <a:pt x="0" y="591207"/>
                </a:cubicBezTo>
                <a:cubicBezTo>
                  <a:pt x="2628" y="620111"/>
                  <a:pt x="2191" y="649459"/>
                  <a:pt x="7883" y="677918"/>
                </a:cubicBezTo>
                <a:cubicBezTo>
                  <a:pt x="10188" y="689441"/>
                  <a:pt x="17819" y="699246"/>
                  <a:pt x="23649" y="709449"/>
                </a:cubicBezTo>
                <a:cubicBezTo>
                  <a:pt x="38231" y="734967"/>
                  <a:pt x="64606" y="765658"/>
                  <a:pt x="86711" y="780394"/>
                </a:cubicBezTo>
                <a:cubicBezTo>
                  <a:pt x="94594" y="785649"/>
                  <a:pt x="101702" y="792311"/>
                  <a:pt x="110359" y="796159"/>
                </a:cubicBezTo>
                <a:cubicBezTo>
                  <a:pt x="110381" y="796169"/>
                  <a:pt x="169468" y="815862"/>
                  <a:pt x="181304" y="819807"/>
                </a:cubicBezTo>
                <a:cubicBezTo>
                  <a:pt x="189187" y="822435"/>
                  <a:pt x="198039" y="823081"/>
                  <a:pt x="204952" y="827690"/>
                </a:cubicBezTo>
                <a:cubicBezTo>
                  <a:pt x="244059" y="853763"/>
                  <a:pt x="219221" y="842116"/>
                  <a:pt x="283780" y="851338"/>
                </a:cubicBezTo>
                <a:cubicBezTo>
                  <a:pt x="337206" y="869147"/>
                  <a:pt x="272031" y="848988"/>
                  <a:pt x="362607" y="867104"/>
                </a:cubicBezTo>
                <a:cubicBezTo>
                  <a:pt x="370755" y="868734"/>
                  <a:pt x="378195" y="872972"/>
                  <a:pt x="386256" y="874987"/>
                </a:cubicBezTo>
                <a:lnTo>
                  <a:pt x="449318" y="890752"/>
                </a:lnTo>
                <a:cubicBezTo>
                  <a:pt x="535385" y="948133"/>
                  <a:pt x="402704" y="863505"/>
                  <a:pt x="504497" y="914400"/>
                </a:cubicBezTo>
                <a:cubicBezTo>
                  <a:pt x="521445" y="922874"/>
                  <a:pt x="551794" y="945931"/>
                  <a:pt x="551794" y="945931"/>
                </a:cubicBezTo>
                <a:cubicBezTo>
                  <a:pt x="557049" y="953814"/>
                  <a:pt x="561494" y="962302"/>
                  <a:pt x="567559" y="969580"/>
                </a:cubicBezTo>
                <a:cubicBezTo>
                  <a:pt x="618148" y="1030288"/>
                  <a:pt x="567821" y="958150"/>
                  <a:pt x="606973" y="1016876"/>
                </a:cubicBezTo>
                <a:cubicBezTo>
                  <a:pt x="633472" y="1096372"/>
                  <a:pt x="593037" y="973051"/>
                  <a:pt x="622738" y="1072056"/>
                </a:cubicBezTo>
                <a:cubicBezTo>
                  <a:pt x="627513" y="1087973"/>
                  <a:pt x="629286" y="1105525"/>
                  <a:pt x="638504" y="1119352"/>
                </a:cubicBezTo>
                <a:cubicBezTo>
                  <a:pt x="676909" y="1176960"/>
                  <a:pt x="630036" y="1104531"/>
                  <a:pt x="670035" y="1174531"/>
                </a:cubicBezTo>
                <a:cubicBezTo>
                  <a:pt x="674735" y="1182757"/>
                  <a:pt x="677766" y="1193159"/>
                  <a:pt x="685800" y="1198180"/>
                </a:cubicBezTo>
                <a:cubicBezTo>
                  <a:pt x="699892" y="1206988"/>
                  <a:pt x="733097" y="1213945"/>
                  <a:pt x="733097" y="1213945"/>
                </a:cubicBezTo>
                <a:cubicBezTo>
                  <a:pt x="762000" y="1211317"/>
                  <a:pt x="791076" y="1210166"/>
                  <a:pt x="819807" y="1206062"/>
                </a:cubicBezTo>
                <a:cubicBezTo>
                  <a:pt x="859349" y="1200413"/>
                  <a:pt x="828669" y="1196828"/>
                  <a:pt x="867104" y="1182414"/>
                </a:cubicBezTo>
                <a:cubicBezTo>
                  <a:pt x="879649" y="1177709"/>
                  <a:pt x="893380" y="1177159"/>
                  <a:pt x="906518" y="1174531"/>
                </a:cubicBezTo>
                <a:cubicBezTo>
                  <a:pt x="943304" y="1177159"/>
                  <a:pt x="980404" y="1176943"/>
                  <a:pt x="1016876" y="1182414"/>
                </a:cubicBezTo>
                <a:cubicBezTo>
                  <a:pt x="1033311" y="1184879"/>
                  <a:pt x="1064173" y="1198180"/>
                  <a:pt x="1064173" y="1198180"/>
                </a:cubicBezTo>
                <a:cubicBezTo>
                  <a:pt x="1093076" y="1195552"/>
                  <a:pt x="1123040" y="1198486"/>
                  <a:pt x="1150883" y="1190297"/>
                </a:cubicBezTo>
                <a:cubicBezTo>
                  <a:pt x="1169061" y="1184951"/>
                  <a:pt x="1182414" y="1169276"/>
                  <a:pt x="1198180" y="1158766"/>
                </a:cubicBezTo>
                <a:cubicBezTo>
                  <a:pt x="1221431" y="1143265"/>
                  <a:pt x="1226510" y="1142111"/>
                  <a:pt x="1245476" y="1119352"/>
                </a:cubicBezTo>
                <a:cubicBezTo>
                  <a:pt x="1267753" y="1092619"/>
                  <a:pt x="1256578" y="1101333"/>
                  <a:pt x="1269125" y="1072056"/>
                </a:cubicBezTo>
                <a:cubicBezTo>
                  <a:pt x="1273754" y="1061255"/>
                  <a:pt x="1280526" y="1051435"/>
                  <a:pt x="1284890" y="1040525"/>
                </a:cubicBezTo>
                <a:cubicBezTo>
                  <a:pt x="1291062" y="1025095"/>
                  <a:pt x="1300656" y="993228"/>
                  <a:pt x="1300656" y="993228"/>
                </a:cubicBezTo>
                <a:cubicBezTo>
                  <a:pt x="1314880" y="907878"/>
                  <a:pt x="1300897" y="976616"/>
                  <a:pt x="1316421" y="922283"/>
                </a:cubicBezTo>
                <a:cubicBezTo>
                  <a:pt x="1319397" y="911866"/>
                  <a:pt x="1320036" y="900710"/>
                  <a:pt x="1324304" y="890752"/>
                </a:cubicBezTo>
                <a:cubicBezTo>
                  <a:pt x="1328036" y="882044"/>
                  <a:pt x="1335832" y="875578"/>
                  <a:pt x="1340069" y="867104"/>
                </a:cubicBezTo>
                <a:cubicBezTo>
                  <a:pt x="1343785" y="859672"/>
                  <a:pt x="1343917" y="850719"/>
                  <a:pt x="1347952" y="843456"/>
                </a:cubicBezTo>
                <a:cubicBezTo>
                  <a:pt x="1347966" y="843431"/>
                  <a:pt x="1387358" y="784347"/>
                  <a:pt x="1395249" y="772511"/>
                </a:cubicBezTo>
                <a:lnTo>
                  <a:pt x="1411014" y="748862"/>
                </a:lnTo>
                <a:cubicBezTo>
                  <a:pt x="1416269" y="740979"/>
                  <a:pt x="1422543" y="733688"/>
                  <a:pt x="1426780" y="725214"/>
                </a:cubicBezTo>
                <a:cubicBezTo>
                  <a:pt x="1432035" y="714704"/>
                  <a:pt x="1435022" y="702710"/>
                  <a:pt x="1442545" y="693683"/>
                </a:cubicBezTo>
                <a:cubicBezTo>
                  <a:pt x="1448610" y="686405"/>
                  <a:pt x="1458311" y="683173"/>
                  <a:pt x="1466194" y="677918"/>
                </a:cubicBezTo>
                <a:cubicBezTo>
                  <a:pt x="1481959" y="654269"/>
                  <a:pt x="1479331" y="651642"/>
                  <a:pt x="1505607" y="638504"/>
                </a:cubicBezTo>
                <a:cubicBezTo>
                  <a:pt x="1513039" y="634788"/>
                  <a:pt x="1521992" y="634656"/>
                  <a:pt x="1529256" y="630621"/>
                </a:cubicBezTo>
                <a:cubicBezTo>
                  <a:pt x="1545819" y="621419"/>
                  <a:pt x="1559605" y="607563"/>
                  <a:pt x="1576552" y="599090"/>
                </a:cubicBezTo>
                <a:cubicBezTo>
                  <a:pt x="1587062" y="593835"/>
                  <a:pt x="1598007" y="589371"/>
                  <a:pt x="1608083" y="583325"/>
                </a:cubicBezTo>
                <a:cubicBezTo>
                  <a:pt x="1624331" y="573577"/>
                  <a:pt x="1639614" y="562304"/>
                  <a:pt x="1655380" y="551794"/>
                </a:cubicBezTo>
                <a:cubicBezTo>
                  <a:pt x="1663263" y="546539"/>
                  <a:pt x="1670040" y="539024"/>
                  <a:pt x="1679028" y="536028"/>
                </a:cubicBezTo>
                <a:cubicBezTo>
                  <a:pt x="1715387" y="523908"/>
                  <a:pt x="1694528" y="529775"/>
                  <a:pt x="1742090" y="520262"/>
                </a:cubicBezTo>
                <a:cubicBezTo>
                  <a:pt x="1834838" y="458431"/>
                  <a:pt x="1745175" y="512199"/>
                  <a:pt x="2010104" y="496614"/>
                </a:cubicBezTo>
                <a:cubicBezTo>
                  <a:pt x="2032929" y="495271"/>
                  <a:pt x="2069707" y="464761"/>
                  <a:pt x="2081049" y="457200"/>
                </a:cubicBezTo>
                <a:cubicBezTo>
                  <a:pt x="2186032" y="387212"/>
                  <a:pt x="2030437" y="487946"/>
                  <a:pt x="2128345" y="433552"/>
                </a:cubicBezTo>
                <a:cubicBezTo>
                  <a:pt x="2209660" y="388377"/>
                  <a:pt x="2145780" y="411975"/>
                  <a:pt x="2199290" y="394138"/>
                </a:cubicBezTo>
                <a:cubicBezTo>
                  <a:pt x="2217683" y="396766"/>
                  <a:pt x="2236189" y="398697"/>
                  <a:pt x="2254469" y="402021"/>
                </a:cubicBezTo>
                <a:cubicBezTo>
                  <a:pt x="2293858" y="409183"/>
                  <a:pt x="2275878" y="408577"/>
                  <a:pt x="2309649" y="417787"/>
                </a:cubicBezTo>
                <a:cubicBezTo>
                  <a:pt x="2330553" y="423488"/>
                  <a:pt x="2372711" y="433552"/>
                  <a:pt x="2372711" y="433552"/>
                </a:cubicBezTo>
                <a:cubicBezTo>
                  <a:pt x="2391104" y="430924"/>
                  <a:pt x="2410912" y="433215"/>
                  <a:pt x="2427890" y="425669"/>
                </a:cubicBezTo>
                <a:cubicBezTo>
                  <a:pt x="2441259" y="419727"/>
                  <a:pt x="2446805" y="389416"/>
                  <a:pt x="2451538" y="378373"/>
                </a:cubicBezTo>
                <a:cubicBezTo>
                  <a:pt x="2492995" y="281639"/>
                  <a:pt x="2443489" y="402355"/>
                  <a:pt x="2483069" y="323194"/>
                </a:cubicBezTo>
                <a:cubicBezTo>
                  <a:pt x="2489369" y="310594"/>
                  <a:pt x="2495467" y="279801"/>
                  <a:pt x="2498835" y="268014"/>
                </a:cubicBezTo>
                <a:cubicBezTo>
                  <a:pt x="2501118" y="260025"/>
                  <a:pt x="2504090" y="252249"/>
                  <a:pt x="2506718" y="244366"/>
                </a:cubicBezTo>
                <a:cubicBezTo>
                  <a:pt x="2506050" y="239692"/>
                  <a:pt x="2500958" y="180547"/>
                  <a:pt x="2490952" y="165538"/>
                </a:cubicBezTo>
                <a:cubicBezTo>
                  <a:pt x="2484768" y="156262"/>
                  <a:pt x="2474441" y="150454"/>
                  <a:pt x="2467304" y="141890"/>
                </a:cubicBezTo>
                <a:cubicBezTo>
                  <a:pt x="2460089" y="133232"/>
                  <a:pt x="2440899" y="96388"/>
                  <a:pt x="2427890" y="94594"/>
                </a:cubicBezTo>
                <a:cubicBezTo>
                  <a:pt x="2360163" y="85252"/>
                  <a:pt x="2291255" y="89339"/>
                  <a:pt x="2222938" y="86711"/>
                </a:cubicBezTo>
                <a:cubicBezTo>
                  <a:pt x="2199236" y="78810"/>
                  <a:pt x="2196017" y="80042"/>
                  <a:pt x="2175642" y="63062"/>
                </a:cubicBezTo>
                <a:cubicBezTo>
                  <a:pt x="2167078" y="55925"/>
                  <a:pt x="2160458" y="46669"/>
                  <a:pt x="2151994" y="39414"/>
                </a:cubicBezTo>
                <a:cubicBezTo>
                  <a:pt x="2134884" y="24749"/>
                  <a:pt x="2115529" y="12477"/>
                  <a:pt x="2096814" y="0"/>
                </a:cubicBezTo>
                <a:cubicBezTo>
                  <a:pt x="2088931" y="2628"/>
                  <a:pt x="2081155" y="5600"/>
                  <a:pt x="2073166" y="7883"/>
                </a:cubicBezTo>
                <a:cubicBezTo>
                  <a:pt x="2062749" y="10859"/>
                  <a:pt x="2052052" y="12790"/>
                  <a:pt x="2041635" y="15766"/>
                </a:cubicBezTo>
                <a:cubicBezTo>
                  <a:pt x="2020879" y="21696"/>
                  <a:pt x="2005563" y="27950"/>
                  <a:pt x="1986456" y="39414"/>
                </a:cubicBezTo>
                <a:cubicBezTo>
                  <a:pt x="1970208" y="49162"/>
                  <a:pt x="1952557" y="57547"/>
                  <a:pt x="1939159" y="70945"/>
                </a:cubicBezTo>
                <a:cubicBezTo>
                  <a:pt x="1918260" y="91844"/>
                  <a:pt x="1896351" y="119939"/>
                  <a:pt x="1868214" y="134007"/>
                </a:cubicBezTo>
                <a:cubicBezTo>
                  <a:pt x="1860782" y="137723"/>
                  <a:pt x="1852449" y="139262"/>
                  <a:pt x="1844566" y="141890"/>
                </a:cubicBezTo>
                <a:cubicBezTo>
                  <a:pt x="1822836" y="139174"/>
                  <a:pt x="1782156" y="138275"/>
                  <a:pt x="1757856" y="126125"/>
                </a:cubicBezTo>
                <a:cubicBezTo>
                  <a:pt x="1706279" y="100337"/>
                  <a:pt x="1762854" y="121575"/>
                  <a:pt x="1710559" y="86711"/>
                </a:cubicBezTo>
                <a:cubicBezTo>
                  <a:pt x="1703645" y="82102"/>
                  <a:pt x="1694794" y="81456"/>
                  <a:pt x="1686911" y="78828"/>
                </a:cubicBezTo>
                <a:cubicBezTo>
                  <a:pt x="1639462" y="81088"/>
                  <a:pt x="1554769" y="70147"/>
                  <a:pt x="1497725" y="94594"/>
                </a:cubicBezTo>
                <a:cubicBezTo>
                  <a:pt x="1486924" y="99223"/>
                  <a:pt x="1476270" y="104313"/>
                  <a:pt x="1466194" y="110359"/>
                </a:cubicBezTo>
                <a:cubicBezTo>
                  <a:pt x="1449946" y="120107"/>
                  <a:pt x="1418897" y="141890"/>
                  <a:pt x="1418897" y="141890"/>
                </a:cubicBezTo>
                <a:cubicBezTo>
                  <a:pt x="1393912" y="179366"/>
                  <a:pt x="1406128" y="156549"/>
                  <a:pt x="1387366" y="212835"/>
                </a:cubicBezTo>
                <a:lnTo>
                  <a:pt x="1371600" y="260131"/>
                </a:lnTo>
                <a:cubicBezTo>
                  <a:pt x="1364090" y="282662"/>
                  <a:pt x="1360782" y="290578"/>
                  <a:pt x="1355835" y="315311"/>
                </a:cubicBezTo>
                <a:cubicBezTo>
                  <a:pt x="1352700" y="330983"/>
                  <a:pt x="1351419" y="347005"/>
                  <a:pt x="1347952" y="362607"/>
                </a:cubicBezTo>
                <a:cubicBezTo>
                  <a:pt x="1346149" y="370719"/>
                  <a:pt x="1342352" y="378266"/>
                  <a:pt x="1340069" y="386256"/>
                </a:cubicBezTo>
                <a:cubicBezTo>
                  <a:pt x="1316246" y="469639"/>
                  <a:pt x="1353883" y="352701"/>
                  <a:pt x="1316421" y="465083"/>
                </a:cubicBezTo>
                <a:cubicBezTo>
                  <a:pt x="1313793" y="472966"/>
                  <a:pt x="1312254" y="481299"/>
                  <a:pt x="1308538" y="488731"/>
                </a:cubicBezTo>
                <a:cubicBezTo>
                  <a:pt x="1303283" y="499241"/>
                  <a:pt x="1298819" y="510186"/>
                  <a:pt x="1292773" y="520262"/>
                </a:cubicBezTo>
                <a:cubicBezTo>
                  <a:pt x="1283025" y="536510"/>
                  <a:pt x="1267234" y="549584"/>
                  <a:pt x="1261242" y="567559"/>
                </a:cubicBezTo>
                <a:cubicBezTo>
                  <a:pt x="1258614" y="575442"/>
                  <a:pt x="1257394" y="583944"/>
                  <a:pt x="1253359" y="591207"/>
                </a:cubicBezTo>
                <a:cubicBezTo>
                  <a:pt x="1244157" y="607770"/>
                  <a:pt x="1230302" y="621556"/>
                  <a:pt x="1221828" y="638504"/>
                </a:cubicBezTo>
                <a:cubicBezTo>
                  <a:pt x="1212189" y="657783"/>
                  <a:pt x="1204227" y="676968"/>
                  <a:pt x="1190297" y="693683"/>
                </a:cubicBezTo>
                <a:cubicBezTo>
                  <a:pt x="1183160" y="702247"/>
                  <a:pt x="1176394" y="711917"/>
                  <a:pt x="1166649" y="717331"/>
                </a:cubicBezTo>
                <a:cubicBezTo>
                  <a:pt x="1152122" y="725402"/>
                  <a:pt x="1135118" y="727842"/>
                  <a:pt x="1119352" y="733097"/>
                </a:cubicBezTo>
                <a:lnTo>
                  <a:pt x="1095704" y="740980"/>
                </a:lnTo>
                <a:lnTo>
                  <a:pt x="1072056" y="748862"/>
                </a:lnTo>
                <a:cubicBezTo>
                  <a:pt x="1037897" y="746235"/>
                  <a:pt x="1003575" y="745229"/>
                  <a:pt x="969580" y="740980"/>
                </a:cubicBezTo>
                <a:cubicBezTo>
                  <a:pt x="961335" y="739949"/>
                  <a:pt x="953569" y="736370"/>
                  <a:pt x="945931" y="733097"/>
                </a:cubicBezTo>
                <a:cubicBezTo>
                  <a:pt x="935130" y="728468"/>
                  <a:pt x="924603" y="723161"/>
                  <a:pt x="914400" y="717331"/>
                </a:cubicBezTo>
                <a:cubicBezTo>
                  <a:pt x="895821" y="706715"/>
                  <a:pt x="876141" y="690004"/>
                  <a:pt x="859221" y="677918"/>
                </a:cubicBezTo>
                <a:cubicBezTo>
                  <a:pt x="851512" y="672411"/>
                  <a:pt x="843456" y="667407"/>
                  <a:pt x="835573" y="662152"/>
                </a:cubicBezTo>
                <a:cubicBezTo>
                  <a:pt x="806669" y="618797"/>
                  <a:pt x="835573" y="655583"/>
                  <a:pt x="796159" y="622738"/>
                </a:cubicBezTo>
                <a:cubicBezTo>
                  <a:pt x="787595" y="615601"/>
                  <a:pt x="781786" y="605274"/>
                  <a:pt x="772511" y="599090"/>
                </a:cubicBezTo>
                <a:cubicBezTo>
                  <a:pt x="765597" y="594481"/>
                  <a:pt x="756500" y="594480"/>
                  <a:pt x="748863" y="591207"/>
                </a:cubicBezTo>
                <a:cubicBezTo>
                  <a:pt x="738062" y="586578"/>
                  <a:pt x="727534" y="581272"/>
                  <a:pt x="717331" y="575442"/>
                </a:cubicBezTo>
                <a:cubicBezTo>
                  <a:pt x="709105" y="570742"/>
                  <a:pt x="702792" y="562279"/>
                  <a:pt x="693683" y="559676"/>
                </a:cubicBezTo>
                <a:cubicBezTo>
                  <a:pt x="683577" y="556788"/>
                  <a:pt x="680545" y="579384"/>
                  <a:pt x="677918" y="583325"/>
                </a:cubicBezTo>
                <a:close/>
              </a:path>
            </a:pathLst>
          </a:custGeom>
          <a:solidFill>
            <a:srgbClr val="FFC00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0" name="Freeform 58">
            <a:extLst>
              <a:ext uri="{FF2B5EF4-FFF2-40B4-BE49-F238E27FC236}">
                <a16:creationId xmlns:a16="http://schemas.microsoft.com/office/drawing/2014/main" id="{BBAF19A3-C0B8-FCBA-C848-1A67A4322601}"/>
              </a:ext>
            </a:extLst>
          </p:cNvPr>
          <p:cNvSpPr/>
          <p:nvPr/>
        </p:nvSpPr>
        <p:spPr>
          <a:xfrm>
            <a:off x="3410573" y="4049774"/>
            <a:ext cx="808561" cy="491919"/>
          </a:xfrm>
          <a:custGeom>
            <a:avLst/>
            <a:gdLst>
              <a:gd name="connsiteX0" fmla="*/ 299984 w 725653"/>
              <a:gd name="connsiteY0" fmla="*/ 94593 h 441479"/>
              <a:gd name="connsiteX1" fmla="*/ 299984 w 725653"/>
              <a:gd name="connsiteY1" fmla="*/ 94593 h 441479"/>
              <a:gd name="connsiteX2" fmla="*/ 229039 w 725653"/>
              <a:gd name="connsiteY2" fmla="*/ 78828 h 441479"/>
              <a:gd name="connsiteX3" fmla="*/ 181743 w 725653"/>
              <a:gd name="connsiteY3" fmla="*/ 47297 h 441479"/>
              <a:gd name="connsiteX4" fmla="*/ 158095 w 725653"/>
              <a:gd name="connsiteY4" fmla="*/ 31531 h 441479"/>
              <a:gd name="connsiteX5" fmla="*/ 102915 w 725653"/>
              <a:gd name="connsiteY5" fmla="*/ 0 h 441479"/>
              <a:gd name="connsiteX6" fmla="*/ 16205 w 725653"/>
              <a:gd name="connsiteY6" fmla="*/ 7883 h 441479"/>
              <a:gd name="connsiteX7" fmla="*/ 439 w 725653"/>
              <a:gd name="connsiteY7" fmla="*/ 31531 h 441479"/>
              <a:gd name="connsiteX8" fmla="*/ 31970 w 725653"/>
              <a:gd name="connsiteY8" fmla="*/ 86711 h 441479"/>
              <a:gd name="connsiteX9" fmla="*/ 102915 w 725653"/>
              <a:gd name="connsiteY9" fmla="*/ 134007 h 441479"/>
              <a:gd name="connsiteX10" fmla="*/ 150212 w 725653"/>
              <a:gd name="connsiteY10" fmla="*/ 165538 h 441479"/>
              <a:gd name="connsiteX11" fmla="*/ 173860 w 725653"/>
              <a:gd name="connsiteY11" fmla="*/ 181304 h 441479"/>
              <a:gd name="connsiteX12" fmla="*/ 197508 w 725653"/>
              <a:gd name="connsiteY12" fmla="*/ 189186 h 441479"/>
              <a:gd name="connsiteX13" fmla="*/ 221157 w 725653"/>
              <a:gd name="connsiteY13" fmla="*/ 204952 h 441479"/>
              <a:gd name="connsiteX14" fmla="*/ 252688 w 725653"/>
              <a:gd name="connsiteY14" fmla="*/ 220717 h 441479"/>
              <a:gd name="connsiteX15" fmla="*/ 299984 w 725653"/>
              <a:gd name="connsiteY15" fmla="*/ 260131 h 441479"/>
              <a:gd name="connsiteX16" fmla="*/ 355164 w 725653"/>
              <a:gd name="connsiteY16" fmla="*/ 323193 h 441479"/>
              <a:gd name="connsiteX17" fmla="*/ 426108 w 725653"/>
              <a:gd name="connsiteY17" fmla="*/ 378373 h 441479"/>
              <a:gd name="connsiteX18" fmla="*/ 481288 w 725653"/>
              <a:gd name="connsiteY18" fmla="*/ 394138 h 441479"/>
              <a:gd name="connsiteX19" fmla="*/ 504936 w 725653"/>
              <a:gd name="connsiteY19" fmla="*/ 402021 h 441479"/>
              <a:gd name="connsiteX20" fmla="*/ 567998 w 725653"/>
              <a:gd name="connsiteY20" fmla="*/ 417786 h 441479"/>
              <a:gd name="connsiteX21" fmla="*/ 591646 w 725653"/>
              <a:gd name="connsiteY21" fmla="*/ 433552 h 441479"/>
              <a:gd name="connsiteX22" fmla="*/ 678357 w 725653"/>
              <a:gd name="connsiteY22" fmla="*/ 433552 h 441479"/>
              <a:gd name="connsiteX23" fmla="*/ 694122 w 725653"/>
              <a:gd name="connsiteY23" fmla="*/ 409904 h 441479"/>
              <a:gd name="connsiteX24" fmla="*/ 709888 w 725653"/>
              <a:gd name="connsiteY24" fmla="*/ 362607 h 441479"/>
              <a:gd name="connsiteX25" fmla="*/ 725653 w 725653"/>
              <a:gd name="connsiteY25" fmla="*/ 338959 h 441479"/>
              <a:gd name="connsiteX26" fmla="*/ 717770 w 725653"/>
              <a:gd name="connsiteY26" fmla="*/ 228600 h 441479"/>
              <a:gd name="connsiteX27" fmla="*/ 686239 w 725653"/>
              <a:gd name="connsiteY27" fmla="*/ 189186 h 441479"/>
              <a:gd name="connsiteX28" fmla="*/ 662591 w 725653"/>
              <a:gd name="connsiteY28" fmla="*/ 165538 h 441479"/>
              <a:gd name="connsiteX29" fmla="*/ 638943 w 725653"/>
              <a:gd name="connsiteY29" fmla="*/ 149773 h 441479"/>
              <a:gd name="connsiteX30" fmla="*/ 615295 w 725653"/>
              <a:gd name="connsiteY30" fmla="*/ 141890 h 441479"/>
              <a:gd name="connsiteX31" fmla="*/ 418226 w 725653"/>
              <a:gd name="connsiteY31" fmla="*/ 134007 h 441479"/>
              <a:gd name="connsiteX32" fmla="*/ 370929 w 725653"/>
              <a:gd name="connsiteY32" fmla="*/ 118242 h 441479"/>
              <a:gd name="connsiteX33" fmla="*/ 347281 w 725653"/>
              <a:gd name="connsiteY33" fmla="*/ 110359 h 441479"/>
              <a:gd name="connsiteX34" fmla="*/ 299984 w 725653"/>
              <a:gd name="connsiteY34" fmla="*/ 94593 h 441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5653" h="441479">
                <a:moveTo>
                  <a:pt x="299984" y="94593"/>
                </a:moveTo>
                <a:lnTo>
                  <a:pt x="299984" y="94593"/>
                </a:lnTo>
                <a:cubicBezTo>
                  <a:pt x="276336" y="89338"/>
                  <a:pt x="251532" y="87825"/>
                  <a:pt x="229039" y="78828"/>
                </a:cubicBezTo>
                <a:cubicBezTo>
                  <a:pt x="211447" y="71791"/>
                  <a:pt x="197508" y="57807"/>
                  <a:pt x="181743" y="47297"/>
                </a:cubicBezTo>
                <a:cubicBezTo>
                  <a:pt x="173860" y="42042"/>
                  <a:pt x="166569" y="35768"/>
                  <a:pt x="158095" y="31531"/>
                </a:cubicBezTo>
                <a:cubicBezTo>
                  <a:pt x="118090" y="11529"/>
                  <a:pt x="136341" y="22284"/>
                  <a:pt x="102915" y="0"/>
                </a:cubicBezTo>
                <a:cubicBezTo>
                  <a:pt x="74012" y="2628"/>
                  <a:pt x="43944" y="-652"/>
                  <a:pt x="16205" y="7883"/>
                </a:cubicBezTo>
                <a:cubicBezTo>
                  <a:pt x="7150" y="10669"/>
                  <a:pt x="1779" y="22152"/>
                  <a:pt x="439" y="31531"/>
                </a:cubicBezTo>
                <a:cubicBezTo>
                  <a:pt x="-3077" y="56145"/>
                  <a:pt x="15174" y="73647"/>
                  <a:pt x="31970" y="86711"/>
                </a:cubicBezTo>
                <a:cubicBezTo>
                  <a:pt x="31975" y="86715"/>
                  <a:pt x="91088" y="126122"/>
                  <a:pt x="102915" y="134007"/>
                </a:cubicBezTo>
                <a:lnTo>
                  <a:pt x="150212" y="165538"/>
                </a:lnTo>
                <a:cubicBezTo>
                  <a:pt x="158095" y="170793"/>
                  <a:pt x="164872" y="178308"/>
                  <a:pt x="173860" y="181304"/>
                </a:cubicBezTo>
                <a:lnTo>
                  <a:pt x="197508" y="189186"/>
                </a:lnTo>
                <a:cubicBezTo>
                  <a:pt x="205391" y="194441"/>
                  <a:pt x="212931" y="200252"/>
                  <a:pt x="221157" y="204952"/>
                </a:cubicBezTo>
                <a:cubicBezTo>
                  <a:pt x="231360" y="210782"/>
                  <a:pt x="242485" y="214887"/>
                  <a:pt x="252688" y="220717"/>
                </a:cubicBezTo>
                <a:cubicBezTo>
                  <a:pt x="270904" y="231126"/>
                  <a:pt x="286943" y="243364"/>
                  <a:pt x="299984" y="260131"/>
                </a:cubicBezTo>
                <a:cubicBezTo>
                  <a:pt x="383243" y="367180"/>
                  <a:pt x="292512" y="270984"/>
                  <a:pt x="355164" y="323193"/>
                </a:cubicBezTo>
                <a:cubicBezTo>
                  <a:pt x="382370" y="345864"/>
                  <a:pt x="386261" y="365092"/>
                  <a:pt x="426108" y="378373"/>
                </a:cubicBezTo>
                <a:cubicBezTo>
                  <a:pt x="482837" y="397280"/>
                  <a:pt x="411967" y="374331"/>
                  <a:pt x="481288" y="394138"/>
                </a:cubicBezTo>
                <a:cubicBezTo>
                  <a:pt x="489277" y="396421"/>
                  <a:pt x="496875" y="400006"/>
                  <a:pt x="504936" y="402021"/>
                </a:cubicBezTo>
                <a:lnTo>
                  <a:pt x="567998" y="417786"/>
                </a:lnTo>
                <a:cubicBezTo>
                  <a:pt x="575881" y="423041"/>
                  <a:pt x="582938" y="429820"/>
                  <a:pt x="591646" y="433552"/>
                </a:cubicBezTo>
                <a:cubicBezTo>
                  <a:pt x="625716" y="448154"/>
                  <a:pt x="639012" y="439173"/>
                  <a:pt x="678357" y="433552"/>
                </a:cubicBezTo>
                <a:cubicBezTo>
                  <a:pt x="683612" y="425669"/>
                  <a:pt x="690274" y="418561"/>
                  <a:pt x="694122" y="409904"/>
                </a:cubicBezTo>
                <a:cubicBezTo>
                  <a:pt x="700871" y="394718"/>
                  <a:pt x="700670" y="376435"/>
                  <a:pt x="709888" y="362607"/>
                </a:cubicBezTo>
                <a:lnTo>
                  <a:pt x="725653" y="338959"/>
                </a:lnTo>
                <a:cubicBezTo>
                  <a:pt x="723025" y="302173"/>
                  <a:pt x="722079" y="265227"/>
                  <a:pt x="717770" y="228600"/>
                </a:cubicBezTo>
                <a:cubicBezTo>
                  <a:pt x="714113" y="197514"/>
                  <a:pt x="708568" y="207794"/>
                  <a:pt x="686239" y="189186"/>
                </a:cubicBezTo>
                <a:cubicBezTo>
                  <a:pt x="677675" y="182049"/>
                  <a:pt x="671155" y="172675"/>
                  <a:pt x="662591" y="165538"/>
                </a:cubicBezTo>
                <a:cubicBezTo>
                  <a:pt x="655313" y="159473"/>
                  <a:pt x="647417" y="154010"/>
                  <a:pt x="638943" y="149773"/>
                </a:cubicBezTo>
                <a:cubicBezTo>
                  <a:pt x="631511" y="146057"/>
                  <a:pt x="623583" y="142482"/>
                  <a:pt x="615295" y="141890"/>
                </a:cubicBezTo>
                <a:cubicBezTo>
                  <a:pt x="549720" y="137206"/>
                  <a:pt x="483916" y="136635"/>
                  <a:pt x="418226" y="134007"/>
                </a:cubicBezTo>
                <a:lnTo>
                  <a:pt x="370929" y="118242"/>
                </a:lnTo>
                <a:cubicBezTo>
                  <a:pt x="363046" y="115614"/>
                  <a:pt x="354194" y="114968"/>
                  <a:pt x="347281" y="110359"/>
                </a:cubicBezTo>
                <a:lnTo>
                  <a:pt x="299984" y="94593"/>
                </a:lnTo>
                <a:close/>
              </a:path>
            </a:pathLst>
          </a:custGeom>
          <a:solidFill>
            <a:srgbClr val="D4749D">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1" name="Freeform 59">
            <a:extLst>
              <a:ext uri="{FF2B5EF4-FFF2-40B4-BE49-F238E27FC236}">
                <a16:creationId xmlns:a16="http://schemas.microsoft.com/office/drawing/2014/main" id="{734501A1-E690-A6E0-AD18-1FC820E30AAF}"/>
              </a:ext>
            </a:extLst>
          </p:cNvPr>
          <p:cNvSpPr/>
          <p:nvPr/>
        </p:nvSpPr>
        <p:spPr>
          <a:xfrm>
            <a:off x="4008295" y="3610603"/>
            <a:ext cx="456773" cy="851989"/>
          </a:xfrm>
          <a:custGeom>
            <a:avLst/>
            <a:gdLst>
              <a:gd name="connsiteX0" fmla="*/ 63096 w 409937"/>
              <a:gd name="connsiteY0" fmla="*/ 0 h 764628"/>
              <a:gd name="connsiteX1" fmla="*/ 63096 w 409937"/>
              <a:gd name="connsiteY1" fmla="*/ 0 h 764628"/>
              <a:gd name="connsiteX2" fmla="*/ 7917 w 409937"/>
              <a:gd name="connsiteY2" fmla="*/ 39414 h 764628"/>
              <a:gd name="connsiteX3" fmla="*/ 7917 w 409937"/>
              <a:gd name="connsiteY3" fmla="*/ 141890 h 764628"/>
              <a:gd name="connsiteX4" fmla="*/ 31565 w 409937"/>
              <a:gd name="connsiteY4" fmla="*/ 189186 h 764628"/>
              <a:gd name="connsiteX5" fmla="*/ 39448 w 409937"/>
              <a:gd name="connsiteY5" fmla="*/ 212835 h 764628"/>
              <a:gd name="connsiteX6" fmla="*/ 70979 w 409937"/>
              <a:gd name="connsiteY6" fmla="*/ 260131 h 764628"/>
              <a:gd name="connsiteX7" fmla="*/ 86744 w 409937"/>
              <a:gd name="connsiteY7" fmla="*/ 291662 h 764628"/>
              <a:gd name="connsiteX8" fmla="*/ 94627 w 409937"/>
              <a:gd name="connsiteY8" fmla="*/ 315311 h 764628"/>
              <a:gd name="connsiteX9" fmla="*/ 134041 w 409937"/>
              <a:gd name="connsiteY9" fmla="*/ 362607 h 764628"/>
              <a:gd name="connsiteX10" fmla="*/ 157689 w 409937"/>
              <a:gd name="connsiteY10" fmla="*/ 409904 h 764628"/>
              <a:gd name="connsiteX11" fmla="*/ 173455 w 409937"/>
              <a:gd name="connsiteY11" fmla="*/ 480849 h 764628"/>
              <a:gd name="connsiteX12" fmla="*/ 181337 w 409937"/>
              <a:gd name="connsiteY12" fmla="*/ 512380 h 764628"/>
              <a:gd name="connsiteX13" fmla="*/ 189220 w 409937"/>
              <a:gd name="connsiteY13" fmla="*/ 536028 h 764628"/>
              <a:gd name="connsiteX14" fmla="*/ 197103 w 409937"/>
              <a:gd name="connsiteY14" fmla="*/ 583324 h 764628"/>
              <a:gd name="connsiteX15" fmla="*/ 212868 w 409937"/>
              <a:gd name="connsiteY15" fmla="*/ 693683 h 764628"/>
              <a:gd name="connsiteX16" fmla="*/ 236517 w 409937"/>
              <a:gd name="connsiteY16" fmla="*/ 740980 h 764628"/>
              <a:gd name="connsiteX17" fmla="*/ 291696 w 409937"/>
              <a:gd name="connsiteY17" fmla="*/ 764628 h 764628"/>
              <a:gd name="connsiteX18" fmla="*/ 362641 w 409937"/>
              <a:gd name="connsiteY18" fmla="*/ 756745 h 764628"/>
              <a:gd name="connsiteX19" fmla="*/ 378406 w 409937"/>
              <a:gd name="connsiteY19" fmla="*/ 733097 h 764628"/>
              <a:gd name="connsiteX20" fmla="*/ 394172 w 409937"/>
              <a:gd name="connsiteY20" fmla="*/ 685800 h 764628"/>
              <a:gd name="connsiteX21" fmla="*/ 409937 w 409937"/>
              <a:gd name="connsiteY21" fmla="*/ 614855 h 764628"/>
              <a:gd name="connsiteX22" fmla="*/ 402055 w 409937"/>
              <a:gd name="connsiteY22" fmla="*/ 472966 h 764628"/>
              <a:gd name="connsiteX23" fmla="*/ 386289 w 409937"/>
              <a:gd name="connsiteY23" fmla="*/ 425669 h 764628"/>
              <a:gd name="connsiteX24" fmla="*/ 378406 w 409937"/>
              <a:gd name="connsiteY24" fmla="*/ 402021 h 764628"/>
              <a:gd name="connsiteX25" fmla="*/ 370524 w 409937"/>
              <a:gd name="connsiteY25" fmla="*/ 370490 h 764628"/>
              <a:gd name="connsiteX26" fmla="*/ 354758 w 409937"/>
              <a:gd name="connsiteY26" fmla="*/ 346842 h 764628"/>
              <a:gd name="connsiteX27" fmla="*/ 331110 w 409937"/>
              <a:gd name="connsiteY27" fmla="*/ 291662 h 764628"/>
              <a:gd name="connsiteX28" fmla="*/ 315344 w 409937"/>
              <a:gd name="connsiteY28" fmla="*/ 244366 h 764628"/>
              <a:gd name="connsiteX29" fmla="*/ 307462 w 409937"/>
              <a:gd name="connsiteY29" fmla="*/ 220718 h 764628"/>
              <a:gd name="connsiteX30" fmla="*/ 299579 w 409937"/>
              <a:gd name="connsiteY30" fmla="*/ 165538 h 764628"/>
              <a:gd name="connsiteX31" fmla="*/ 291696 w 409937"/>
              <a:gd name="connsiteY31" fmla="*/ 141890 h 764628"/>
              <a:gd name="connsiteX32" fmla="*/ 283813 w 409937"/>
              <a:gd name="connsiteY32" fmla="*/ 102476 h 764628"/>
              <a:gd name="connsiteX33" fmla="*/ 268048 w 409937"/>
              <a:gd name="connsiteY33" fmla="*/ 55180 h 764628"/>
              <a:gd name="connsiteX34" fmla="*/ 228634 w 409937"/>
              <a:gd name="connsiteY34" fmla="*/ 15766 h 764628"/>
              <a:gd name="connsiteX35" fmla="*/ 181337 w 409937"/>
              <a:gd name="connsiteY35" fmla="*/ 0 h 764628"/>
              <a:gd name="connsiteX36" fmla="*/ 63096 w 409937"/>
              <a:gd name="connsiteY36" fmla="*/ 0 h 764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09937" h="764628">
                <a:moveTo>
                  <a:pt x="63096" y="0"/>
                </a:moveTo>
                <a:lnTo>
                  <a:pt x="63096" y="0"/>
                </a:lnTo>
                <a:cubicBezTo>
                  <a:pt x="44703" y="13138"/>
                  <a:pt x="22037" y="21764"/>
                  <a:pt x="7917" y="39414"/>
                </a:cubicBezTo>
                <a:cubicBezTo>
                  <a:pt x="-8572" y="60026"/>
                  <a:pt x="5411" y="128106"/>
                  <a:pt x="7917" y="141890"/>
                </a:cubicBezTo>
                <a:cubicBezTo>
                  <a:pt x="13578" y="173024"/>
                  <a:pt x="17140" y="160336"/>
                  <a:pt x="31565" y="189186"/>
                </a:cubicBezTo>
                <a:cubicBezTo>
                  <a:pt x="35281" y="196618"/>
                  <a:pt x="35413" y="205571"/>
                  <a:pt x="39448" y="212835"/>
                </a:cubicBezTo>
                <a:cubicBezTo>
                  <a:pt x="48650" y="229398"/>
                  <a:pt x="62506" y="243184"/>
                  <a:pt x="70979" y="260131"/>
                </a:cubicBezTo>
                <a:cubicBezTo>
                  <a:pt x="76234" y="270641"/>
                  <a:pt x="82115" y="280861"/>
                  <a:pt x="86744" y="291662"/>
                </a:cubicBezTo>
                <a:cubicBezTo>
                  <a:pt x="90017" y="299300"/>
                  <a:pt x="90018" y="308397"/>
                  <a:pt x="94627" y="315311"/>
                </a:cubicBezTo>
                <a:cubicBezTo>
                  <a:pt x="129496" y="367615"/>
                  <a:pt x="108248" y="311023"/>
                  <a:pt x="134041" y="362607"/>
                </a:cubicBezTo>
                <a:cubicBezTo>
                  <a:pt x="166685" y="427892"/>
                  <a:pt x="112499" y="342114"/>
                  <a:pt x="157689" y="409904"/>
                </a:cubicBezTo>
                <a:cubicBezTo>
                  <a:pt x="176905" y="486764"/>
                  <a:pt x="153451" y="390828"/>
                  <a:pt x="173455" y="480849"/>
                </a:cubicBezTo>
                <a:cubicBezTo>
                  <a:pt x="175805" y="491425"/>
                  <a:pt x="178361" y="501963"/>
                  <a:pt x="181337" y="512380"/>
                </a:cubicBezTo>
                <a:cubicBezTo>
                  <a:pt x="183620" y="520369"/>
                  <a:pt x="187417" y="527917"/>
                  <a:pt x="189220" y="536028"/>
                </a:cubicBezTo>
                <a:cubicBezTo>
                  <a:pt x="192687" y="551630"/>
                  <a:pt x="195121" y="567465"/>
                  <a:pt x="197103" y="583324"/>
                </a:cubicBezTo>
                <a:cubicBezTo>
                  <a:pt x="206175" y="655901"/>
                  <a:pt x="198536" y="643520"/>
                  <a:pt x="212868" y="693683"/>
                </a:cubicBezTo>
                <a:cubicBezTo>
                  <a:pt x="217997" y="711634"/>
                  <a:pt x="222699" y="727162"/>
                  <a:pt x="236517" y="740980"/>
                </a:cubicBezTo>
                <a:cubicBezTo>
                  <a:pt x="254662" y="759125"/>
                  <a:pt x="267576" y="758598"/>
                  <a:pt x="291696" y="764628"/>
                </a:cubicBezTo>
                <a:cubicBezTo>
                  <a:pt x="315344" y="762000"/>
                  <a:pt x="340280" y="764876"/>
                  <a:pt x="362641" y="756745"/>
                </a:cubicBezTo>
                <a:cubicBezTo>
                  <a:pt x="371544" y="753507"/>
                  <a:pt x="374558" y="741754"/>
                  <a:pt x="378406" y="733097"/>
                </a:cubicBezTo>
                <a:cubicBezTo>
                  <a:pt x="385155" y="717911"/>
                  <a:pt x="390141" y="701922"/>
                  <a:pt x="394172" y="685800"/>
                </a:cubicBezTo>
                <a:cubicBezTo>
                  <a:pt x="405305" y="641271"/>
                  <a:pt x="399931" y="664892"/>
                  <a:pt x="409937" y="614855"/>
                </a:cubicBezTo>
                <a:cubicBezTo>
                  <a:pt x="407310" y="567559"/>
                  <a:pt x="407930" y="519969"/>
                  <a:pt x="402055" y="472966"/>
                </a:cubicBezTo>
                <a:cubicBezTo>
                  <a:pt x="399994" y="456476"/>
                  <a:pt x="391544" y="441435"/>
                  <a:pt x="386289" y="425669"/>
                </a:cubicBezTo>
                <a:cubicBezTo>
                  <a:pt x="383661" y="417786"/>
                  <a:pt x="380421" y="410082"/>
                  <a:pt x="378406" y="402021"/>
                </a:cubicBezTo>
                <a:cubicBezTo>
                  <a:pt x="375779" y="391511"/>
                  <a:pt x="374792" y="380448"/>
                  <a:pt x="370524" y="370490"/>
                </a:cubicBezTo>
                <a:cubicBezTo>
                  <a:pt x="366792" y="361782"/>
                  <a:pt x="360013" y="354725"/>
                  <a:pt x="354758" y="346842"/>
                </a:cubicBezTo>
                <a:cubicBezTo>
                  <a:pt x="329386" y="270726"/>
                  <a:pt x="370068" y="389057"/>
                  <a:pt x="331110" y="291662"/>
                </a:cubicBezTo>
                <a:cubicBezTo>
                  <a:pt x="324938" y="276232"/>
                  <a:pt x="320599" y="260131"/>
                  <a:pt x="315344" y="244366"/>
                </a:cubicBezTo>
                <a:lnTo>
                  <a:pt x="307462" y="220718"/>
                </a:lnTo>
                <a:cubicBezTo>
                  <a:pt x="304834" y="202325"/>
                  <a:pt x="303223" y="183757"/>
                  <a:pt x="299579" y="165538"/>
                </a:cubicBezTo>
                <a:cubicBezTo>
                  <a:pt x="297949" y="157390"/>
                  <a:pt x="293711" y="149951"/>
                  <a:pt x="291696" y="141890"/>
                </a:cubicBezTo>
                <a:cubicBezTo>
                  <a:pt x="288446" y="128892"/>
                  <a:pt x="287338" y="115402"/>
                  <a:pt x="283813" y="102476"/>
                </a:cubicBezTo>
                <a:cubicBezTo>
                  <a:pt x="279441" y="86443"/>
                  <a:pt x="277266" y="69007"/>
                  <a:pt x="268048" y="55180"/>
                </a:cubicBezTo>
                <a:cubicBezTo>
                  <a:pt x="253665" y="33605"/>
                  <a:pt x="253527" y="26830"/>
                  <a:pt x="228634" y="15766"/>
                </a:cubicBezTo>
                <a:cubicBezTo>
                  <a:pt x="213448" y="9017"/>
                  <a:pt x="181337" y="0"/>
                  <a:pt x="181337" y="0"/>
                </a:cubicBezTo>
                <a:cubicBezTo>
                  <a:pt x="92010" y="8121"/>
                  <a:pt x="82803" y="0"/>
                  <a:pt x="63096" y="0"/>
                </a:cubicBezTo>
                <a:close/>
              </a:path>
            </a:pathLst>
          </a:custGeom>
          <a:solidFill>
            <a:srgbClr val="FFC00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2" name="Freeform 60">
            <a:extLst>
              <a:ext uri="{FF2B5EF4-FFF2-40B4-BE49-F238E27FC236}">
                <a16:creationId xmlns:a16="http://schemas.microsoft.com/office/drawing/2014/main" id="{FDD3F180-BF46-404D-BB49-F087D197C693}"/>
              </a:ext>
            </a:extLst>
          </p:cNvPr>
          <p:cNvSpPr/>
          <p:nvPr/>
        </p:nvSpPr>
        <p:spPr>
          <a:xfrm>
            <a:off x="4350885" y="2574165"/>
            <a:ext cx="1686610" cy="2450564"/>
          </a:xfrm>
          <a:custGeom>
            <a:avLst/>
            <a:gdLst>
              <a:gd name="connsiteX0" fmla="*/ 1355834 w 1513669"/>
              <a:gd name="connsiteY0" fmla="*/ 0 h 2199289"/>
              <a:gd name="connsiteX1" fmla="*/ 1355834 w 1513669"/>
              <a:gd name="connsiteY1" fmla="*/ 0 h 2199289"/>
              <a:gd name="connsiteX2" fmla="*/ 1284889 w 1513669"/>
              <a:gd name="connsiteY2" fmla="*/ 7883 h 2199289"/>
              <a:gd name="connsiteX3" fmla="*/ 1253358 w 1513669"/>
              <a:gd name="connsiteY3" fmla="*/ 55179 h 2199289"/>
              <a:gd name="connsiteX4" fmla="*/ 1158765 w 1513669"/>
              <a:gd name="connsiteY4" fmla="*/ 134007 h 2199289"/>
              <a:gd name="connsiteX5" fmla="*/ 882869 w 1513669"/>
              <a:gd name="connsiteY5" fmla="*/ 141889 h 2199289"/>
              <a:gd name="connsiteX6" fmla="*/ 851338 w 1513669"/>
              <a:gd name="connsiteY6" fmla="*/ 189186 h 2199289"/>
              <a:gd name="connsiteX7" fmla="*/ 827689 w 1513669"/>
              <a:gd name="connsiteY7" fmla="*/ 204951 h 2199289"/>
              <a:gd name="connsiteX8" fmla="*/ 772510 w 1513669"/>
              <a:gd name="connsiteY8" fmla="*/ 220717 h 2199289"/>
              <a:gd name="connsiteX9" fmla="*/ 662151 w 1513669"/>
              <a:gd name="connsiteY9" fmla="*/ 212834 h 2199289"/>
              <a:gd name="connsiteX10" fmla="*/ 512379 w 1513669"/>
              <a:gd name="connsiteY10" fmla="*/ 228600 h 2199289"/>
              <a:gd name="connsiteX11" fmla="*/ 488731 w 1513669"/>
              <a:gd name="connsiteY11" fmla="*/ 244365 h 2199289"/>
              <a:gd name="connsiteX12" fmla="*/ 465082 w 1513669"/>
              <a:gd name="connsiteY12" fmla="*/ 252248 h 2199289"/>
              <a:gd name="connsiteX13" fmla="*/ 441434 w 1513669"/>
              <a:gd name="connsiteY13" fmla="*/ 275896 h 2199289"/>
              <a:gd name="connsiteX14" fmla="*/ 370489 w 1513669"/>
              <a:gd name="connsiteY14" fmla="*/ 315310 h 2199289"/>
              <a:gd name="connsiteX15" fmla="*/ 346841 w 1513669"/>
              <a:gd name="connsiteY15" fmla="*/ 331076 h 2199289"/>
              <a:gd name="connsiteX16" fmla="*/ 291662 w 1513669"/>
              <a:gd name="connsiteY16" fmla="*/ 354724 h 2199289"/>
              <a:gd name="connsiteX17" fmla="*/ 244365 w 1513669"/>
              <a:gd name="connsiteY17" fmla="*/ 386255 h 2199289"/>
              <a:gd name="connsiteX18" fmla="*/ 220717 w 1513669"/>
              <a:gd name="connsiteY18" fmla="*/ 402020 h 2199289"/>
              <a:gd name="connsiteX19" fmla="*/ 173420 w 1513669"/>
              <a:gd name="connsiteY19" fmla="*/ 441434 h 2199289"/>
              <a:gd name="connsiteX20" fmla="*/ 141889 w 1513669"/>
              <a:gd name="connsiteY20" fmla="*/ 488731 h 2199289"/>
              <a:gd name="connsiteX21" fmla="*/ 126124 w 1513669"/>
              <a:gd name="connsiteY21" fmla="*/ 536027 h 2199289"/>
              <a:gd name="connsiteX22" fmla="*/ 118241 w 1513669"/>
              <a:gd name="connsiteY22" fmla="*/ 559676 h 2199289"/>
              <a:gd name="connsiteX23" fmla="*/ 102475 w 1513669"/>
              <a:gd name="connsiteY23" fmla="*/ 583324 h 2199289"/>
              <a:gd name="connsiteX24" fmla="*/ 70944 w 1513669"/>
              <a:gd name="connsiteY24" fmla="*/ 654269 h 2199289"/>
              <a:gd name="connsiteX25" fmla="*/ 47296 w 1513669"/>
              <a:gd name="connsiteY25" fmla="*/ 701565 h 2199289"/>
              <a:gd name="connsiteX26" fmla="*/ 31531 w 1513669"/>
              <a:gd name="connsiteY26" fmla="*/ 748862 h 2199289"/>
              <a:gd name="connsiteX27" fmla="*/ 15765 w 1513669"/>
              <a:gd name="connsiteY27" fmla="*/ 796158 h 2199289"/>
              <a:gd name="connsiteX28" fmla="*/ 7882 w 1513669"/>
              <a:gd name="connsiteY28" fmla="*/ 819807 h 2199289"/>
              <a:gd name="connsiteX29" fmla="*/ 0 w 1513669"/>
              <a:gd name="connsiteY29" fmla="*/ 859220 h 2199289"/>
              <a:gd name="connsiteX30" fmla="*/ 7882 w 1513669"/>
              <a:gd name="connsiteY30" fmla="*/ 985345 h 2199289"/>
              <a:gd name="connsiteX31" fmla="*/ 23648 w 1513669"/>
              <a:gd name="connsiteY31" fmla="*/ 1048407 h 2199289"/>
              <a:gd name="connsiteX32" fmla="*/ 31531 w 1513669"/>
              <a:gd name="connsiteY32" fmla="*/ 1079938 h 2199289"/>
              <a:gd name="connsiteX33" fmla="*/ 47296 w 1513669"/>
              <a:gd name="connsiteY33" fmla="*/ 1166648 h 2199289"/>
              <a:gd name="connsiteX34" fmla="*/ 55179 w 1513669"/>
              <a:gd name="connsiteY34" fmla="*/ 1198179 h 2199289"/>
              <a:gd name="connsiteX35" fmla="*/ 70944 w 1513669"/>
              <a:gd name="connsiteY35" fmla="*/ 1221827 h 2199289"/>
              <a:gd name="connsiteX36" fmla="*/ 86710 w 1513669"/>
              <a:gd name="connsiteY36" fmla="*/ 1300655 h 2199289"/>
              <a:gd name="connsiteX37" fmla="*/ 94593 w 1513669"/>
              <a:gd name="connsiteY37" fmla="*/ 1347951 h 2199289"/>
              <a:gd name="connsiteX38" fmla="*/ 102475 w 1513669"/>
              <a:gd name="connsiteY38" fmla="*/ 1371600 h 2199289"/>
              <a:gd name="connsiteX39" fmla="*/ 126124 w 1513669"/>
              <a:gd name="connsiteY39" fmla="*/ 1450427 h 2199289"/>
              <a:gd name="connsiteX40" fmla="*/ 134006 w 1513669"/>
              <a:gd name="connsiteY40" fmla="*/ 1474076 h 2199289"/>
              <a:gd name="connsiteX41" fmla="*/ 149772 w 1513669"/>
              <a:gd name="connsiteY41" fmla="*/ 1545020 h 2199289"/>
              <a:gd name="connsiteX42" fmla="*/ 157655 w 1513669"/>
              <a:gd name="connsiteY42" fmla="*/ 1726324 h 2199289"/>
              <a:gd name="connsiteX43" fmla="*/ 189186 w 1513669"/>
              <a:gd name="connsiteY43" fmla="*/ 1797269 h 2199289"/>
              <a:gd name="connsiteX44" fmla="*/ 212834 w 1513669"/>
              <a:gd name="connsiteY44" fmla="*/ 1844565 h 2199289"/>
              <a:gd name="connsiteX45" fmla="*/ 260131 w 1513669"/>
              <a:gd name="connsiteY45" fmla="*/ 1883979 h 2199289"/>
              <a:gd name="connsiteX46" fmla="*/ 299544 w 1513669"/>
              <a:gd name="connsiteY46" fmla="*/ 1899745 h 2199289"/>
              <a:gd name="connsiteX47" fmla="*/ 323193 w 1513669"/>
              <a:gd name="connsiteY47" fmla="*/ 1915510 h 2199289"/>
              <a:gd name="connsiteX48" fmla="*/ 362606 w 1513669"/>
              <a:gd name="connsiteY48" fmla="*/ 1923393 h 2199289"/>
              <a:gd name="connsiteX49" fmla="*/ 409903 w 1513669"/>
              <a:gd name="connsiteY49" fmla="*/ 1939158 h 2199289"/>
              <a:gd name="connsiteX50" fmla="*/ 465082 w 1513669"/>
              <a:gd name="connsiteY50" fmla="*/ 1962807 h 2199289"/>
              <a:gd name="connsiteX51" fmla="*/ 504496 w 1513669"/>
              <a:gd name="connsiteY51" fmla="*/ 1994338 h 2199289"/>
              <a:gd name="connsiteX52" fmla="*/ 520262 w 1513669"/>
              <a:gd name="connsiteY52" fmla="*/ 2017986 h 2199289"/>
              <a:gd name="connsiteX53" fmla="*/ 567558 w 1513669"/>
              <a:gd name="connsiteY53" fmla="*/ 2065283 h 2199289"/>
              <a:gd name="connsiteX54" fmla="*/ 583324 w 1513669"/>
              <a:gd name="connsiteY54" fmla="*/ 2088931 h 2199289"/>
              <a:gd name="connsiteX55" fmla="*/ 606972 w 1513669"/>
              <a:gd name="connsiteY55" fmla="*/ 2104696 h 2199289"/>
              <a:gd name="connsiteX56" fmla="*/ 646386 w 1513669"/>
              <a:gd name="connsiteY56" fmla="*/ 2151993 h 2199289"/>
              <a:gd name="connsiteX57" fmla="*/ 685800 w 1513669"/>
              <a:gd name="connsiteY57" fmla="*/ 2199289 h 2199289"/>
              <a:gd name="connsiteX58" fmla="*/ 804041 w 1513669"/>
              <a:gd name="connsiteY58" fmla="*/ 2183524 h 2199289"/>
              <a:gd name="connsiteX59" fmla="*/ 827689 w 1513669"/>
              <a:gd name="connsiteY59" fmla="*/ 2167758 h 2199289"/>
              <a:gd name="connsiteX60" fmla="*/ 851338 w 1513669"/>
              <a:gd name="connsiteY60" fmla="*/ 2144110 h 2199289"/>
              <a:gd name="connsiteX61" fmla="*/ 827689 w 1513669"/>
              <a:gd name="connsiteY61" fmla="*/ 2010103 h 2199289"/>
              <a:gd name="connsiteX62" fmla="*/ 819806 w 1513669"/>
              <a:gd name="connsiteY62" fmla="*/ 1986455 h 2199289"/>
              <a:gd name="connsiteX63" fmla="*/ 796158 w 1513669"/>
              <a:gd name="connsiteY63" fmla="*/ 1970689 h 2199289"/>
              <a:gd name="connsiteX64" fmla="*/ 780393 w 1513669"/>
              <a:gd name="connsiteY64" fmla="*/ 1947041 h 2199289"/>
              <a:gd name="connsiteX65" fmla="*/ 733096 w 1513669"/>
              <a:gd name="connsiteY65" fmla="*/ 1899745 h 2199289"/>
              <a:gd name="connsiteX66" fmla="*/ 717331 w 1513669"/>
              <a:gd name="connsiteY66" fmla="*/ 1868214 h 2199289"/>
              <a:gd name="connsiteX67" fmla="*/ 701565 w 1513669"/>
              <a:gd name="connsiteY67" fmla="*/ 1844565 h 2199289"/>
              <a:gd name="connsiteX68" fmla="*/ 733096 w 1513669"/>
              <a:gd name="connsiteY68" fmla="*/ 1702676 h 2199289"/>
              <a:gd name="connsiteX69" fmla="*/ 740979 w 1513669"/>
              <a:gd name="connsiteY69" fmla="*/ 1679027 h 2199289"/>
              <a:gd name="connsiteX70" fmla="*/ 772510 w 1513669"/>
              <a:gd name="connsiteY70" fmla="*/ 1631731 h 2199289"/>
              <a:gd name="connsiteX71" fmla="*/ 796158 w 1513669"/>
              <a:gd name="connsiteY71" fmla="*/ 1584434 h 2199289"/>
              <a:gd name="connsiteX72" fmla="*/ 804041 w 1513669"/>
              <a:gd name="connsiteY72" fmla="*/ 1545020 h 2199289"/>
              <a:gd name="connsiteX73" fmla="*/ 819806 w 1513669"/>
              <a:gd name="connsiteY73" fmla="*/ 1474076 h 2199289"/>
              <a:gd name="connsiteX74" fmla="*/ 835572 w 1513669"/>
              <a:gd name="connsiteY74" fmla="*/ 1450427 h 2199289"/>
              <a:gd name="connsiteX75" fmla="*/ 882869 w 1513669"/>
              <a:gd name="connsiteY75" fmla="*/ 1434662 h 2199289"/>
              <a:gd name="connsiteX76" fmla="*/ 930165 w 1513669"/>
              <a:gd name="connsiteY76" fmla="*/ 1403131 h 2199289"/>
              <a:gd name="connsiteX77" fmla="*/ 953813 w 1513669"/>
              <a:gd name="connsiteY77" fmla="*/ 1387365 h 2199289"/>
              <a:gd name="connsiteX78" fmla="*/ 985344 w 1513669"/>
              <a:gd name="connsiteY78" fmla="*/ 1332186 h 2199289"/>
              <a:gd name="connsiteX79" fmla="*/ 1001110 w 1513669"/>
              <a:gd name="connsiteY79" fmla="*/ 1308538 h 2199289"/>
              <a:gd name="connsiteX80" fmla="*/ 1024758 w 1513669"/>
              <a:gd name="connsiteY80" fmla="*/ 1300655 h 2199289"/>
              <a:gd name="connsiteX81" fmla="*/ 1056289 w 1513669"/>
              <a:gd name="connsiteY81" fmla="*/ 1284889 h 2199289"/>
              <a:gd name="connsiteX82" fmla="*/ 1079938 w 1513669"/>
              <a:gd name="connsiteY82" fmla="*/ 1269124 h 2199289"/>
              <a:gd name="connsiteX83" fmla="*/ 1119351 w 1513669"/>
              <a:gd name="connsiteY83" fmla="*/ 1261241 h 2199289"/>
              <a:gd name="connsiteX84" fmla="*/ 1143000 w 1513669"/>
              <a:gd name="connsiteY84" fmla="*/ 1245476 h 2199289"/>
              <a:gd name="connsiteX85" fmla="*/ 1190296 w 1513669"/>
              <a:gd name="connsiteY85" fmla="*/ 1221827 h 2199289"/>
              <a:gd name="connsiteX86" fmla="*/ 1261241 w 1513669"/>
              <a:gd name="connsiteY86" fmla="*/ 1166648 h 2199289"/>
              <a:gd name="connsiteX87" fmla="*/ 1277006 w 1513669"/>
              <a:gd name="connsiteY87" fmla="*/ 1143000 h 2199289"/>
              <a:gd name="connsiteX88" fmla="*/ 1300655 w 1513669"/>
              <a:gd name="connsiteY88" fmla="*/ 1119351 h 2199289"/>
              <a:gd name="connsiteX89" fmla="*/ 1316420 w 1513669"/>
              <a:gd name="connsiteY89" fmla="*/ 1072055 h 2199289"/>
              <a:gd name="connsiteX90" fmla="*/ 1332186 w 1513669"/>
              <a:gd name="connsiteY90" fmla="*/ 1048407 h 2199289"/>
              <a:gd name="connsiteX91" fmla="*/ 1340069 w 1513669"/>
              <a:gd name="connsiteY91" fmla="*/ 1016876 h 2199289"/>
              <a:gd name="connsiteX92" fmla="*/ 1347951 w 1513669"/>
              <a:gd name="connsiteY92" fmla="*/ 969579 h 2199289"/>
              <a:gd name="connsiteX93" fmla="*/ 1355834 w 1513669"/>
              <a:gd name="connsiteY93" fmla="*/ 945931 h 2199289"/>
              <a:gd name="connsiteX94" fmla="*/ 1347951 w 1513669"/>
              <a:gd name="connsiteY94" fmla="*/ 843455 h 2199289"/>
              <a:gd name="connsiteX95" fmla="*/ 1340069 w 1513669"/>
              <a:gd name="connsiteY95" fmla="*/ 811924 h 2199289"/>
              <a:gd name="connsiteX96" fmla="*/ 1332186 w 1513669"/>
              <a:gd name="connsiteY96" fmla="*/ 764627 h 2199289"/>
              <a:gd name="connsiteX97" fmla="*/ 1355834 w 1513669"/>
              <a:gd name="connsiteY97" fmla="*/ 670034 h 2199289"/>
              <a:gd name="connsiteX98" fmla="*/ 1363717 w 1513669"/>
              <a:gd name="connsiteY98" fmla="*/ 646386 h 2199289"/>
              <a:gd name="connsiteX99" fmla="*/ 1411013 w 1513669"/>
              <a:gd name="connsiteY99" fmla="*/ 622738 h 2199289"/>
              <a:gd name="connsiteX100" fmla="*/ 1434662 w 1513669"/>
              <a:gd name="connsiteY100" fmla="*/ 599089 h 2199289"/>
              <a:gd name="connsiteX101" fmla="*/ 1458310 w 1513669"/>
              <a:gd name="connsiteY101" fmla="*/ 591207 h 2199289"/>
              <a:gd name="connsiteX102" fmla="*/ 1474075 w 1513669"/>
              <a:gd name="connsiteY102" fmla="*/ 567558 h 2199289"/>
              <a:gd name="connsiteX103" fmla="*/ 1497724 w 1513669"/>
              <a:gd name="connsiteY103" fmla="*/ 551793 h 2199289"/>
              <a:gd name="connsiteX104" fmla="*/ 1513489 w 1513669"/>
              <a:gd name="connsiteY104" fmla="*/ 528145 h 2199289"/>
              <a:gd name="connsiteX105" fmla="*/ 1497724 w 1513669"/>
              <a:gd name="connsiteY105" fmla="*/ 402020 h 2199289"/>
              <a:gd name="connsiteX106" fmla="*/ 1481958 w 1513669"/>
              <a:gd name="connsiteY106" fmla="*/ 370489 h 2199289"/>
              <a:gd name="connsiteX107" fmla="*/ 1474075 w 1513669"/>
              <a:gd name="connsiteY107" fmla="*/ 346841 h 2199289"/>
              <a:gd name="connsiteX108" fmla="*/ 1458310 w 1513669"/>
              <a:gd name="connsiteY108" fmla="*/ 315310 h 2199289"/>
              <a:gd name="connsiteX109" fmla="*/ 1442544 w 1513669"/>
              <a:gd name="connsiteY109" fmla="*/ 268014 h 2199289"/>
              <a:gd name="connsiteX110" fmla="*/ 1466193 w 1513669"/>
              <a:gd name="connsiteY110" fmla="*/ 181303 h 2199289"/>
              <a:gd name="connsiteX111" fmla="*/ 1474075 w 1513669"/>
              <a:gd name="connsiteY111" fmla="*/ 157655 h 2199289"/>
              <a:gd name="connsiteX112" fmla="*/ 1466193 w 1513669"/>
              <a:gd name="connsiteY112" fmla="*/ 102476 h 2199289"/>
              <a:gd name="connsiteX113" fmla="*/ 1442544 w 1513669"/>
              <a:gd name="connsiteY113" fmla="*/ 86710 h 2199289"/>
              <a:gd name="connsiteX114" fmla="*/ 1411013 w 1513669"/>
              <a:gd name="connsiteY114" fmla="*/ 63062 h 2199289"/>
              <a:gd name="connsiteX115" fmla="*/ 1371600 w 1513669"/>
              <a:gd name="connsiteY115" fmla="*/ 15765 h 2199289"/>
              <a:gd name="connsiteX116" fmla="*/ 1355834 w 1513669"/>
              <a:gd name="connsiteY116" fmla="*/ 0 h 2199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513669" h="2199289">
                <a:moveTo>
                  <a:pt x="1355834" y="0"/>
                </a:moveTo>
                <a:lnTo>
                  <a:pt x="1355834" y="0"/>
                </a:lnTo>
                <a:cubicBezTo>
                  <a:pt x="1332186" y="2628"/>
                  <a:pt x="1305839" y="-3398"/>
                  <a:pt x="1284889" y="7883"/>
                </a:cubicBezTo>
                <a:cubicBezTo>
                  <a:pt x="1268206" y="16866"/>
                  <a:pt x="1266756" y="41781"/>
                  <a:pt x="1253358" y="55179"/>
                </a:cubicBezTo>
                <a:cubicBezTo>
                  <a:pt x="1243558" y="64979"/>
                  <a:pt x="1181361" y="133361"/>
                  <a:pt x="1158765" y="134007"/>
                </a:cubicBezTo>
                <a:lnTo>
                  <a:pt x="882869" y="141889"/>
                </a:lnTo>
                <a:cubicBezTo>
                  <a:pt x="872359" y="157655"/>
                  <a:pt x="867104" y="178676"/>
                  <a:pt x="851338" y="189186"/>
                </a:cubicBezTo>
                <a:cubicBezTo>
                  <a:pt x="843455" y="194441"/>
                  <a:pt x="836163" y="200714"/>
                  <a:pt x="827689" y="204951"/>
                </a:cubicBezTo>
                <a:cubicBezTo>
                  <a:pt x="816379" y="210606"/>
                  <a:pt x="782615" y="218191"/>
                  <a:pt x="772510" y="220717"/>
                </a:cubicBezTo>
                <a:cubicBezTo>
                  <a:pt x="735724" y="218089"/>
                  <a:pt x="699031" y="212834"/>
                  <a:pt x="662151" y="212834"/>
                </a:cubicBezTo>
                <a:cubicBezTo>
                  <a:pt x="567514" y="212834"/>
                  <a:pt x="572793" y="213496"/>
                  <a:pt x="512379" y="228600"/>
                </a:cubicBezTo>
                <a:cubicBezTo>
                  <a:pt x="504496" y="233855"/>
                  <a:pt x="497205" y="240128"/>
                  <a:pt x="488731" y="244365"/>
                </a:cubicBezTo>
                <a:cubicBezTo>
                  <a:pt x="481299" y="248081"/>
                  <a:pt x="471996" y="247639"/>
                  <a:pt x="465082" y="252248"/>
                </a:cubicBezTo>
                <a:cubicBezTo>
                  <a:pt x="455806" y="258432"/>
                  <a:pt x="450234" y="269052"/>
                  <a:pt x="441434" y="275896"/>
                </a:cubicBezTo>
                <a:cubicBezTo>
                  <a:pt x="400776" y="307519"/>
                  <a:pt x="406170" y="303416"/>
                  <a:pt x="370489" y="315310"/>
                </a:cubicBezTo>
                <a:cubicBezTo>
                  <a:pt x="362606" y="320565"/>
                  <a:pt x="355315" y="326839"/>
                  <a:pt x="346841" y="331076"/>
                </a:cubicBezTo>
                <a:cubicBezTo>
                  <a:pt x="281589" y="363702"/>
                  <a:pt x="373697" y="305503"/>
                  <a:pt x="291662" y="354724"/>
                </a:cubicBezTo>
                <a:cubicBezTo>
                  <a:pt x="275414" y="364473"/>
                  <a:pt x="260131" y="375745"/>
                  <a:pt x="244365" y="386255"/>
                </a:cubicBezTo>
                <a:cubicBezTo>
                  <a:pt x="236482" y="391510"/>
                  <a:pt x="227416" y="395321"/>
                  <a:pt x="220717" y="402020"/>
                </a:cubicBezTo>
                <a:cubicBezTo>
                  <a:pt x="190370" y="432368"/>
                  <a:pt x="206345" y="419485"/>
                  <a:pt x="173420" y="441434"/>
                </a:cubicBezTo>
                <a:cubicBezTo>
                  <a:pt x="162910" y="457200"/>
                  <a:pt x="147881" y="470755"/>
                  <a:pt x="141889" y="488731"/>
                </a:cubicBezTo>
                <a:lnTo>
                  <a:pt x="126124" y="536027"/>
                </a:lnTo>
                <a:cubicBezTo>
                  <a:pt x="123496" y="543910"/>
                  <a:pt x="122850" y="552762"/>
                  <a:pt x="118241" y="559676"/>
                </a:cubicBezTo>
                <a:lnTo>
                  <a:pt x="102475" y="583324"/>
                </a:lnTo>
                <a:cubicBezTo>
                  <a:pt x="83714" y="639608"/>
                  <a:pt x="95928" y="616793"/>
                  <a:pt x="70944" y="654269"/>
                </a:cubicBezTo>
                <a:cubicBezTo>
                  <a:pt x="42201" y="740506"/>
                  <a:pt x="88042" y="609887"/>
                  <a:pt x="47296" y="701565"/>
                </a:cubicBezTo>
                <a:cubicBezTo>
                  <a:pt x="40547" y="716751"/>
                  <a:pt x="36786" y="733096"/>
                  <a:pt x="31531" y="748862"/>
                </a:cubicBezTo>
                <a:lnTo>
                  <a:pt x="15765" y="796158"/>
                </a:lnTo>
                <a:cubicBezTo>
                  <a:pt x="13137" y="804041"/>
                  <a:pt x="9511" y="811659"/>
                  <a:pt x="7882" y="819807"/>
                </a:cubicBezTo>
                <a:lnTo>
                  <a:pt x="0" y="859220"/>
                </a:lnTo>
                <a:cubicBezTo>
                  <a:pt x="2627" y="901262"/>
                  <a:pt x="3888" y="943411"/>
                  <a:pt x="7882" y="985345"/>
                </a:cubicBezTo>
                <a:cubicBezTo>
                  <a:pt x="11316" y="1021399"/>
                  <a:pt x="15298" y="1019184"/>
                  <a:pt x="23648" y="1048407"/>
                </a:cubicBezTo>
                <a:cubicBezTo>
                  <a:pt x="26624" y="1058824"/>
                  <a:pt x="28903" y="1069428"/>
                  <a:pt x="31531" y="1079938"/>
                </a:cubicBezTo>
                <a:cubicBezTo>
                  <a:pt x="44574" y="1184289"/>
                  <a:pt x="31094" y="1109942"/>
                  <a:pt x="47296" y="1166648"/>
                </a:cubicBezTo>
                <a:cubicBezTo>
                  <a:pt x="50272" y="1177065"/>
                  <a:pt x="50911" y="1188221"/>
                  <a:pt x="55179" y="1198179"/>
                </a:cubicBezTo>
                <a:cubicBezTo>
                  <a:pt x="58911" y="1206887"/>
                  <a:pt x="65689" y="1213944"/>
                  <a:pt x="70944" y="1221827"/>
                </a:cubicBezTo>
                <a:cubicBezTo>
                  <a:pt x="76199" y="1248103"/>
                  <a:pt x="82305" y="1274223"/>
                  <a:pt x="86710" y="1300655"/>
                </a:cubicBezTo>
                <a:cubicBezTo>
                  <a:pt x="89338" y="1316420"/>
                  <a:pt x="91126" y="1332349"/>
                  <a:pt x="94593" y="1347951"/>
                </a:cubicBezTo>
                <a:cubicBezTo>
                  <a:pt x="96395" y="1356062"/>
                  <a:pt x="100192" y="1363610"/>
                  <a:pt x="102475" y="1371600"/>
                </a:cubicBezTo>
                <a:cubicBezTo>
                  <a:pt x="126297" y="1454980"/>
                  <a:pt x="88666" y="1338050"/>
                  <a:pt x="126124" y="1450427"/>
                </a:cubicBezTo>
                <a:cubicBezTo>
                  <a:pt x="128752" y="1458310"/>
                  <a:pt x="132640" y="1465880"/>
                  <a:pt x="134006" y="1474076"/>
                </a:cubicBezTo>
                <a:cubicBezTo>
                  <a:pt x="143255" y="1529568"/>
                  <a:pt x="136835" y="1506209"/>
                  <a:pt x="149772" y="1545020"/>
                </a:cubicBezTo>
                <a:cubicBezTo>
                  <a:pt x="152400" y="1605455"/>
                  <a:pt x="151431" y="1666153"/>
                  <a:pt x="157655" y="1726324"/>
                </a:cubicBezTo>
                <a:cubicBezTo>
                  <a:pt x="162960" y="1777606"/>
                  <a:pt x="171873" y="1762644"/>
                  <a:pt x="189186" y="1797269"/>
                </a:cubicBezTo>
                <a:cubicBezTo>
                  <a:pt x="206962" y="1832821"/>
                  <a:pt x="184596" y="1810678"/>
                  <a:pt x="212834" y="1844565"/>
                </a:cubicBezTo>
                <a:cubicBezTo>
                  <a:pt x="225290" y="1859512"/>
                  <a:pt x="242411" y="1875119"/>
                  <a:pt x="260131" y="1883979"/>
                </a:cubicBezTo>
                <a:cubicBezTo>
                  <a:pt x="272787" y="1890307"/>
                  <a:pt x="286888" y="1893417"/>
                  <a:pt x="299544" y="1899745"/>
                </a:cubicBezTo>
                <a:cubicBezTo>
                  <a:pt x="308018" y="1903982"/>
                  <a:pt x="314322" y="1912183"/>
                  <a:pt x="323193" y="1915510"/>
                </a:cubicBezTo>
                <a:cubicBezTo>
                  <a:pt x="335738" y="1920214"/>
                  <a:pt x="349680" y="1919868"/>
                  <a:pt x="362606" y="1923393"/>
                </a:cubicBezTo>
                <a:cubicBezTo>
                  <a:pt x="378639" y="1927766"/>
                  <a:pt x="395039" y="1931726"/>
                  <a:pt x="409903" y="1939158"/>
                </a:cubicBezTo>
                <a:cubicBezTo>
                  <a:pt x="448866" y="1958640"/>
                  <a:pt x="430286" y="1951208"/>
                  <a:pt x="465082" y="1962807"/>
                </a:cubicBezTo>
                <a:cubicBezTo>
                  <a:pt x="510265" y="2030579"/>
                  <a:pt x="450102" y="1950823"/>
                  <a:pt x="504496" y="1994338"/>
                </a:cubicBezTo>
                <a:cubicBezTo>
                  <a:pt x="511894" y="2000256"/>
                  <a:pt x="513968" y="2010905"/>
                  <a:pt x="520262" y="2017986"/>
                </a:cubicBezTo>
                <a:cubicBezTo>
                  <a:pt x="535074" y="2034650"/>
                  <a:pt x="555190" y="2046732"/>
                  <a:pt x="567558" y="2065283"/>
                </a:cubicBezTo>
                <a:cubicBezTo>
                  <a:pt x="572813" y="2073166"/>
                  <a:pt x="576625" y="2082232"/>
                  <a:pt x="583324" y="2088931"/>
                </a:cubicBezTo>
                <a:cubicBezTo>
                  <a:pt x="590023" y="2095630"/>
                  <a:pt x="599694" y="2098631"/>
                  <a:pt x="606972" y="2104696"/>
                </a:cubicBezTo>
                <a:cubicBezTo>
                  <a:pt x="644653" y="2136097"/>
                  <a:pt x="618204" y="2118175"/>
                  <a:pt x="646386" y="2151993"/>
                </a:cubicBezTo>
                <a:cubicBezTo>
                  <a:pt x="696965" y="2212687"/>
                  <a:pt x="646656" y="2140575"/>
                  <a:pt x="685800" y="2199289"/>
                </a:cubicBezTo>
                <a:cubicBezTo>
                  <a:pt x="706936" y="2197528"/>
                  <a:pt x="771842" y="2199624"/>
                  <a:pt x="804041" y="2183524"/>
                </a:cubicBezTo>
                <a:cubicBezTo>
                  <a:pt x="812515" y="2179287"/>
                  <a:pt x="820411" y="2173823"/>
                  <a:pt x="827689" y="2167758"/>
                </a:cubicBezTo>
                <a:cubicBezTo>
                  <a:pt x="836253" y="2160621"/>
                  <a:pt x="843455" y="2151993"/>
                  <a:pt x="851338" y="2144110"/>
                </a:cubicBezTo>
                <a:cubicBezTo>
                  <a:pt x="841950" y="2040851"/>
                  <a:pt x="852633" y="2084932"/>
                  <a:pt x="827689" y="2010103"/>
                </a:cubicBezTo>
                <a:cubicBezTo>
                  <a:pt x="825061" y="2002220"/>
                  <a:pt x="826719" y="1991064"/>
                  <a:pt x="819806" y="1986455"/>
                </a:cubicBezTo>
                <a:lnTo>
                  <a:pt x="796158" y="1970689"/>
                </a:lnTo>
                <a:cubicBezTo>
                  <a:pt x="790903" y="1962806"/>
                  <a:pt x="786687" y="1954122"/>
                  <a:pt x="780393" y="1947041"/>
                </a:cubicBezTo>
                <a:cubicBezTo>
                  <a:pt x="765580" y="1930377"/>
                  <a:pt x="733096" y="1899745"/>
                  <a:pt x="733096" y="1899745"/>
                </a:cubicBezTo>
                <a:cubicBezTo>
                  <a:pt x="727841" y="1889235"/>
                  <a:pt x="723161" y="1878417"/>
                  <a:pt x="717331" y="1868214"/>
                </a:cubicBezTo>
                <a:cubicBezTo>
                  <a:pt x="712631" y="1859988"/>
                  <a:pt x="702091" y="1854025"/>
                  <a:pt x="701565" y="1844565"/>
                </a:cubicBezTo>
                <a:cubicBezTo>
                  <a:pt x="695210" y="1730180"/>
                  <a:pt x="685744" y="1750028"/>
                  <a:pt x="733096" y="1702676"/>
                </a:cubicBezTo>
                <a:cubicBezTo>
                  <a:pt x="735724" y="1694793"/>
                  <a:pt x="736944" y="1686291"/>
                  <a:pt x="740979" y="1679027"/>
                </a:cubicBezTo>
                <a:cubicBezTo>
                  <a:pt x="750181" y="1662464"/>
                  <a:pt x="766518" y="1649706"/>
                  <a:pt x="772510" y="1631731"/>
                </a:cubicBezTo>
                <a:cubicBezTo>
                  <a:pt x="783389" y="1599095"/>
                  <a:pt x="775784" y="1614997"/>
                  <a:pt x="796158" y="1584434"/>
                </a:cubicBezTo>
                <a:cubicBezTo>
                  <a:pt x="798786" y="1571296"/>
                  <a:pt x="801644" y="1558202"/>
                  <a:pt x="804041" y="1545020"/>
                </a:cubicBezTo>
                <a:cubicBezTo>
                  <a:pt x="807500" y="1525997"/>
                  <a:pt x="809880" y="1493928"/>
                  <a:pt x="819806" y="1474076"/>
                </a:cubicBezTo>
                <a:cubicBezTo>
                  <a:pt x="824043" y="1465602"/>
                  <a:pt x="827538" y="1455448"/>
                  <a:pt x="835572" y="1450427"/>
                </a:cubicBezTo>
                <a:cubicBezTo>
                  <a:pt x="849664" y="1441619"/>
                  <a:pt x="882869" y="1434662"/>
                  <a:pt x="882869" y="1434662"/>
                </a:cubicBezTo>
                <a:lnTo>
                  <a:pt x="930165" y="1403131"/>
                </a:lnTo>
                <a:lnTo>
                  <a:pt x="953813" y="1387365"/>
                </a:lnTo>
                <a:cubicBezTo>
                  <a:pt x="966573" y="1336327"/>
                  <a:pt x="951799" y="1372439"/>
                  <a:pt x="985344" y="1332186"/>
                </a:cubicBezTo>
                <a:cubicBezTo>
                  <a:pt x="991409" y="1324908"/>
                  <a:pt x="993712" y="1314456"/>
                  <a:pt x="1001110" y="1308538"/>
                </a:cubicBezTo>
                <a:cubicBezTo>
                  <a:pt x="1007598" y="1303347"/>
                  <a:pt x="1017121" y="1303928"/>
                  <a:pt x="1024758" y="1300655"/>
                </a:cubicBezTo>
                <a:cubicBezTo>
                  <a:pt x="1035559" y="1296026"/>
                  <a:pt x="1046086" y="1290719"/>
                  <a:pt x="1056289" y="1284889"/>
                </a:cubicBezTo>
                <a:cubicBezTo>
                  <a:pt x="1064515" y="1280189"/>
                  <a:pt x="1071067" y="1272451"/>
                  <a:pt x="1079938" y="1269124"/>
                </a:cubicBezTo>
                <a:cubicBezTo>
                  <a:pt x="1092483" y="1264420"/>
                  <a:pt x="1106213" y="1263869"/>
                  <a:pt x="1119351" y="1261241"/>
                </a:cubicBezTo>
                <a:cubicBezTo>
                  <a:pt x="1127234" y="1255986"/>
                  <a:pt x="1134526" y="1249713"/>
                  <a:pt x="1143000" y="1245476"/>
                </a:cubicBezTo>
                <a:cubicBezTo>
                  <a:pt x="1174306" y="1229823"/>
                  <a:pt x="1161251" y="1247645"/>
                  <a:pt x="1190296" y="1221827"/>
                </a:cubicBezTo>
                <a:cubicBezTo>
                  <a:pt x="1254102" y="1165111"/>
                  <a:pt x="1212479" y="1182903"/>
                  <a:pt x="1261241" y="1166648"/>
                </a:cubicBezTo>
                <a:cubicBezTo>
                  <a:pt x="1266496" y="1158765"/>
                  <a:pt x="1270941" y="1150278"/>
                  <a:pt x="1277006" y="1143000"/>
                </a:cubicBezTo>
                <a:cubicBezTo>
                  <a:pt x="1284143" y="1134436"/>
                  <a:pt x="1295241" y="1129096"/>
                  <a:pt x="1300655" y="1119351"/>
                </a:cubicBezTo>
                <a:cubicBezTo>
                  <a:pt x="1308725" y="1104824"/>
                  <a:pt x="1307202" y="1085882"/>
                  <a:pt x="1316420" y="1072055"/>
                </a:cubicBezTo>
                <a:lnTo>
                  <a:pt x="1332186" y="1048407"/>
                </a:lnTo>
                <a:cubicBezTo>
                  <a:pt x="1334814" y="1037897"/>
                  <a:pt x="1337944" y="1027499"/>
                  <a:pt x="1340069" y="1016876"/>
                </a:cubicBezTo>
                <a:cubicBezTo>
                  <a:pt x="1343203" y="1001203"/>
                  <a:pt x="1344484" y="985182"/>
                  <a:pt x="1347951" y="969579"/>
                </a:cubicBezTo>
                <a:cubicBezTo>
                  <a:pt x="1349753" y="961468"/>
                  <a:pt x="1353206" y="953814"/>
                  <a:pt x="1355834" y="945931"/>
                </a:cubicBezTo>
                <a:cubicBezTo>
                  <a:pt x="1353206" y="911772"/>
                  <a:pt x="1351954" y="877480"/>
                  <a:pt x="1347951" y="843455"/>
                </a:cubicBezTo>
                <a:cubicBezTo>
                  <a:pt x="1346685" y="832695"/>
                  <a:pt x="1342194" y="822547"/>
                  <a:pt x="1340069" y="811924"/>
                </a:cubicBezTo>
                <a:cubicBezTo>
                  <a:pt x="1336935" y="796251"/>
                  <a:pt x="1334814" y="780393"/>
                  <a:pt x="1332186" y="764627"/>
                </a:cubicBezTo>
                <a:cubicBezTo>
                  <a:pt x="1342801" y="700942"/>
                  <a:pt x="1335016" y="732490"/>
                  <a:pt x="1355834" y="670034"/>
                </a:cubicBezTo>
                <a:cubicBezTo>
                  <a:pt x="1358462" y="662151"/>
                  <a:pt x="1356804" y="650995"/>
                  <a:pt x="1363717" y="646386"/>
                </a:cubicBezTo>
                <a:cubicBezTo>
                  <a:pt x="1394278" y="626011"/>
                  <a:pt x="1378377" y="633616"/>
                  <a:pt x="1411013" y="622738"/>
                </a:cubicBezTo>
                <a:cubicBezTo>
                  <a:pt x="1418896" y="614855"/>
                  <a:pt x="1425386" y="605273"/>
                  <a:pt x="1434662" y="599089"/>
                </a:cubicBezTo>
                <a:cubicBezTo>
                  <a:pt x="1441576" y="594480"/>
                  <a:pt x="1451822" y="596398"/>
                  <a:pt x="1458310" y="591207"/>
                </a:cubicBezTo>
                <a:cubicBezTo>
                  <a:pt x="1465708" y="585289"/>
                  <a:pt x="1467376" y="574257"/>
                  <a:pt x="1474075" y="567558"/>
                </a:cubicBezTo>
                <a:cubicBezTo>
                  <a:pt x="1480774" y="560859"/>
                  <a:pt x="1489841" y="557048"/>
                  <a:pt x="1497724" y="551793"/>
                </a:cubicBezTo>
                <a:cubicBezTo>
                  <a:pt x="1502979" y="543910"/>
                  <a:pt x="1512859" y="537598"/>
                  <a:pt x="1513489" y="528145"/>
                </a:cubicBezTo>
                <a:cubicBezTo>
                  <a:pt x="1514699" y="509992"/>
                  <a:pt x="1509858" y="434377"/>
                  <a:pt x="1497724" y="402020"/>
                </a:cubicBezTo>
                <a:cubicBezTo>
                  <a:pt x="1493598" y="391017"/>
                  <a:pt x="1486587" y="381290"/>
                  <a:pt x="1481958" y="370489"/>
                </a:cubicBezTo>
                <a:cubicBezTo>
                  <a:pt x="1478685" y="362852"/>
                  <a:pt x="1477348" y="354478"/>
                  <a:pt x="1474075" y="346841"/>
                </a:cubicBezTo>
                <a:cubicBezTo>
                  <a:pt x="1469446" y="336040"/>
                  <a:pt x="1462674" y="326220"/>
                  <a:pt x="1458310" y="315310"/>
                </a:cubicBezTo>
                <a:cubicBezTo>
                  <a:pt x="1452138" y="299880"/>
                  <a:pt x="1442544" y="268014"/>
                  <a:pt x="1442544" y="268014"/>
                </a:cubicBezTo>
                <a:cubicBezTo>
                  <a:pt x="1453687" y="212300"/>
                  <a:pt x="1446189" y="241316"/>
                  <a:pt x="1466193" y="181303"/>
                </a:cubicBezTo>
                <a:lnTo>
                  <a:pt x="1474075" y="157655"/>
                </a:lnTo>
                <a:cubicBezTo>
                  <a:pt x="1471448" y="139262"/>
                  <a:pt x="1473739" y="119454"/>
                  <a:pt x="1466193" y="102476"/>
                </a:cubicBezTo>
                <a:cubicBezTo>
                  <a:pt x="1462345" y="93818"/>
                  <a:pt x="1450253" y="92217"/>
                  <a:pt x="1442544" y="86710"/>
                </a:cubicBezTo>
                <a:cubicBezTo>
                  <a:pt x="1431853" y="79074"/>
                  <a:pt x="1421523" y="70945"/>
                  <a:pt x="1411013" y="63062"/>
                </a:cubicBezTo>
                <a:cubicBezTo>
                  <a:pt x="1396434" y="41193"/>
                  <a:pt x="1393275" y="33105"/>
                  <a:pt x="1371600" y="15765"/>
                </a:cubicBezTo>
                <a:cubicBezTo>
                  <a:pt x="1367012" y="12095"/>
                  <a:pt x="1358462" y="2627"/>
                  <a:pt x="1355834" y="0"/>
                </a:cubicBezTo>
                <a:close/>
              </a:path>
            </a:pathLst>
          </a:custGeom>
          <a:solidFill>
            <a:srgbClr val="92D05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3" name="Freeform 61">
            <a:extLst>
              <a:ext uri="{FF2B5EF4-FFF2-40B4-BE49-F238E27FC236}">
                <a16:creationId xmlns:a16="http://schemas.microsoft.com/office/drawing/2014/main" id="{85E96BAC-E5B7-893A-B53F-F282A5BB6CE9}"/>
              </a:ext>
            </a:extLst>
          </p:cNvPr>
          <p:cNvSpPr/>
          <p:nvPr/>
        </p:nvSpPr>
        <p:spPr>
          <a:xfrm>
            <a:off x="2119653" y="2967760"/>
            <a:ext cx="1985296" cy="1319164"/>
          </a:xfrm>
          <a:custGeom>
            <a:avLst/>
            <a:gdLst>
              <a:gd name="connsiteX0" fmla="*/ 686026 w 1781729"/>
              <a:gd name="connsiteY0" fmla="*/ 56665 h 1183900"/>
              <a:gd name="connsiteX1" fmla="*/ 686026 w 1781729"/>
              <a:gd name="connsiteY1" fmla="*/ 56665 h 1183900"/>
              <a:gd name="connsiteX2" fmla="*/ 488957 w 1781729"/>
              <a:gd name="connsiteY2" fmla="*/ 9369 h 1183900"/>
              <a:gd name="connsiteX3" fmla="*/ 449543 w 1781729"/>
              <a:gd name="connsiteY3" fmla="*/ 48782 h 1183900"/>
              <a:gd name="connsiteX4" fmla="*/ 425895 w 1781729"/>
              <a:gd name="connsiteY4" fmla="*/ 72431 h 1183900"/>
              <a:gd name="connsiteX5" fmla="*/ 386481 w 1781729"/>
              <a:gd name="connsiteY5" fmla="*/ 119727 h 1183900"/>
              <a:gd name="connsiteX6" fmla="*/ 362833 w 1781729"/>
              <a:gd name="connsiteY6" fmla="*/ 167024 h 1183900"/>
              <a:gd name="connsiteX7" fmla="*/ 339185 w 1781729"/>
              <a:gd name="connsiteY7" fmla="*/ 190672 h 1183900"/>
              <a:gd name="connsiteX8" fmla="*/ 315536 w 1781729"/>
              <a:gd name="connsiteY8" fmla="*/ 206438 h 1183900"/>
              <a:gd name="connsiteX9" fmla="*/ 291888 w 1781729"/>
              <a:gd name="connsiteY9" fmla="*/ 214320 h 1183900"/>
              <a:gd name="connsiteX10" fmla="*/ 102702 w 1781729"/>
              <a:gd name="connsiteY10" fmla="*/ 222203 h 1183900"/>
              <a:gd name="connsiteX11" fmla="*/ 55405 w 1781729"/>
              <a:gd name="connsiteY11" fmla="*/ 230086 h 1183900"/>
              <a:gd name="connsiteX12" fmla="*/ 15991 w 1781729"/>
              <a:gd name="connsiteY12" fmla="*/ 277382 h 1183900"/>
              <a:gd name="connsiteX13" fmla="*/ 226 w 1781729"/>
              <a:gd name="connsiteY13" fmla="*/ 324679 h 1183900"/>
              <a:gd name="connsiteX14" fmla="*/ 8109 w 1781729"/>
              <a:gd name="connsiteY14" fmla="*/ 387741 h 1183900"/>
              <a:gd name="connsiteX15" fmla="*/ 47522 w 1781729"/>
              <a:gd name="connsiteY15" fmla="*/ 458686 h 1183900"/>
              <a:gd name="connsiteX16" fmla="*/ 71171 w 1781729"/>
              <a:gd name="connsiteY16" fmla="*/ 482334 h 1183900"/>
              <a:gd name="connsiteX17" fmla="*/ 118467 w 1781729"/>
              <a:gd name="connsiteY17" fmla="*/ 513865 h 1183900"/>
              <a:gd name="connsiteX18" fmla="*/ 142116 w 1781729"/>
              <a:gd name="connsiteY18" fmla="*/ 529631 h 1183900"/>
              <a:gd name="connsiteX19" fmla="*/ 220943 w 1781729"/>
              <a:gd name="connsiteY19" fmla="*/ 545396 h 1183900"/>
              <a:gd name="connsiteX20" fmla="*/ 252474 w 1781729"/>
              <a:gd name="connsiteY20" fmla="*/ 553279 h 1183900"/>
              <a:gd name="connsiteX21" fmla="*/ 315536 w 1781729"/>
              <a:gd name="connsiteY21" fmla="*/ 569045 h 1183900"/>
              <a:gd name="connsiteX22" fmla="*/ 347067 w 1781729"/>
              <a:gd name="connsiteY22" fmla="*/ 584810 h 1183900"/>
              <a:gd name="connsiteX23" fmla="*/ 394364 w 1781729"/>
              <a:gd name="connsiteY23" fmla="*/ 600576 h 1183900"/>
              <a:gd name="connsiteX24" fmla="*/ 418012 w 1781729"/>
              <a:gd name="connsiteY24" fmla="*/ 608458 h 1183900"/>
              <a:gd name="connsiteX25" fmla="*/ 441660 w 1781729"/>
              <a:gd name="connsiteY25" fmla="*/ 624224 h 1183900"/>
              <a:gd name="connsiteX26" fmla="*/ 488957 w 1781729"/>
              <a:gd name="connsiteY26" fmla="*/ 671520 h 1183900"/>
              <a:gd name="connsiteX27" fmla="*/ 496840 w 1781729"/>
              <a:gd name="connsiteY27" fmla="*/ 695169 h 1183900"/>
              <a:gd name="connsiteX28" fmla="*/ 512605 w 1781729"/>
              <a:gd name="connsiteY28" fmla="*/ 718817 h 1183900"/>
              <a:gd name="connsiteX29" fmla="*/ 520488 w 1781729"/>
              <a:gd name="connsiteY29" fmla="*/ 766113 h 1183900"/>
              <a:gd name="connsiteX30" fmla="*/ 536253 w 1781729"/>
              <a:gd name="connsiteY30" fmla="*/ 813410 h 1183900"/>
              <a:gd name="connsiteX31" fmla="*/ 544136 w 1781729"/>
              <a:gd name="connsiteY31" fmla="*/ 844941 h 1183900"/>
              <a:gd name="connsiteX32" fmla="*/ 552019 w 1781729"/>
              <a:gd name="connsiteY32" fmla="*/ 884355 h 1183900"/>
              <a:gd name="connsiteX33" fmla="*/ 559902 w 1781729"/>
              <a:gd name="connsiteY33" fmla="*/ 931651 h 1183900"/>
              <a:gd name="connsiteX34" fmla="*/ 567785 w 1781729"/>
              <a:gd name="connsiteY34" fmla="*/ 955300 h 1183900"/>
              <a:gd name="connsiteX35" fmla="*/ 575667 w 1781729"/>
              <a:gd name="connsiteY35" fmla="*/ 1010479 h 1183900"/>
              <a:gd name="connsiteX36" fmla="*/ 583550 w 1781729"/>
              <a:gd name="connsiteY36" fmla="*/ 1034127 h 1183900"/>
              <a:gd name="connsiteX37" fmla="*/ 591433 w 1781729"/>
              <a:gd name="connsiteY37" fmla="*/ 1081424 h 1183900"/>
              <a:gd name="connsiteX38" fmla="*/ 638729 w 1781729"/>
              <a:gd name="connsiteY38" fmla="*/ 1128720 h 1183900"/>
              <a:gd name="connsiteX39" fmla="*/ 662378 w 1781729"/>
              <a:gd name="connsiteY39" fmla="*/ 1144486 h 1183900"/>
              <a:gd name="connsiteX40" fmla="*/ 717557 w 1781729"/>
              <a:gd name="connsiteY40" fmla="*/ 1160251 h 1183900"/>
              <a:gd name="connsiteX41" fmla="*/ 772736 w 1781729"/>
              <a:gd name="connsiteY41" fmla="*/ 1183900 h 1183900"/>
              <a:gd name="connsiteX42" fmla="*/ 859447 w 1781729"/>
              <a:gd name="connsiteY42" fmla="*/ 1176017 h 1183900"/>
              <a:gd name="connsiteX43" fmla="*/ 922509 w 1781729"/>
              <a:gd name="connsiteY43" fmla="*/ 1120838 h 1183900"/>
              <a:gd name="connsiteX44" fmla="*/ 930391 w 1781729"/>
              <a:gd name="connsiteY44" fmla="*/ 1097189 h 1183900"/>
              <a:gd name="connsiteX45" fmla="*/ 954040 w 1781729"/>
              <a:gd name="connsiteY45" fmla="*/ 1081424 h 1183900"/>
              <a:gd name="connsiteX46" fmla="*/ 977688 w 1781729"/>
              <a:gd name="connsiteY46" fmla="*/ 1057776 h 1183900"/>
              <a:gd name="connsiteX47" fmla="*/ 1040750 w 1781729"/>
              <a:gd name="connsiteY47" fmla="*/ 1002596 h 1183900"/>
              <a:gd name="connsiteX48" fmla="*/ 1088047 w 1781729"/>
              <a:gd name="connsiteY48" fmla="*/ 986831 h 1183900"/>
              <a:gd name="connsiteX49" fmla="*/ 1151109 w 1781729"/>
              <a:gd name="connsiteY49" fmla="*/ 971065 h 1183900"/>
              <a:gd name="connsiteX50" fmla="*/ 1174757 w 1781729"/>
              <a:gd name="connsiteY50" fmla="*/ 955300 h 1183900"/>
              <a:gd name="connsiteX51" fmla="*/ 1229936 w 1781729"/>
              <a:gd name="connsiteY51" fmla="*/ 939534 h 1183900"/>
              <a:gd name="connsiteX52" fmla="*/ 1253585 w 1781729"/>
              <a:gd name="connsiteY52" fmla="*/ 931651 h 1183900"/>
              <a:gd name="connsiteX53" fmla="*/ 1427005 w 1781729"/>
              <a:gd name="connsiteY53" fmla="*/ 955300 h 1183900"/>
              <a:gd name="connsiteX54" fmla="*/ 1497950 w 1781729"/>
              <a:gd name="connsiteY54" fmla="*/ 1002596 h 1183900"/>
              <a:gd name="connsiteX55" fmla="*/ 1521598 w 1781729"/>
              <a:gd name="connsiteY55" fmla="*/ 1018362 h 1183900"/>
              <a:gd name="connsiteX56" fmla="*/ 1545247 w 1781729"/>
              <a:gd name="connsiteY56" fmla="*/ 1026245 h 1183900"/>
              <a:gd name="connsiteX57" fmla="*/ 1608309 w 1781729"/>
              <a:gd name="connsiteY57" fmla="*/ 1057776 h 1183900"/>
              <a:gd name="connsiteX58" fmla="*/ 1639840 w 1781729"/>
              <a:gd name="connsiteY58" fmla="*/ 1065658 h 1183900"/>
              <a:gd name="connsiteX59" fmla="*/ 1663488 w 1781729"/>
              <a:gd name="connsiteY59" fmla="*/ 1073541 h 1183900"/>
              <a:gd name="connsiteX60" fmla="*/ 1718667 w 1781729"/>
              <a:gd name="connsiteY60" fmla="*/ 1081424 h 1183900"/>
              <a:gd name="connsiteX61" fmla="*/ 1750198 w 1781729"/>
              <a:gd name="connsiteY61" fmla="*/ 1073541 h 1183900"/>
              <a:gd name="connsiteX62" fmla="*/ 1758081 w 1781729"/>
              <a:gd name="connsiteY62" fmla="*/ 1034127 h 1183900"/>
              <a:gd name="connsiteX63" fmla="*/ 1773847 w 1781729"/>
              <a:gd name="connsiteY63" fmla="*/ 986831 h 1183900"/>
              <a:gd name="connsiteX64" fmla="*/ 1781729 w 1781729"/>
              <a:gd name="connsiteY64" fmla="*/ 955300 h 1183900"/>
              <a:gd name="connsiteX65" fmla="*/ 1773847 w 1781729"/>
              <a:gd name="connsiteY65" fmla="*/ 892238 h 1183900"/>
              <a:gd name="connsiteX66" fmla="*/ 1750198 w 1781729"/>
              <a:gd name="connsiteY66" fmla="*/ 837058 h 1183900"/>
              <a:gd name="connsiteX67" fmla="*/ 1726550 w 1781729"/>
              <a:gd name="connsiteY67" fmla="*/ 821293 h 1183900"/>
              <a:gd name="connsiteX68" fmla="*/ 1710785 w 1781729"/>
              <a:gd name="connsiteY68" fmla="*/ 797645 h 1183900"/>
              <a:gd name="connsiteX69" fmla="*/ 1671371 w 1781729"/>
              <a:gd name="connsiteY69" fmla="*/ 750348 h 1183900"/>
              <a:gd name="connsiteX70" fmla="*/ 1655605 w 1781729"/>
              <a:gd name="connsiteY70" fmla="*/ 703051 h 1183900"/>
              <a:gd name="connsiteX71" fmla="*/ 1655605 w 1781729"/>
              <a:gd name="connsiteY71" fmla="*/ 576927 h 1183900"/>
              <a:gd name="connsiteX72" fmla="*/ 1639840 w 1781729"/>
              <a:gd name="connsiteY72" fmla="*/ 553279 h 1183900"/>
              <a:gd name="connsiteX73" fmla="*/ 1490067 w 1781729"/>
              <a:gd name="connsiteY73" fmla="*/ 561162 h 1183900"/>
              <a:gd name="connsiteX74" fmla="*/ 1434888 w 1781729"/>
              <a:gd name="connsiteY74" fmla="*/ 553279 h 1183900"/>
              <a:gd name="connsiteX75" fmla="*/ 1419122 w 1781729"/>
              <a:gd name="connsiteY75" fmla="*/ 529631 h 1183900"/>
              <a:gd name="connsiteX76" fmla="*/ 1395474 w 1781729"/>
              <a:gd name="connsiteY76" fmla="*/ 513865 h 1183900"/>
              <a:gd name="connsiteX77" fmla="*/ 1387591 w 1781729"/>
              <a:gd name="connsiteY77" fmla="*/ 490217 h 1183900"/>
              <a:gd name="connsiteX78" fmla="*/ 1316647 w 1781729"/>
              <a:gd name="connsiteY78" fmla="*/ 419272 h 1183900"/>
              <a:gd name="connsiteX79" fmla="*/ 1269350 w 1781729"/>
              <a:gd name="connsiteY79" fmla="*/ 379858 h 1183900"/>
              <a:gd name="connsiteX80" fmla="*/ 1198405 w 1781729"/>
              <a:gd name="connsiteY80" fmla="*/ 324679 h 1183900"/>
              <a:gd name="connsiteX81" fmla="*/ 1174757 w 1781729"/>
              <a:gd name="connsiteY81" fmla="*/ 308913 h 1183900"/>
              <a:gd name="connsiteX82" fmla="*/ 1151109 w 1781729"/>
              <a:gd name="connsiteY82" fmla="*/ 301031 h 1183900"/>
              <a:gd name="connsiteX83" fmla="*/ 1088047 w 1781729"/>
              <a:gd name="connsiteY83" fmla="*/ 269500 h 1183900"/>
              <a:gd name="connsiteX84" fmla="*/ 1064398 w 1781729"/>
              <a:gd name="connsiteY84" fmla="*/ 253734 h 1183900"/>
              <a:gd name="connsiteX85" fmla="*/ 993453 w 1781729"/>
              <a:gd name="connsiteY85" fmla="*/ 237969 h 1183900"/>
              <a:gd name="connsiteX86" fmla="*/ 969805 w 1781729"/>
              <a:gd name="connsiteY86" fmla="*/ 222203 h 1183900"/>
              <a:gd name="connsiteX87" fmla="*/ 938274 w 1781729"/>
              <a:gd name="connsiteY87" fmla="*/ 214320 h 1183900"/>
              <a:gd name="connsiteX88" fmla="*/ 898860 w 1781729"/>
              <a:gd name="connsiteY88" fmla="*/ 198555 h 1183900"/>
              <a:gd name="connsiteX89" fmla="*/ 851564 w 1781729"/>
              <a:gd name="connsiteY89" fmla="*/ 182789 h 1183900"/>
              <a:gd name="connsiteX90" fmla="*/ 827916 w 1781729"/>
              <a:gd name="connsiteY90" fmla="*/ 167024 h 1183900"/>
              <a:gd name="connsiteX91" fmla="*/ 804267 w 1781729"/>
              <a:gd name="connsiteY91" fmla="*/ 159141 h 1183900"/>
              <a:gd name="connsiteX92" fmla="*/ 756971 w 1781729"/>
              <a:gd name="connsiteY92" fmla="*/ 127610 h 1183900"/>
              <a:gd name="connsiteX93" fmla="*/ 709674 w 1781729"/>
              <a:gd name="connsiteY93" fmla="*/ 96079 h 1183900"/>
              <a:gd name="connsiteX94" fmla="*/ 686026 w 1781729"/>
              <a:gd name="connsiteY94" fmla="*/ 56665 h 118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781729" h="1183900">
                <a:moveTo>
                  <a:pt x="686026" y="56665"/>
                </a:moveTo>
                <a:lnTo>
                  <a:pt x="686026" y="56665"/>
                </a:lnTo>
                <a:cubicBezTo>
                  <a:pt x="515725" y="-2940"/>
                  <a:pt x="582967" y="-9434"/>
                  <a:pt x="488957" y="9369"/>
                </a:cubicBezTo>
                <a:cubicBezTo>
                  <a:pt x="445605" y="38270"/>
                  <a:pt x="482386" y="9371"/>
                  <a:pt x="449543" y="48782"/>
                </a:cubicBezTo>
                <a:cubicBezTo>
                  <a:pt x="442406" y="57346"/>
                  <a:pt x="433032" y="63867"/>
                  <a:pt x="425895" y="72431"/>
                </a:cubicBezTo>
                <a:cubicBezTo>
                  <a:pt x="371029" y="138271"/>
                  <a:pt x="455560" y="50648"/>
                  <a:pt x="386481" y="119727"/>
                </a:cubicBezTo>
                <a:cubicBezTo>
                  <a:pt x="378581" y="143428"/>
                  <a:pt x="379811" y="146650"/>
                  <a:pt x="362833" y="167024"/>
                </a:cubicBezTo>
                <a:cubicBezTo>
                  <a:pt x="355696" y="175588"/>
                  <a:pt x="347749" y="183535"/>
                  <a:pt x="339185" y="190672"/>
                </a:cubicBezTo>
                <a:cubicBezTo>
                  <a:pt x="331907" y="196737"/>
                  <a:pt x="324010" y="202201"/>
                  <a:pt x="315536" y="206438"/>
                </a:cubicBezTo>
                <a:cubicBezTo>
                  <a:pt x="308104" y="210154"/>
                  <a:pt x="300174" y="213706"/>
                  <a:pt x="291888" y="214320"/>
                </a:cubicBezTo>
                <a:cubicBezTo>
                  <a:pt x="228944" y="218982"/>
                  <a:pt x="165764" y="219575"/>
                  <a:pt x="102702" y="222203"/>
                </a:cubicBezTo>
                <a:cubicBezTo>
                  <a:pt x="86936" y="224831"/>
                  <a:pt x="70011" y="223595"/>
                  <a:pt x="55405" y="230086"/>
                </a:cubicBezTo>
                <a:cubicBezTo>
                  <a:pt x="41031" y="236474"/>
                  <a:pt x="24366" y="264820"/>
                  <a:pt x="15991" y="277382"/>
                </a:cubicBezTo>
                <a:cubicBezTo>
                  <a:pt x="10736" y="293148"/>
                  <a:pt x="-1835" y="308189"/>
                  <a:pt x="226" y="324679"/>
                </a:cubicBezTo>
                <a:cubicBezTo>
                  <a:pt x="2854" y="345700"/>
                  <a:pt x="4320" y="366898"/>
                  <a:pt x="8109" y="387741"/>
                </a:cubicBezTo>
                <a:cubicBezTo>
                  <a:pt x="12515" y="411972"/>
                  <a:pt x="32973" y="444137"/>
                  <a:pt x="47522" y="458686"/>
                </a:cubicBezTo>
                <a:cubicBezTo>
                  <a:pt x="55405" y="466569"/>
                  <a:pt x="62371" y="475490"/>
                  <a:pt x="71171" y="482334"/>
                </a:cubicBezTo>
                <a:cubicBezTo>
                  <a:pt x="86127" y="493967"/>
                  <a:pt x="102702" y="503355"/>
                  <a:pt x="118467" y="513865"/>
                </a:cubicBezTo>
                <a:cubicBezTo>
                  <a:pt x="126350" y="519120"/>
                  <a:pt x="133128" y="526635"/>
                  <a:pt x="142116" y="529631"/>
                </a:cubicBezTo>
                <a:cubicBezTo>
                  <a:pt x="190684" y="545819"/>
                  <a:pt x="141230" y="530902"/>
                  <a:pt x="220943" y="545396"/>
                </a:cubicBezTo>
                <a:cubicBezTo>
                  <a:pt x="231602" y="547334"/>
                  <a:pt x="241898" y="550929"/>
                  <a:pt x="252474" y="553279"/>
                </a:cubicBezTo>
                <a:cubicBezTo>
                  <a:pt x="278103" y="558975"/>
                  <a:pt x="292779" y="559292"/>
                  <a:pt x="315536" y="569045"/>
                </a:cubicBezTo>
                <a:cubicBezTo>
                  <a:pt x="326337" y="573674"/>
                  <a:pt x="336157" y="580446"/>
                  <a:pt x="347067" y="584810"/>
                </a:cubicBezTo>
                <a:cubicBezTo>
                  <a:pt x="362497" y="590982"/>
                  <a:pt x="378598" y="595321"/>
                  <a:pt x="394364" y="600576"/>
                </a:cubicBezTo>
                <a:lnTo>
                  <a:pt x="418012" y="608458"/>
                </a:lnTo>
                <a:cubicBezTo>
                  <a:pt x="425895" y="613713"/>
                  <a:pt x="434579" y="617930"/>
                  <a:pt x="441660" y="624224"/>
                </a:cubicBezTo>
                <a:cubicBezTo>
                  <a:pt x="458324" y="639036"/>
                  <a:pt x="488957" y="671520"/>
                  <a:pt x="488957" y="671520"/>
                </a:cubicBezTo>
                <a:cubicBezTo>
                  <a:pt x="491585" y="679403"/>
                  <a:pt x="493124" y="687737"/>
                  <a:pt x="496840" y="695169"/>
                </a:cubicBezTo>
                <a:cubicBezTo>
                  <a:pt x="501077" y="703643"/>
                  <a:pt x="509609" y="709829"/>
                  <a:pt x="512605" y="718817"/>
                </a:cubicBezTo>
                <a:cubicBezTo>
                  <a:pt x="517659" y="733980"/>
                  <a:pt x="516612" y="750607"/>
                  <a:pt x="520488" y="766113"/>
                </a:cubicBezTo>
                <a:cubicBezTo>
                  <a:pt x="524519" y="782235"/>
                  <a:pt x="532222" y="797288"/>
                  <a:pt x="536253" y="813410"/>
                </a:cubicBezTo>
                <a:cubicBezTo>
                  <a:pt x="538881" y="823920"/>
                  <a:pt x="541786" y="834365"/>
                  <a:pt x="544136" y="844941"/>
                </a:cubicBezTo>
                <a:cubicBezTo>
                  <a:pt x="547043" y="858020"/>
                  <a:pt x="549622" y="871173"/>
                  <a:pt x="552019" y="884355"/>
                </a:cubicBezTo>
                <a:cubicBezTo>
                  <a:pt x="554878" y="900080"/>
                  <a:pt x="556435" y="916049"/>
                  <a:pt x="559902" y="931651"/>
                </a:cubicBezTo>
                <a:cubicBezTo>
                  <a:pt x="561705" y="939763"/>
                  <a:pt x="565157" y="947417"/>
                  <a:pt x="567785" y="955300"/>
                </a:cubicBezTo>
                <a:cubicBezTo>
                  <a:pt x="570412" y="973693"/>
                  <a:pt x="572023" y="992260"/>
                  <a:pt x="575667" y="1010479"/>
                </a:cubicBezTo>
                <a:cubicBezTo>
                  <a:pt x="577297" y="1018627"/>
                  <a:pt x="581747" y="1026016"/>
                  <a:pt x="583550" y="1034127"/>
                </a:cubicBezTo>
                <a:cubicBezTo>
                  <a:pt x="587017" y="1049730"/>
                  <a:pt x="586379" y="1066261"/>
                  <a:pt x="591433" y="1081424"/>
                </a:cubicBezTo>
                <a:cubicBezTo>
                  <a:pt x="598917" y="1103876"/>
                  <a:pt x="621209" y="1116206"/>
                  <a:pt x="638729" y="1128720"/>
                </a:cubicBezTo>
                <a:cubicBezTo>
                  <a:pt x="646438" y="1134227"/>
                  <a:pt x="653904" y="1140249"/>
                  <a:pt x="662378" y="1144486"/>
                </a:cubicBezTo>
                <a:cubicBezTo>
                  <a:pt x="673690" y="1150142"/>
                  <a:pt x="707449" y="1157724"/>
                  <a:pt x="717557" y="1160251"/>
                </a:cubicBezTo>
                <a:cubicBezTo>
                  <a:pt x="723713" y="1163329"/>
                  <a:pt x="761138" y="1183900"/>
                  <a:pt x="772736" y="1183900"/>
                </a:cubicBezTo>
                <a:cubicBezTo>
                  <a:pt x="801759" y="1183900"/>
                  <a:pt x="830543" y="1178645"/>
                  <a:pt x="859447" y="1176017"/>
                </a:cubicBezTo>
                <a:cubicBezTo>
                  <a:pt x="914626" y="1139231"/>
                  <a:pt x="896232" y="1160251"/>
                  <a:pt x="922509" y="1120838"/>
                </a:cubicBezTo>
                <a:cubicBezTo>
                  <a:pt x="925136" y="1112955"/>
                  <a:pt x="925200" y="1103677"/>
                  <a:pt x="930391" y="1097189"/>
                </a:cubicBezTo>
                <a:cubicBezTo>
                  <a:pt x="936309" y="1089791"/>
                  <a:pt x="946762" y="1087489"/>
                  <a:pt x="954040" y="1081424"/>
                </a:cubicBezTo>
                <a:cubicBezTo>
                  <a:pt x="962604" y="1074287"/>
                  <a:pt x="970551" y="1066340"/>
                  <a:pt x="977688" y="1057776"/>
                </a:cubicBezTo>
                <a:cubicBezTo>
                  <a:pt x="1002448" y="1028063"/>
                  <a:pt x="988600" y="1019979"/>
                  <a:pt x="1040750" y="1002596"/>
                </a:cubicBezTo>
                <a:cubicBezTo>
                  <a:pt x="1056516" y="997341"/>
                  <a:pt x="1071925" y="990862"/>
                  <a:pt x="1088047" y="986831"/>
                </a:cubicBezTo>
                <a:lnTo>
                  <a:pt x="1151109" y="971065"/>
                </a:lnTo>
                <a:cubicBezTo>
                  <a:pt x="1158992" y="965810"/>
                  <a:pt x="1166283" y="959537"/>
                  <a:pt x="1174757" y="955300"/>
                </a:cubicBezTo>
                <a:cubicBezTo>
                  <a:pt x="1187358" y="948999"/>
                  <a:pt x="1218148" y="942902"/>
                  <a:pt x="1229936" y="939534"/>
                </a:cubicBezTo>
                <a:cubicBezTo>
                  <a:pt x="1237926" y="937251"/>
                  <a:pt x="1245702" y="934279"/>
                  <a:pt x="1253585" y="931651"/>
                </a:cubicBezTo>
                <a:cubicBezTo>
                  <a:pt x="1274271" y="932944"/>
                  <a:pt x="1387887" y="929222"/>
                  <a:pt x="1427005" y="955300"/>
                </a:cubicBezTo>
                <a:lnTo>
                  <a:pt x="1497950" y="1002596"/>
                </a:lnTo>
                <a:cubicBezTo>
                  <a:pt x="1505833" y="1007851"/>
                  <a:pt x="1512610" y="1015366"/>
                  <a:pt x="1521598" y="1018362"/>
                </a:cubicBezTo>
                <a:cubicBezTo>
                  <a:pt x="1529481" y="1020990"/>
                  <a:pt x="1537682" y="1022807"/>
                  <a:pt x="1545247" y="1026245"/>
                </a:cubicBezTo>
                <a:cubicBezTo>
                  <a:pt x="1566642" y="1035970"/>
                  <a:pt x="1585509" y="1052076"/>
                  <a:pt x="1608309" y="1057776"/>
                </a:cubicBezTo>
                <a:cubicBezTo>
                  <a:pt x="1618819" y="1060403"/>
                  <a:pt x="1629423" y="1062682"/>
                  <a:pt x="1639840" y="1065658"/>
                </a:cubicBezTo>
                <a:cubicBezTo>
                  <a:pt x="1647829" y="1067941"/>
                  <a:pt x="1655340" y="1071911"/>
                  <a:pt x="1663488" y="1073541"/>
                </a:cubicBezTo>
                <a:cubicBezTo>
                  <a:pt x="1681707" y="1077185"/>
                  <a:pt x="1700274" y="1078796"/>
                  <a:pt x="1718667" y="1081424"/>
                </a:cubicBezTo>
                <a:cubicBezTo>
                  <a:pt x="1729177" y="1078796"/>
                  <a:pt x="1743262" y="1081864"/>
                  <a:pt x="1750198" y="1073541"/>
                </a:cubicBezTo>
                <a:cubicBezTo>
                  <a:pt x="1758775" y="1063248"/>
                  <a:pt x="1754556" y="1047053"/>
                  <a:pt x="1758081" y="1034127"/>
                </a:cubicBezTo>
                <a:cubicBezTo>
                  <a:pt x="1762454" y="1018094"/>
                  <a:pt x="1769817" y="1002953"/>
                  <a:pt x="1773847" y="986831"/>
                </a:cubicBezTo>
                <a:lnTo>
                  <a:pt x="1781729" y="955300"/>
                </a:lnTo>
                <a:cubicBezTo>
                  <a:pt x="1779102" y="934279"/>
                  <a:pt x="1777330" y="913134"/>
                  <a:pt x="1773847" y="892238"/>
                </a:cubicBezTo>
                <a:cubicBezTo>
                  <a:pt x="1770229" y="870529"/>
                  <a:pt x="1766234" y="853094"/>
                  <a:pt x="1750198" y="837058"/>
                </a:cubicBezTo>
                <a:cubicBezTo>
                  <a:pt x="1743499" y="830359"/>
                  <a:pt x="1734433" y="826548"/>
                  <a:pt x="1726550" y="821293"/>
                </a:cubicBezTo>
                <a:cubicBezTo>
                  <a:pt x="1721295" y="813410"/>
                  <a:pt x="1716850" y="804923"/>
                  <a:pt x="1710785" y="797645"/>
                </a:cubicBezTo>
                <a:cubicBezTo>
                  <a:pt x="1693105" y="776428"/>
                  <a:pt x="1682555" y="775512"/>
                  <a:pt x="1671371" y="750348"/>
                </a:cubicBezTo>
                <a:cubicBezTo>
                  <a:pt x="1664622" y="735162"/>
                  <a:pt x="1655605" y="703051"/>
                  <a:pt x="1655605" y="703051"/>
                </a:cubicBezTo>
                <a:cubicBezTo>
                  <a:pt x="1663327" y="648999"/>
                  <a:pt x="1670056" y="634730"/>
                  <a:pt x="1655605" y="576927"/>
                </a:cubicBezTo>
                <a:cubicBezTo>
                  <a:pt x="1653307" y="567736"/>
                  <a:pt x="1645095" y="561162"/>
                  <a:pt x="1639840" y="553279"/>
                </a:cubicBezTo>
                <a:cubicBezTo>
                  <a:pt x="1589916" y="555907"/>
                  <a:pt x="1540060" y="561162"/>
                  <a:pt x="1490067" y="561162"/>
                </a:cubicBezTo>
                <a:cubicBezTo>
                  <a:pt x="1471487" y="561162"/>
                  <a:pt x="1451866" y="560825"/>
                  <a:pt x="1434888" y="553279"/>
                </a:cubicBezTo>
                <a:cubicBezTo>
                  <a:pt x="1426231" y="549431"/>
                  <a:pt x="1425821" y="536330"/>
                  <a:pt x="1419122" y="529631"/>
                </a:cubicBezTo>
                <a:cubicBezTo>
                  <a:pt x="1412423" y="522932"/>
                  <a:pt x="1403357" y="519120"/>
                  <a:pt x="1395474" y="513865"/>
                </a:cubicBezTo>
                <a:cubicBezTo>
                  <a:pt x="1392846" y="505982"/>
                  <a:pt x="1392692" y="496776"/>
                  <a:pt x="1387591" y="490217"/>
                </a:cubicBezTo>
                <a:cubicBezTo>
                  <a:pt x="1387589" y="490214"/>
                  <a:pt x="1328473" y="431097"/>
                  <a:pt x="1316647" y="419272"/>
                </a:cubicBezTo>
                <a:cubicBezTo>
                  <a:pt x="1247556" y="350183"/>
                  <a:pt x="1335198" y="434732"/>
                  <a:pt x="1269350" y="379858"/>
                </a:cubicBezTo>
                <a:cubicBezTo>
                  <a:pt x="1195260" y="318116"/>
                  <a:pt x="1317940" y="404370"/>
                  <a:pt x="1198405" y="324679"/>
                </a:cubicBezTo>
                <a:cubicBezTo>
                  <a:pt x="1190522" y="319424"/>
                  <a:pt x="1183745" y="311909"/>
                  <a:pt x="1174757" y="308913"/>
                </a:cubicBezTo>
                <a:cubicBezTo>
                  <a:pt x="1166874" y="306286"/>
                  <a:pt x="1158673" y="304469"/>
                  <a:pt x="1151109" y="301031"/>
                </a:cubicBezTo>
                <a:cubicBezTo>
                  <a:pt x="1129714" y="291306"/>
                  <a:pt x="1107602" y="282536"/>
                  <a:pt x="1088047" y="269500"/>
                </a:cubicBezTo>
                <a:cubicBezTo>
                  <a:pt x="1080164" y="264245"/>
                  <a:pt x="1073106" y="257466"/>
                  <a:pt x="1064398" y="253734"/>
                </a:cubicBezTo>
                <a:cubicBezTo>
                  <a:pt x="1054653" y="249557"/>
                  <a:pt x="1000473" y="239373"/>
                  <a:pt x="993453" y="237969"/>
                </a:cubicBezTo>
                <a:cubicBezTo>
                  <a:pt x="985570" y="232714"/>
                  <a:pt x="978513" y="225935"/>
                  <a:pt x="969805" y="222203"/>
                </a:cubicBezTo>
                <a:cubicBezTo>
                  <a:pt x="959847" y="217935"/>
                  <a:pt x="948552" y="217746"/>
                  <a:pt x="938274" y="214320"/>
                </a:cubicBezTo>
                <a:cubicBezTo>
                  <a:pt x="924850" y="209845"/>
                  <a:pt x="912158" y="203391"/>
                  <a:pt x="898860" y="198555"/>
                </a:cubicBezTo>
                <a:cubicBezTo>
                  <a:pt x="883242" y="192876"/>
                  <a:pt x="865391" y="192007"/>
                  <a:pt x="851564" y="182789"/>
                </a:cubicBezTo>
                <a:cubicBezTo>
                  <a:pt x="843681" y="177534"/>
                  <a:pt x="836390" y="171261"/>
                  <a:pt x="827916" y="167024"/>
                </a:cubicBezTo>
                <a:cubicBezTo>
                  <a:pt x="820484" y="163308"/>
                  <a:pt x="811531" y="163176"/>
                  <a:pt x="804267" y="159141"/>
                </a:cubicBezTo>
                <a:cubicBezTo>
                  <a:pt x="787704" y="149939"/>
                  <a:pt x="772736" y="138120"/>
                  <a:pt x="756971" y="127610"/>
                </a:cubicBezTo>
                <a:lnTo>
                  <a:pt x="709674" y="96079"/>
                </a:lnTo>
                <a:lnTo>
                  <a:pt x="686026" y="56665"/>
                </a:lnTo>
                <a:close/>
              </a:path>
            </a:pathLst>
          </a:custGeom>
          <a:solidFill>
            <a:srgbClr val="92D05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cxnSp>
        <p:nvCxnSpPr>
          <p:cNvPr id="14" name="Straight Connector 13">
            <a:extLst>
              <a:ext uri="{FF2B5EF4-FFF2-40B4-BE49-F238E27FC236}">
                <a16:creationId xmlns:a16="http://schemas.microsoft.com/office/drawing/2014/main" id="{58EB937F-FBA0-FE25-A8D5-06B6159F21F1}"/>
              </a:ext>
            </a:extLst>
          </p:cNvPr>
          <p:cNvCxnSpPr/>
          <p:nvPr/>
        </p:nvCxnSpPr>
        <p:spPr>
          <a:xfrm>
            <a:off x="8492445" y="1686750"/>
            <a:ext cx="547455" cy="0"/>
          </a:xfrm>
          <a:prstGeom prst="line">
            <a:avLst/>
          </a:prstGeom>
          <a:noFill/>
          <a:ln w="57150" cmpd="dbl">
            <a:solidFill>
              <a:srgbClr val="FF0000">
                <a:alpha val="66000"/>
              </a:srgb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F23984FA-0146-0082-83FA-0EC222FE6771}"/>
              </a:ext>
            </a:extLst>
          </p:cNvPr>
          <p:cNvCxnSpPr/>
          <p:nvPr/>
        </p:nvCxnSpPr>
        <p:spPr>
          <a:xfrm>
            <a:off x="8492445" y="1909786"/>
            <a:ext cx="547455" cy="0"/>
          </a:xfrm>
          <a:prstGeom prst="line">
            <a:avLst/>
          </a:prstGeom>
          <a:noFill/>
          <a:ln w="53975" cmpd="dbl">
            <a:solidFill>
              <a:schemeClr val="tx1">
                <a:lumMod val="95000"/>
                <a:lumOff val="5000"/>
                <a:alpha val="56000"/>
              </a:scheme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CBB3961F-9A3A-A59D-9E38-6D536081AB90}"/>
              </a:ext>
            </a:extLst>
          </p:cNvPr>
          <p:cNvCxnSpPr/>
          <p:nvPr/>
        </p:nvCxnSpPr>
        <p:spPr>
          <a:xfrm>
            <a:off x="8500049" y="2590083"/>
            <a:ext cx="547455" cy="0"/>
          </a:xfrm>
          <a:prstGeom prst="line">
            <a:avLst/>
          </a:prstGeom>
          <a:noFill/>
          <a:ln w="31750" cmpd="sng">
            <a:solidFill>
              <a:srgbClr val="00B0F0">
                <a:alpha val="54000"/>
              </a:srgbClr>
            </a:solidFill>
            <a:prstDash val="solid"/>
            <a:headEnd type="arrow" w="sm" len="sm"/>
            <a:tailEnd type="arrow" w="sm" len="sm"/>
          </a:ln>
        </p:spPr>
        <p:style>
          <a:lnRef idx="2">
            <a:schemeClr val="accent1">
              <a:shade val="50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FF2748FE-55F3-B028-BF78-76339DE8F73D}"/>
              </a:ext>
            </a:extLst>
          </p:cNvPr>
          <p:cNvCxnSpPr/>
          <p:nvPr/>
        </p:nvCxnSpPr>
        <p:spPr>
          <a:xfrm>
            <a:off x="8492557" y="2136416"/>
            <a:ext cx="547455" cy="0"/>
          </a:xfrm>
          <a:prstGeom prst="line">
            <a:avLst/>
          </a:prstGeom>
          <a:noFill/>
          <a:ln w="34925">
            <a:solidFill>
              <a:srgbClr val="7030A0">
                <a:alpha val="56000"/>
              </a:srgb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sp>
        <p:nvSpPr>
          <p:cNvPr id="18" name="TextBox 17">
            <a:extLst>
              <a:ext uri="{FF2B5EF4-FFF2-40B4-BE49-F238E27FC236}">
                <a16:creationId xmlns:a16="http://schemas.microsoft.com/office/drawing/2014/main" id="{090FAC4C-8093-7C86-D1A2-30748F864ADB}"/>
              </a:ext>
            </a:extLst>
          </p:cNvPr>
          <p:cNvSpPr txBox="1"/>
          <p:nvPr/>
        </p:nvSpPr>
        <p:spPr>
          <a:xfrm>
            <a:off x="9003496" y="1246550"/>
            <a:ext cx="1946112" cy="1689245"/>
          </a:xfrm>
          <a:prstGeom prst="rect">
            <a:avLst/>
          </a:prstGeom>
          <a:noFill/>
        </p:spPr>
        <p:txBody>
          <a:bodyPr wrap="square">
            <a:spAutoFit/>
          </a:bodyPr>
          <a:lstStyle/>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Đường</a:t>
            </a:r>
            <a:r>
              <a:rPr lang="en-US" sz="1003" b="1" kern="100" dirty="0">
                <a:latin typeface="Calibri" panose="020F0502020204030204" pitchFamily="34" charset="0"/>
                <a:ea typeface="Calibri" panose="020F0502020204030204" pitchFamily="34" charset="0"/>
                <a:cs typeface="Calibri" panose="020F0502020204030204" pitchFamily="34" charset="0"/>
              </a:rPr>
              <a:t> Cao </a:t>
            </a:r>
            <a:r>
              <a:rPr lang="en-US" sz="1003" b="1" kern="100" dirty="0" err="1">
                <a:latin typeface="Calibri" panose="020F0502020204030204" pitchFamily="34" charset="0"/>
                <a:ea typeface="Calibri" panose="020F0502020204030204" pitchFamily="34" charset="0"/>
                <a:cs typeface="Calibri" panose="020F0502020204030204" pitchFamily="34" charset="0"/>
              </a:rPr>
              <a:t>tốc</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Đường</a:t>
            </a:r>
            <a:r>
              <a:rPr lang="en-US" sz="1003" b="1" kern="100" dirty="0">
                <a:latin typeface="Calibri" panose="020F0502020204030204" pitchFamily="34" charset="0"/>
                <a:ea typeface="Calibri" panose="020F0502020204030204" pitchFamily="34" charset="0"/>
                <a:cs typeface="Calibri" panose="020F0502020204030204" pitchFamily="34" charset="0"/>
              </a:rPr>
              <a:t> HCM</a:t>
            </a: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Quốc</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lộ</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Tỉnh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lộ</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Đường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trục</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xã</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liên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xã</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Hành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lang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mặt</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nước</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Hàng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lang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ven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sông</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AF8F1F7D-4176-80C4-00CB-5D5E68B0CAFF}"/>
              </a:ext>
            </a:extLst>
          </p:cNvPr>
          <p:cNvSpPr txBox="1"/>
          <p:nvPr/>
        </p:nvSpPr>
        <p:spPr>
          <a:xfrm>
            <a:off x="8419592" y="951913"/>
            <a:ext cx="2536398" cy="300019"/>
          </a:xfrm>
          <a:prstGeom prst="rect">
            <a:avLst/>
          </a:prstGeom>
          <a:noFill/>
        </p:spPr>
        <p:txBody>
          <a:bodyPr wrap="square">
            <a:spAutoFit/>
          </a:bodyPr>
          <a:lstStyle/>
          <a:p>
            <a:pPr algn="just">
              <a:lnSpc>
                <a:spcPct val="150000"/>
              </a:lnSpc>
            </a:pP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Trục</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động</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lực</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và</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hành</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lang</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phát</a:t>
            </a:r>
            <a:r>
              <a:rPr lang="en-US" sz="1003" b="1" kern="100" dirty="0">
                <a:solidFill>
                  <a:srgbClr val="FF0000"/>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rgbClr val="FF0000"/>
                </a:solidFill>
                <a:latin typeface="Calibri" panose="020F0502020204030204" pitchFamily="34" charset="0"/>
                <a:ea typeface="Calibri" panose="020F0502020204030204" pitchFamily="34" charset="0"/>
                <a:cs typeface="Calibri" panose="020F0502020204030204" pitchFamily="34" charset="0"/>
              </a:rPr>
              <a:t>triển</a:t>
            </a:r>
            <a:endParaRPr lang="en-US" sz="557" b="1" kern="100" dirty="0">
              <a:solidFill>
                <a:srgbClr val="FF0000"/>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Oval 19">
            <a:extLst>
              <a:ext uri="{FF2B5EF4-FFF2-40B4-BE49-F238E27FC236}">
                <a16:creationId xmlns:a16="http://schemas.microsoft.com/office/drawing/2014/main" id="{B714DDB9-006E-4A6A-74A3-A62F74B7E49D}"/>
              </a:ext>
            </a:extLst>
          </p:cNvPr>
          <p:cNvSpPr/>
          <p:nvPr/>
        </p:nvSpPr>
        <p:spPr>
          <a:xfrm>
            <a:off x="8658757" y="5099266"/>
            <a:ext cx="176436" cy="176436"/>
          </a:xfrm>
          <a:prstGeom prst="ellipse">
            <a:avLst/>
          </a:prstGeom>
          <a:noFill/>
          <a:ln w="22225">
            <a:solidFill>
              <a:srgbClr val="FF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1" name="Oval 20">
            <a:extLst>
              <a:ext uri="{FF2B5EF4-FFF2-40B4-BE49-F238E27FC236}">
                <a16:creationId xmlns:a16="http://schemas.microsoft.com/office/drawing/2014/main" id="{69D529C8-D097-41F6-9DA7-7140392F5814}"/>
              </a:ext>
            </a:extLst>
          </p:cNvPr>
          <p:cNvSpPr/>
          <p:nvPr/>
        </p:nvSpPr>
        <p:spPr>
          <a:xfrm>
            <a:off x="8681568" y="5344956"/>
            <a:ext cx="123878" cy="123878"/>
          </a:xfrm>
          <a:prstGeom prst="ellipse">
            <a:avLst/>
          </a:prstGeom>
          <a:solidFill>
            <a:srgbClr val="FF00FF">
              <a:alpha val="54000"/>
            </a:srgbClr>
          </a:solidFill>
          <a:ln w="190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2" name="TextBox 21">
            <a:extLst>
              <a:ext uri="{FF2B5EF4-FFF2-40B4-BE49-F238E27FC236}">
                <a16:creationId xmlns:a16="http://schemas.microsoft.com/office/drawing/2014/main" id="{D8E61CEF-6775-ACA5-358A-6D8D352CF28B}"/>
              </a:ext>
            </a:extLst>
          </p:cNvPr>
          <p:cNvSpPr txBox="1"/>
          <p:nvPr/>
        </p:nvSpPr>
        <p:spPr>
          <a:xfrm>
            <a:off x="8862346" y="4754726"/>
            <a:ext cx="1938958" cy="994631"/>
          </a:xfrm>
          <a:prstGeom prst="rect">
            <a:avLst/>
          </a:prstGeom>
          <a:noFill/>
        </p:spPr>
        <p:txBody>
          <a:bodyPr wrap="square">
            <a:spAutoFit/>
          </a:bodyPr>
          <a:lstStyle/>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hành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chính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xã</a:t>
            </a:r>
            <a:endParaRPr lang="en-US" sz="557"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thương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mai</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dịch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vụ</a:t>
            </a:r>
            <a:r>
              <a:rPr lang="en-US" sz="1003" b="1" kern="100" dirty="0">
                <a:latin typeface="Calibri" panose="020F0502020204030204" pitchFamily="34" charset="0"/>
                <a:ea typeface="Calibri" panose="020F0502020204030204" pitchFamily="34" charset="0"/>
                <a:cs typeface="Calibri" panose="020F0502020204030204" pitchFamily="34" charset="0"/>
              </a:rPr>
              <a:t> </a:t>
            </a: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du </a:t>
            </a:r>
            <a:r>
              <a:rPr lang="en-US" sz="1003" b="1" kern="100" dirty="0" err="1">
                <a:latin typeface="Calibri" panose="020F0502020204030204" pitchFamily="34" charset="0"/>
                <a:ea typeface="Calibri" panose="020F0502020204030204" pitchFamily="34" charset="0"/>
                <a:cs typeface="Calibri" panose="020F0502020204030204" pitchFamily="34" charset="0"/>
              </a:rPr>
              <a:t>lịch</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Cụm</a:t>
            </a:r>
            <a:r>
              <a:rPr lang="en-US" sz="1003" b="1" kern="100" dirty="0">
                <a:latin typeface="Calibri" panose="020F0502020204030204" pitchFamily="34" charset="0"/>
                <a:ea typeface="Calibri" panose="020F0502020204030204" pitchFamily="34" charset="0"/>
                <a:cs typeface="Calibri" panose="020F0502020204030204" pitchFamily="34" charset="0"/>
              </a:rPr>
              <a:t> CN</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1EBAECAD-5398-3E4D-429B-737890050932}"/>
              </a:ext>
            </a:extLst>
          </p:cNvPr>
          <p:cNvSpPr txBox="1"/>
          <p:nvPr/>
        </p:nvSpPr>
        <p:spPr>
          <a:xfrm>
            <a:off x="8441162" y="4485425"/>
            <a:ext cx="2498315" cy="300019"/>
          </a:xfrm>
          <a:prstGeom prst="rect">
            <a:avLst/>
          </a:prstGeom>
          <a:noFill/>
        </p:spPr>
        <p:txBody>
          <a:bodyPr wrap="square">
            <a:spAutoFit/>
          </a:bodyPr>
          <a:lstStyle/>
          <a:p>
            <a:pPr algn="just">
              <a:lnSpc>
                <a:spcPct val="150000"/>
              </a:lnSpc>
            </a:pPr>
            <a:r>
              <a:rPr lang="en-US" sz="1003" b="1" kern="100" dirty="0" err="1">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Hệ</a:t>
            </a:r>
            <a:r>
              <a:rPr lang="en-US" sz="1003" b="1" kern="100" dirty="0">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thống</a:t>
            </a:r>
            <a:r>
              <a:rPr lang="en-US" sz="1003" b="1" kern="100" dirty="0">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trung</a:t>
            </a:r>
            <a:r>
              <a:rPr lang="en-US" sz="1003" b="1" kern="100" dirty="0">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rPr>
              <a:t>tâm</a:t>
            </a:r>
            <a:endParaRPr lang="en-US" sz="557" b="1" kern="100" dirty="0">
              <a:solidFill>
                <a:schemeClr val="accent4">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445CC576-5F51-8168-A18E-E1BD1912D39E}"/>
              </a:ext>
            </a:extLst>
          </p:cNvPr>
          <p:cNvSpPr txBox="1"/>
          <p:nvPr/>
        </p:nvSpPr>
        <p:spPr>
          <a:xfrm>
            <a:off x="8441162" y="2881792"/>
            <a:ext cx="2536398" cy="300019"/>
          </a:xfrm>
          <a:prstGeom prst="rect">
            <a:avLst/>
          </a:prstGeom>
          <a:noFill/>
        </p:spPr>
        <p:txBody>
          <a:bodyPr wrap="square">
            <a:spAutoFit/>
          </a:bodyPr>
          <a:lstStyle/>
          <a:p>
            <a:pPr algn="just">
              <a:lnSpc>
                <a:spcPct val="150000"/>
              </a:lnSpc>
            </a:pPr>
            <a:r>
              <a:rPr lang="en-US" sz="1003" b="1" kern="100"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Vùng</a:t>
            </a:r>
            <a:r>
              <a:rPr lang="en-US" sz="1003" b="1" kern="1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không</a:t>
            </a:r>
            <a:r>
              <a:rPr lang="en-US" sz="1003" b="1" kern="1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gian</a:t>
            </a:r>
            <a:r>
              <a:rPr lang="en-US" sz="1003" b="1" kern="1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phát</a:t>
            </a:r>
            <a:r>
              <a:rPr lang="en-US" sz="1003" b="1" kern="1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003" b="1" kern="100" dirty="0" err="1">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triển</a:t>
            </a:r>
            <a:r>
              <a:rPr lang="en-US" sz="1003" b="1" kern="1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rPr>
              <a:t> </a:t>
            </a:r>
            <a:endParaRPr lang="en-US" sz="557" b="1" kern="100" dirty="0">
              <a:solidFill>
                <a:schemeClr val="accent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TextBox 24">
            <a:extLst>
              <a:ext uri="{FF2B5EF4-FFF2-40B4-BE49-F238E27FC236}">
                <a16:creationId xmlns:a16="http://schemas.microsoft.com/office/drawing/2014/main" id="{35719583-EA51-0C91-7BEE-6C72A9F4EE8C}"/>
              </a:ext>
            </a:extLst>
          </p:cNvPr>
          <p:cNvSpPr txBox="1"/>
          <p:nvPr/>
        </p:nvSpPr>
        <p:spPr>
          <a:xfrm>
            <a:off x="8946113" y="3174161"/>
            <a:ext cx="2022372" cy="1226170"/>
          </a:xfrm>
          <a:prstGeom prst="rect">
            <a:avLst/>
          </a:prstGeom>
          <a:noFill/>
        </p:spPr>
        <p:txBody>
          <a:bodyPr wrap="square">
            <a:spAutoFit/>
          </a:bodyPr>
          <a:lstStyle/>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phát</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triển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dân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cư</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canh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tác</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trồng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trọt</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chăn</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nuôi</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tập</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endParaRPr lang="en-US" sz="1003"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phát</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triển</a:t>
            </a:r>
            <a:r>
              <a:rPr lang="en-US" sz="1003" b="1" kern="100" dirty="0">
                <a:latin typeface="Calibri" panose="020F0502020204030204" pitchFamily="34" charset="0"/>
                <a:ea typeface="Calibri" panose="020F0502020204030204" pitchFamily="34" charset="0"/>
                <a:cs typeface="Calibri" panose="020F0502020204030204" pitchFamily="34" charset="0"/>
              </a:rPr>
              <a:t> du </a:t>
            </a:r>
            <a:r>
              <a:rPr lang="en-US" sz="1003" b="1" kern="100" dirty="0" err="1">
                <a:latin typeface="Calibri" panose="020F0502020204030204" pitchFamily="34" charset="0"/>
                <a:ea typeface="Calibri" panose="020F0502020204030204" pitchFamily="34" charset="0"/>
                <a:cs typeface="Calibri" panose="020F0502020204030204" pitchFamily="34" charset="0"/>
              </a:rPr>
              <a:t>lịch</a:t>
            </a:r>
            <a:r>
              <a:rPr lang="en-US" sz="1003" b="1" kern="100" dirty="0">
                <a:latin typeface="Calibri" panose="020F0502020204030204" pitchFamily="34" charset="0"/>
                <a:ea typeface="Calibri" panose="020F0502020204030204" pitchFamily="34" charset="0"/>
                <a:cs typeface="Calibri" panose="020F0502020204030204" pitchFamily="34" charset="0"/>
              </a:rPr>
              <a:t> </a:t>
            </a:r>
          </a:p>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Vùng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kinh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tế</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sinh</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thái</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509F6CF4-BB90-4AA0-8ACB-7B23FC29FD49}"/>
              </a:ext>
            </a:extLst>
          </p:cNvPr>
          <p:cNvSpPr/>
          <p:nvPr/>
        </p:nvSpPr>
        <p:spPr>
          <a:xfrm>
            <a:off x="8561170" y="3310482"/>
            <a:ext cx="407919" cy="114911"/>
          </a:xfrm>
          <a:prstGeom prst="rect">
            <a:avLst/>
          </a:prstGeom>
          <a:solidFill>
            <a:srgbClr val="FFC000">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7" name="Rectangle 26">
            <a:extLst>
              <a:ext uri="{FF2B5EF4-FFF2-40B4-BE49-F238E27FC236}">
                <a16:creationId xmlns:a16="http://schemas.microsoft.com/office/drawing/2014/main" id="{5A1074D3-EA7F-F627-1683-58A9F0993F41}"/>
              </a:ext>
            </a:extLst>
          </p:cNvPr>
          <p:cNvSpPr/>
          <p:nvPr/>
        </p:nvSpPr>
        <p:spPr>
          <a:xfrm>
            <a:off x="8560254" y="3544235"/>
            <a:ext cx="407919" cy="114911"/>
          </a:xfrm>
          <a:prstGeom prst="rect">
            <a:avLst/>
          </a:prstGeom>
          <a:solidFill>
            <a:srgbClr val="92D050">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cxnSp>
        <p:nvCxnSpPr>
          <p:cNvPr id="28" name="Straight Connector 27">
            <a:extLst>
              <a:ext uri="{FF2B5EF4-FFF2-40B4-BE49-F238E27FC236}">
                <a16:creationId xmlns:a16="http://schemas.microsoft.com/office/drawing/2014/main" id="{80591557-9BFD-197D-1ADA-F0952FEBD6B9}"/>
              </a:ext>
            </a:extLst>
          </p:cNvPr>
          <p:cNvCxnSpPr/>
          <p:nvPr/>
        </p:nvCxnSpPr>
        <p:spPr>
          <a:xfrm>
            <a:off x="8500049" y="2366162"/>
            <a:ext cx="547455" cy="0"/>
          </a:xfrm>
          <a:prstGeom prst="line">
            <a:avLst/>
          </a:prstGeom>
          <a:noFill/>
          <a:ln w="25400">
            <a:solidFill>
              <a:schemeClr val="tx2">
                <a:lumMod val="50000"/>
                <a:alpha val="60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sp>
        <p:nvSpPr>
          <p:cNvPr id="29" name="6-Point Star 45">
            <a:extLst>
              <a:ext uri="{FF2B5EF4-FFF2-40B4-BE49-F238E27FC236}">
                <a16:creationId xmlns:a16="http://schemas.microsoft.com/office/drawing/2014/main" id="{03B85D8E-7906-1E73-AD33-634FBAFA5D9B}"/>
              </a:ext>
            </a:extLst>
          </p:cNvPr>
          <p:cNvSpPr/>
          <p:nvPr/>
        </p:nvSpPr>
        <p:spPr>
          <a:xfrm>
            <a:off x="8645927" y="4818506"/>
            <a:ext cx="201330" cy="242743"/>
          </a:xfrm>
          <a:prstGeom prst="star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0" name="Rectangle 29">
            <a:extLst>
              <a:ext uri="{FF2B5EF4-FFF2-40B4-BE49-F238E27FC236}">
                <a16:creationId xmlns:a16="http://schemas.microsoft.com/office/drawing/2014/main" id="{E113D4BA-2426-0C3E-EF3F-868E1DFC5F36}"/>
              </a:ext>
            </a:extLst>
          </p:cNvPr>
          <p:cNvSpPr/>
          <p:nvPr/>
        </p:nvSpPr>
        <p:spPr>
          <a:xfrm>
            <a:off x="8560254" y="3991519"/>
            <a:ext cx="407919" cy="114911"/>
          </a:xfrm>
          <a:prstGeom prst="rect">
            <a:avLst/>
          </a:prstGeom>
          <a:solidFill>
            <a:srgbClr val="D4749D">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1" name="Rectangle 30">
            <a:extLst>
              <a:ext uri="{FF2B5EF4-FFF2-40B4-BE49-F238E27FC236}">
                <a16:creationId xmlns:a16="http://schemas.microsoft.com/office/drawing/2014/main" id="{586B750D-819B-8BDA-F5DE-3AC24A8A62B9}"/>
              </a:ext>
            </a:extLst>
          </p:cNvPr>
          <p:cNvSpPr/>
          <p:nvPr/>
        </p:nvSpPr>
        <p:spPr>
          <a:xfrm>
            <a:off x="8564056" y="4225237"/>
            <a:ext cx="407919" cy="114911"/>
          </a:xfrm>
          <a:prstGeom prst="rect">
            <a:avLst/>
          </a:prstGeom>
          <a:solidFill>
            <a:schemeClr val="accent6">
              <a:lumMod val="5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2" name="Oval 31">
            <a:extLst>
              <a:ext uri="{FF2B5EF4-FFF2-40B4-BE49-F238E27FC236}">
                <a16:creationId xmlns:a16="http://schemas.microsoft.com/office/drawing/2014/main" id="{D0A6FF03-74D0-CA79-A9DB-347E21F11584}"/>
              </a:ext>
            </a:extLst>
          </p:cNvPr>
          <p:cNvSpPr/>
          <p:nvPr/>
        </p:nvSpPr>
        <p:spPr>
          <a:xfrm>
            <a:off x="8681568" y="5569335"/>
            <a:ext cx="123878" cy="123878"/>
          </a:xfrm>
          <a:prstGeom prst="ellipse">
            <a:avLst/>
          </a:prstGeom>
          <a:solidFill>
            <a:srgbClr val="7030A0">
              <a:alpha val="70000"/>
            </a:srgbClr>
          </a:solidFill>
          <a:ln w="190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3" name="Rectangle 32">
            <a:extLst>
              <a:ext uri="{FF2B5EF4-FFF2-40B4-BE49-F238E27FC236}">
                <a16:creationId xmlns:a16="http://schemas.microsoft.com/office/drawing/2014/main" id="{11F41C64-3C80-6787-B0F9-6D0B7D0A86D8}"/>
              </a:ext>
            </a:extLst>
          </p:cNvPr>
          <p:cNvSpPr/>
          <p:nvPr/>
        </p:nvSpPr>
        <p:spPr>
          <a:xfrm>
            <a:off x="8564431" y="3767877"/>
            <a:ext cx="407919" cy="114911"/>
          </a:xfrm>
          <a:prstGeom prst="rect">
            <a:avLst/>
          </a:prstGeom>
          <a:solidFill>
            <a:schemeClr val="accent4">
              <a:lumMod val="50000"/>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cxnSp>
        <p:nvCxnSpPr>
          <p:cNvPr id="34" name="Straight Connector 33">
            <a:extLst>
              <a:ext uri="{FF2B5EF4-FFF2-40B4-BE49-F238E27FC236}">
                <a16:creationId xmlns:a16="http://schemas.microsoft.com/office/drawing/2014/main" id="{42E005F4-F6A4-8DC0-662B-8EB99F3C4D88}"/>
              </a:ext>
            </a:extLst>
          </p:cNvPr>
          <p:cNvCxnSpPr/>
          <p:nvPr/>
        </p:nvCxnSpPr>
        <p:spPr>
          <a:xfrm flipV="1">
            <a:off x="8500049" y="2803068"/>
            <a:ext cx="532247" cy="8266"/>
          </a:xfrm>
          <a:prstGeom prst="line">
            <a:avLst/>
          </a:prstGeom>
          <a:noFill/>
          <a:ln w="50800">
            <a:solidFill>
              <a:srgbClr val="FF00FF">
                <a:alpha val="56000"/>
              </a:srgbClr>
            </a:solidFill>
            <a:prstDash val="sysDot"/>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sp>
        <p:nvSpPr>
          <p:cNvPr id="35" name="Freeform 1">
            <a:extLst>
              <a:ext uri="{FF2B5EF4-FFF2-40B4-BE49-F238E27FC236}">
                <a16:creationId xmlns:a16="http://schemas.microsoft.com/office/drawing/2014/main" id="{A935B516-1995-9216-DD8A-EBFFAEDE92B1}"/>
              </a:ext>
            </a:extLst>
          </p:cNvPr>
          <p:cNvSpPr/>
          <p:nvPr/>
        </p:nvSpPr>
        <p:spPr>
          <a:xfrm>
            <a:off x="3682171" y="1493807"/>
            <a:ext cx="1230848" cy="3768073"/>
          </a:xfrm>
          <a:custGeom>
            <a:avLst/>
            <a:gdLst>
              <a:gd name="connsiteX0" fmla="*/ 79882 w 1104640"/>
              <a:gd name="connsiteY0" fmla="*/ 0 h 3381704"/>
              <a:gd name="connsiteX1" fmla="*/ 103530 w 1104640"/>
              <a:gd name="connsiteY1" fmla="*/ 291663 h 3381704"/>
              <a:gd name="connsiteX2" fmla="*/ 1054 w 1104640"/>
              <a:gd name="connsiteY2" fmla="*/ 977463 h 3381704"/>
              <a:gd name="connsiteX3" fmla="*/ 56233 w 1104640"/>
              <a:gd name="connsiteY3" fmla="*/ 1174531 h 3381704"/>
              <a:gd name="connsiteX4" fmla="*/ 150826 w 1104640"/>
              <a:gd name="connsiteY4" fmla="*/ 1253359 h 3381704"/>
              <a:gd name="connsiteX5" fmla="*/ 261185 w 1104640"/>
              <a:gd name="connsiteY5" fmla="*/ 1631731 h 3381704"/>
              <a:gd name="connsiteX6" fmla="*/ 379426 w 1104640"/>
              <a:gd name="connsiteY6" fmla="*/ 1726325 h 3381704"/>
              <a:gd name="connsiteX7" fmla="*/ 387309 w 1104640"/>
              <a:gd name="connsiteY7" fmla="*/ 1876097 h 3381704"/>
              <a:gd name="connsiteX8" fmla="*/ 450371 w 1104640"/>
              <a:gd name="connsiteY8" fmla="*/ 2144111 h 3381704"/>
              <a:gd name="connsiteX9" fmla="*/ 529199 w 1104640"/>
              <a:gd name="connsiteY9" fmla="*/ 2317531 h 3381704"/>
              <a:gd name="connsiteX10" fmla="*/ 537082 w 1104640"/>
              <a:gd name="connsiteY10" fmla="*/ 2514600 h 3381704"/>
              <a:gd name="connsiteX11" fmla="*/ 568613 w 1104640"/>
              <a:gd name="connsiteY11" fmla="*/ 2758966 h 3381704"/>
              <a:gd name="connsiteX12" fmla="*/ 852392 w 1104640"/>
              <a:gd name="connsiteY12" fmla="*/ 3058511 h 3381704"/>
              <a:gd name="connsiteX13" fmla="*/ 1057344 w 1104640"/>
              <a:gd name="connsiteY13" fmla="*/ 3279228 h 3381704"/>
              <a:gd name="connsiteX14" fmla="*/ 1104640 w 1104640"/>
              <a:gd name="connsiteY14" fmla="*/ 3381704 h 3381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04640" h="3381704">
                <a:moveTo>
                  <a:pt x="79882" y="0"/>
                </a:moveTo>
                <a:cubicBezTo>
                  <a:pt x="98275" y="64376"/>
                  <a:pt x="116668" y="128753"/>
                  <a:pt x="103530" y="291663"/>
                </a:cubicBezTo>
                <a:cubicBezTo>
                  <a:pt x="90392" y="454574"/>
                  <a:pt x="8937" y="830318"/>
                  <a:pt x="1054" y="977463"/>
                </a:cubicBezTo>
                <a:cubicBezTo>
                  <a:pt x="-6829" y="1124608"/>
                  <a:pt x="31271" y="1128548"/>
                  <a:pt x="56233" y="1174531"/>
                </a:cubicBezTo>
                <a:cubicBezTo>
                  <a:pt x="81195" y="1220514"/>
                  <a:pt x="116667" y="1177159"/>
                  <a:pt x="150826" y="1253359"/>
                </a:cubicBezTo>
                <a:cubicBezTo>
                  <a:pt x="184985" y="1329559"/>
                  <a:pt x="223085" y="1552903"/>
                  <a:pt x="261185" y="1631731"/>
                </a:cubicBezTo>
                <a:cubicBezTo>
                  <a:pt x="299285" y="1710559"/>
                  <a:pt x="358405" y="1685597"/>
                  <a:pt x="379426" y="1726325"/>
                </a:cubicBezTo>
                <a:cubicBezTo>
                  <a:pt x="400447" y="1767053"/>
                  <a:pt x="375485" y="1806466"/>
                  <a:pt x="387309" y="1876097"/>
                </a:cubicBezTo>
                <a:cubicBezTo>
                  <a:pt x="399133" y="1945728"/>
                  <a:pt x="426723" y="2070539"/>
                  <a:pt x="450371" y="2144111"/>
                </a:cubicBezTo>
                <a:cubicBezTo>
                  <a:pt x="474019" y="2217683"/>
                  <a:pt x="514747" y="2255783"/>
                  <a:pt x="529199" y="2317531"/>
                </a:cubicBezTo>
                <a:cubicBezTo>
                  <a:pt x="543651" y="2379279"/>
                  <a:pt x="530513" y="2441028"/>
                  <a:pt x="537082" y="2514600"/>
                </a:cubicBezTo>
                <a:cubicBezTo>
                  <a:pt x="543651" y="2588172"/>
                  <a:pt x="516061" y="2668314"/>
                  <a:pt x="568613" y="2758966"/>
                </a:cubicBezTo>
                <a:cubicBezTo>
                  <a:pt x="621165" y="2849618"/>
                  <a:pt x="770937" y="2971801"/>
                  <a:pt x="852392" y="3058511"/>
                </a:cubicBezTo>
                <a:cubicBezTo>
                  <a:pt x="933847" y="3145221"/>
                  <a:pt x="1015303" y="3225362"/>
                  <a:pt x="1057344" y="3279228"/>
                </a:cubicBezTo>
                <a:cubicBezTo>
                  <a:pt x="1099385" y="3333094"/>
                  <a:pt x="1102012" y="3357399"/>
                  <a:pt x="1104640" y="3381704"/>
                </a:cubicBezTo>
              </a:path>
            </a:pathLst>
          </a:custGeom>
          <a:noFill/>
          <a:ln w="57150" cmpd="dbl">
            <a:solidFill>
              <a:srgbClr val="FF0000">
                <a:alpha val="66000"/>
              </a:srgb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6" name="Freeform 2">
            <a:extLst>
              <a:ext uri="{FF2B5EF4-FFF2-40B4-BE49-F238E27FC236}">
                <a16:creationId xmlns:a16="http://schemas.microsoft.com/office/drawing/2014/main" id="{39250A55-F248-D7A0-4BED-8A7E0DEF986F}"/>
              </a:ext>
            </a:extLst>
          </p:cNvPr>
          <p:cNvSpPr/>
          <p:nvPr/>
        </p:nvSpPr>
        <p:spPr>
          <a:xfrm>
            <a:off x="4280618" y="4163831"/>
            <a:ext cx="1431691" cy="729148"/>
          </a:xfrm>
          <a:custGeom>
            <a:avLst/>
            <a:gdLst>
              <a:gd name="connsiteX0" fmla="*/ 0 w 1284889"/>
              <a:gd name="connsiteY0" fmla="*/ 86824 h 654383"/>
              <a:gd name="connsiteX1" fmla="*/ 275896 w 1284889"/>
              <a:gd name="connsiteY1" fmla="*/ 55293 h 654383"/>
              <a:gd name="connsiteX2" fmla="*/ 512379 w 1284889"/>
              <a:gd name="connsiteY2" fmla="*/ 114 h 654383"/>
              <a:gd name="connsiteX3" fmla="*/ 559675 w 1284889"/>
              <a:gd name="connsiteY3" fmla="*/ 71059 h 654383"/>
              <a:gd name="connsiteX4" fmla="*/ 662151 w 1284889"/>
              <a:gd name="connsiteY4" fmla="*/ 252362 h 654383"/>
              <a:gd name="connsiteX5" fmla="*/ 796158 w 1284889"/>
              <a:gd name="connsiteY5" fmla="*/ 410018 h 654383"/>
              <a:gd name="connsiteX6" fmla="*/ 1040524 w 1284889"/>
              <a:gd name="connsiteY6" fmla="*/ 504611 h 654383"/>
              <a:gd name="connsiteX7" fmla="*/ 1284889 w 1284889"/>
              <a:gd name="connsiteY7" fmla="*/ 654383 h 654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4889" h="654383">
                <a:moveTo>
                  <a:pt x="0" y="86824"/>
                </a:moveTo>
                <a:cubicBezTo>
                  <a:pt x="95250" y="78284"/>
                  <a:pt x="190500" y="69745"/>
                  <a:pt x="275896" y="55293"/>
                </a:cubicBezTo>
                <a:cubicBezTo>
                  <a:pt x="361292" y="40841"/>
                  <a:pt x="465083" y="-2514"/>
                  <a:pt x="512379" y="114"/>
                </a:cubicBezTo>
                <a:cubicBezTo>
                  <a:pt x="559676" y="2742"/>
                  <a:pt x="534713" y="29018"/>
                  <a:pt x="559675" y="71059"/>
                </a:cubicBezTo>
                <a:cubicBezTo>
                  <a:pt x="584637" y="113100"/>
                  <a:pt x="622737" y="195869"/>
                  <a:pt x="662151" y="252362"/>
                </a:cubicBezTo>
                <a:cubicBezTo>
                  <a:pt x="701565" y="308855"/>
                  <a:pt x="733096" y="367977"/>
                  <a:pt x="796158" y="410018"/>
                </a:cubicBezTo>
                <a:cubicBezTo>
                  <a:pt x="859220" y="452059"/>
                  <a:pt x="959069" y="463884"/>
                  <a:pt x="1040524" y="504611"/>
                </a:cubicBezTo>
                <a:cubicBezTo>
                  <a:pt x="1121979" y="545338"/>
                  <a:pt x="1240220" y="618911"/>
                  <a:pt x="1284889" y="654383"/>
                </a:cubicBezTo>
              </a:path>
            </a:pathLst>
          </a:custGeom>
          <a:noFill/>
          <a:ln w="28575" cmpd="dbl">
            <a:solidFill>
              <a:schemeClr val="tx1">
                <a:lumMod val="95000"/>
                <a:lumOff val="5000"/>
                <a:alpha val="56000"/>
              </a:scheme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7" name="Freeform 3">
            <a:extLst>
              <a:ext uri="{FF2B5EF4-FFF2-40B4-BE49-F238E27FC236}">
                <a16:creationId xmlns:a16="http://schemas.microsoft.com/office/drawing/2014/main" id="{043A618B-3CC3-704A-C70A-77CD4BAAFC52}"/>
              </a:ext>
            </a:extLst>
          </p:cNvPr>
          <p:cNvSpPr/>
          <p:nvPr/>
        </p:nvSpPr>
        <p:spPr>
          <a:xfrm>
            <a:off x="2014503" y="1924107"/>
            <a:ext cx="4909912" cy="527148"/>
          </a:xfrm>
          <a:custGeom>
            <a:avLst/>
            <a:gdLst>
              <a:gd name="connsiteX0" fmla="*/ 0 w 4406462"/>
              <a:gd name="connsiteY0" fmla="*/ 323271 h 473096"/>
              <a:gd name="connsiteX1" fmla="*/ 394138 w 4406462"/>
              <a:gd name="connsiteY1" fmla="*/ 354802 h 473096"/>
              <a:gd name="connsiteX2" fmla="*/ 819807 w 4406462"/>
              <a:gd name="connsiteY2" fmla="*/ 181381 h 473096"/>
              <a:gd name="connsiteX3" fmla="*/ 1190296 w 4406462"/>
              <a:gd name="connsiteY3" fmla="*/ 197147 h 473096"/>
              <a:gd name="connsiteX4" fmla="*/ 1411014 w 4406462"/>
              <a:gd name="connsiteY4" fmla="*/ 236560 h 473096"/>
              <a:gd name="connsiteX5" fmla="*/ 1655379 w 4406462"/>
              <a:gd name="connsiteY5" fmla="*/ 165616 h 473096"/>
              <a:gd name="connsiteX6" fmla="*/ 2065283 w 4406462"/>
              <a:gd name="connsiteY6" fmla="*/ 228678 h 473096"/>
              <a:gd name="connsiteX7" fmla="*/ 2451538 w 4406462"/>
              <a:gd name="connsiteY7" fmla="*/ 165616 h 473096"/>
              <a:gd name="connsiteX8" fmla="*/ 2593427 w 4406462"/>
              <a:gd name="connsiteY8" fmla="*/ 102553 h 473096"/>
              <a:gd name="connsiteX9" fmla="*/ 2869324 w 4406462"/>
              <a:gd name="connsiteY9" fmla="*/ 78905 h 473096"/>
              <a:gd name="connsiteX10" fmla="*/ 2932386 w 4406462"/>
              <a:gd name="connsiteY10" fmla="*/ 78 h 473096"/>
              <a:gd name="connsiteX11" fmla="*/ 3216165 w 4406462"/>
              <a:gd name="connsiteY11" fmla="*/ 94671 h 473096"/>
              <a:gd name="connsiteX12" fmla="*/ 3452648 w 4406462"/>
              <a:gd name="connsiteY12" fmla="*/ 315388 h 473096"/>
              <a:gd name="connsiteX13" fmla="*/ 3712779 w 4406462"/>
              <a:gd name="connsiteY13" fmla="*/ 394216 h 473096"/>
              <a:gd name="connsiteX14" fmla="*/ 3941379 w 4406462"/>
              <a:gd name="connsiteY14" fmla="*/ 339036 h 473096"/>
              <a:gd name="connsiteX15" fmla="*/ 4169979 w 4406462"/>
              <a:gd name="connsiteY15" fmla="*/ 465160 h 473096"/>
              <a:gd name="connsiteX16" fmla="*/ 4406462 w 4406462"/>
              <a:gd name="connsiteY16" fmla="*/ 449395 h 473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06462" h="473096">
                <a:moveTo>
                  <a:pt x="0" y="323271"/>
                </a:moveTo>
                <a:cubicBezTo>
                  <a:pt x="128752" y="350860"/>
                  <a:pt x="257504" y="378450"/>
                  <a:pt x="394138" y="354802"/>
                </a:cubicBezTo>
                <a:cubicBezTo>
                  <a:pt x="530773" y="331154"/>
                  <a:pt x="687114" y="207657"/>
                  <a:pt x="819807" y="181381"/>
                </a:cubicBezTo>
                <a:cubicBezTo>
                  <a:pt x="952500" y="155105"/>
                  <a:pt x="1091762" y="187950"/>
                  <a:pt x="1190296" y="197147"/>
                </a:cubicBezTo>
                <a:cubicBezTo>
                  <a:pt x="1288831" y="206343"/>
                  <a:pt x="1333500" y="241815"/>
                  <a:pt x="1411014" y="236560"/>
                </a:cubicBezTo>
                <a:cubicBezTo>
                  <a:pt x="1488528" y="231305"/>
                  <a:pt x="1546334" y="166930"/>
                  <a:pt x="1655379" y="165616"/>
                </a:cubicBezTo>
                <a:cubicBezTo>
                  <a:pt x="1764424" y="164302"/>
                  <a:pt x="1932590" y="228678"/>
                  <a:pt x="2065283" y="228678"/>
                </a:cubicBezTo>
                <a:cubicBezTo>
                  <a:pt x="2197976" y="228678"/>
                  <a:pt x="2363514" y="186637"/>
                  <a:pt x="2451538" y="165616"/>
                </a:cubicBezTo>
                <a:cubicBezTo>
                  <a:pt x="2539562" y="144595"/>
                  <a:pt x="2523796" y="117005"/>
                  <a:pt x="2593427" y="102553"/>
                </a:cubicBezTo>
                <a:cubicBezTo>
                  <a:pt x="2663058" y="88101"/>
                  <a:pt x="2812831" y="95984"/>
                  <a:pt x="2869324" y="78905"/>
                </a:cubicBezTo>
                <a:cubicBezTo>
                  <a:pt x="2925817" y="61826"/>
                  <a:pt x="2874579" y="-2550"/>
                  <a:pt x="2932386" y="78"/>
                </a:cubicBezTo>
                <a:cubicBezTo>
                  <a:pt x="2990193" y="2706"/>
                  <a:pt x="3129455" y="42119"/>
                  <a:pt x="3216165" y="94671"/>
                </a:cubicBezTo>
                <a:cubicBezTo>
                  <a:pt x="3302875" y="147223"/>
                  <a:pt x="3369879" y="265464"/>
                  <a:pt x="3452648" y="315388"/>
                </a:cubicBezTo>
                <a:cubicBezTo>
                  <a:pt x="3535417" y="365312"/>
                  <a:pt x="3631324" y="390275"/>
                  <a:pt x="3712779" y="394216"/>
                </a:cubicBezTo>
                <a:cubicBezTo>
                  <a:pt x="3794234" y="398157"/>
                  <a:pt x="3865179" y="327212"/>
                  <a:pt x="3941379" y="339036"/>
                </a:cubicBezTo>
                <a:cubicBezTo>
                  <a:pt x="4017579" y="350860"/>
                  <a:pt x="4092465" y="446767"/>
                  <a:pt x="4169979" y="465160"/>
                </a:cubicBezTo>
                <a:cubicBezTo>
                  <a:pt x="4247493" y="483553"/>
                  <a:pt x="4326977" y="466474"/>
                  <a:pt x="4406462" y="449395"/>
                </a:cubicBezTo>
              </a:path>
            </a:pathLst>
          </a:custGeom>
          <a:noFill/>
          <a:ln w="28575" cmpd="dbl">
            <a:solidFill>
              <a:schemeClr val="tx1">
                <a:lumMod val="95000"/>
                <a:lumOff val="5000"/>
                <a:alpha val="56000"/>
              </a:schemeClr>
            </a:solidFill>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38" name="Freeform 51">
            <a:extLst>
              <a:ext uri="{FF2B5EF4-FFF2-40B4-BE49-F238E27FC236}">
                <a16:creationId xmlns:a16="http://schemas.microsoft.com/office/drawing/2014/main" id="{7D1A8B20-BB02-F1CB-EF9C-0B07291DE378}"/>
              </a:ext>
            </a:extLst>
          </p:cNvPr>
          <p:cNvSpPr/>
          <p:nvPr/>
        </p:nvSpPr>
        <p:spPr>
          <a:xfrm>
            <a:off x="1505066" y="3918023"/>
            <a:ext cx="5700416" cy="1405341"/>
          </a:xfrm>
          <a:custGeom>
            <a:avLst/>
            <a:gdLst>
              <a:gd name="connsiteX0" fmla="*/ 0 w 5115910"/>
              <a:gd name="connsiteY0" fmla="*/ 1261241 h 1261241"/>
              <a:gd name="connsiteX1" fmla="*/ 772510 w 5115910"/>
              <a:gd name="connsiteY1" fmla="*/ 993227 h 1261241"/>
              <a:gd name="connsiteX2" fmla="*/ 2112579 w 5115910"/>
              <a:gd name="connsiteY2" fmla="*/ 670034 h 1261241"/>
              <a:gd name="connsiteX3" fmla="*/ 2869324 w 5115910"/>
              <a:gd name="connsiteY3" fmla="*/ 504496 h 1261241"/>
              <a:gd name="connsiteX4" fmla="*/ 3980793 w 5115910"/>
              <a:gd name="connsiteY4" fmla="*/ 402021 h 1261241"/>
              <a:gd name="connsiteX5" fmla="*/ 5115910 w 5115910"/>
              <a:gd name="connsiteY5" fmla="*/ 0 h 1261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15910" h="1261241">
                <a:moveTo>
                  <a:pt x="0" y="1261241"/>
                </a:moveTo>
                <a:cubicBezTo>
                  <a:pt x="210207" y="1176501"/>
                  <a:pt x="420414" y="1091761"/>
                  <a:pt x="772510" y="993227"/>
                </a:cubicBezTo>
                <a:cubicBezTo>
                  <a:pt x="1124606" y="894693"/>
                  <a:pt x="1763110" y="751489"/>
                  <a:pt x="2112579" y="670034"/>
                </a:cubicBezTo>
                <a:cubicBezTo>
                  <a:pt x="2462048" y="588579"/>
                  <a:pt x="2557955" y="549165"/>
                  <a:pt x="2869324" y="504496"/>
                </a:cubicBezTo>
                <a:cubicBezTo>
                  <a:pt x="3180693" y="459827"/>
                  <a:pt x="3606362" y="486104"/>
                  <a:pt x="3980793" y="402021"/>
                </a:cubicBezTo>
                <a:cubicBezTo>
                  <a:pt x="4355224" y="317938"/>
                  <a:pt x="4855779" y="99848"/>
                  <a:pt x="5115910" y="0"/>
                </a:cubicBezTo>
              </a:path>
            </a:pathLst>
          </a:custGeom>
          <a:noFill/>
          <a:ln w="57150" cmpd="dbl">
            <a:solidFill>
              <a:srgbClr val="00FD00"/>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cxnSp>
        <p:nvCxnSpPr>
          <p:cNvPr id="39" name="Straight Connector 38">
            <a:extLst>
              <a:ext uri="{FF2B5EF4-FFF2-40B4-BE49-F238E27FC236}">
                <a16:creationId xmlns:a16="http://schemas.microsoft.com/office/drawing/2014/main" id="{F0B2A0E2-2D3D-0236-E839-5E8EF4870624}"/>
              </a:ext>
            </a:extLst>
          </p:cNvPr>
          <p:cNvCxnSpPr/>
          <p:nvPr/>
        </p:nvCxnSpPr>
        <p:spPr>
          <a:xfrm>
            <a:off x="8487977" y="1443742"/>
            <a:ext cx="547455" cy="0"/>
          </a:xfrm>
          <a:prstGeom prst="line">
            <a:avLst/>
          </a:prstGeom>
          <a:noFill/>
          <a:ln w="57150" cmpd="dbl">
            <a:solidFill>
              <a:srgbClr val="00FD00"/>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cxnSp>
      <p:sp>
        <p:nvSpPr>
          <p:cNvPr id="40" name="Freeform 53">
            <a:extLst>
              <a:ext uri="{FF2B5EF4-FFF2-40B4-BE49-F238E27FC236}">
                <a16:creationId xmlns:a16="http://schemas.microsoft.com/office/drawing/2014/main" id="{49B108D3-A887-B009-06CB-CA2DB9919AE5}"/>
              </a:ext>
            </a:extLst>
          </p:cNvPr>
          <p:cNvSpPr/>
          <p:nvPr/>
        </p:nvSpPr>
        <p:spPr>
          <a:xfrm>
            <a:off x="2813793" y="2161346"/>
            <a:ext cx="2055311" cy="1337249"/>
          </a:xfrm>
          <a:custGeom>
            <a:avLst/>
            <a:gdLst>
              <a:gd name="connsiteX0" fmla="*/ 0 w 1844565"/>
              <a:gd name="connsiteY0" fmla="*/ 0 h 1200131"/>
              <a:gd name="connsiteX1" fmla="*/ 94593 w 1844565"/>
              <a:gd name="connsiteY1" fmla="*/ 204952 h 1200131"/>
              <a:gd name="connsiteX2" fmla="*/ 204952 w 1844565"/>
              <a:gd name="connsiteY2" fmla="*/ 543910 h 1200131"/>
              <a:gd name="connsiteX3" fmla="*/ 354724 w 1844565"/>
              <a:gd name="connsiteY3" fmla="*/ 693683 h 1200131"/>
              <a:gd name="connsiteX4" fmla="*/ 630621 w 1844565"/>
              <a:gd name="connsiteY4" fmla="*/ 867104 h 1200131"/>
              <a:gd name="connsiteX5" fmla="*/ 764627 w 1844565"/>
              <a:gd name="connsiteY5" fmla="*/ 1064173 h 1200131"/>
              <a:gd name="connsiteX6" fmla="*/ 922283 w 1844565"/>
              <a:gd name="connsiteY6" fmla="*/ 1166648 h 1200131"/>
              <a:gd name="connsiteX7" fmla="*/ 1064172 w 1844565"/>
              <a:gd name="connsiteY7" fmla="*/ 1198179 h 1200131"/>
              <a:gd name="connsiteX8" fmla="*/ 1229710 w 1844565"/>
              <a:gd name="connsiteY8" fmla="*/ 1119352 h 1200131"/>
              <a:gd name="connsiteX9" fmla="*/ 1308538 w 1844565"/>
              <a:gd name="connsiteY9" fmla="*/ 1048407 h 1200131"/>
              <a:gd name="connsiteX10" fmla="*/ 1466193 w 1844565"/>
              <a:gd name="connsiteY10" fmla="*/ 709448 h 1200131"/>
              <a:gd name="connsiteX11" fmla="*/ 1600200 w 1844565"/>
              <a:gd name="connsiteY11" fmla="*/ 606973 h 1200131"/>
              <a:gd name="connsiteX12" fmla="*/ 1726324 w 1844565"/>
              <a:gd name="connsiteY12" fmla="*/ 488731 h 1200131"/>
              <a:gd name="connsiteX13" fmla="*/ 1844565 w 1844565"/>
              <a:gd name="connsiteY13" fmla="*/ 338959 h 120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44565" h="1200131">
                <a:moveTo>
                  <a:pt x="0" y="0"/>
                </a:moveTo>
                <a:cubicBezTo>
                  <a:pt x="30217" y="57150"/>
                  <a:pt x="60434" y="114300"/>
                  <a:pt x="94593" y="204952"/>
                </a:cubicBezTo>
                <a:cubicBezTo>
                  <a:pt x="128752" y="295604"/>
                  <a:pt x="161597" y="462455"/>
                  <a:pt x="204952" y="543910"/>
                </a:cubicBezTo>
                <a:cubicBezTo>
                  <a:pt x="248307" y="625365"/>
                  <a:pt x="283779" y="639817"/>
                  <a:pt x="354724" y="693683"/>
                </a:cubicBezTo>
                <a:cubicBezTo>
                  <a:pt x="425669" y="747549"/>
                  <a:pt x="562304" y="805356"/>
                  <a:pt x="630621" y="867104"/>
                </a:cubicBezTo>
                <a:cubicBezTo>
                  <a:pt x="698938" y="928852"/>
                  <a:pt x="716017" y="1014249"/>
                  <a:pt x="764627" y="1064173"/>
                </a:cubicBezTo>
                <a:cubicBezTo>
                  <a:pt x="813237" y="1114097"/>
                  <a:pt x="872359" y="1144314"/>
                  <a:pt x="922283" y="1166648"/>
                </a:cubicBezTo>
                <a:cubicBezTo>
                  <a:pt x="972207" y="1188982"/>
                  <a:pt x="1012934" y="1206062"/>
                  <a:pt x="1064172" y="1198179"/>
                </a:cubicBezTo>
                <a:cubicBezTo>
                  <a:pt x="1115410" y="1190296"/>
                  <a:pt x="1188982" y="1144314"/>
                  <a:pt x="1229710" y="1119352"/>
                </a:cubicBezTo>
                <a:cubicBezTo>
                  <a:pt x="1270438" y="1094390"/>
                  <a:pt x="1269124" y="1116724"/>
                  <a:pt x="1308538" y="1048407"/>
                </a:cubicBezTo>
                <a:cubicBezTo>
                  <a:pt x="1347952" y="980090"/>
                  <a:pt x="1417583" y="783020"/>
                  <a:pt x="1466193" y="709448"/>
                </a:cubicBezTo>
                <a:cubicBezTo>
                  <a:pt x="1514803" y="635876"/>
                  <a:pt x="1556845" y="643759"/>
                  <a:pt x="1600200" y="606973"/>
                </a:cubicBezTo>
                <a:cubicBezTo>
                  <a:pt x="1643555" y="570187"/>
                  <a:pt x="1685597" y="533400"/>
                  <a:pt x="1726324" y="488731"/>
                </a:cubicBezTo>
                <a:cubicBezTo>
                  <a:pt x="1767051" y="444062"/>
                  <a:pt x="1805808" y="391510"/>
                  <a:pt x="1844565" y="338959"/>
                </a:cubicBezTo>
              </a:path>
            </a:pathLst>
          </a:custGeom>
          <a:noFill/>
          <a:ln w="25400">
            <a:solidFill>
              <a:schemeClr val="tx2">
                <a:lumMod val="50000"/>
                <a:alpha val="60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1" name="Freeform 54">
            <a:extLst>
              <a:ext uri="{FF2B5EF4-FFF2-40B4-BE49-F238E27FC236}">
                <a16:creationId xmlns:a16="http://schemas.microsoft.com/office/drawing/2014/main" id="{966CFBE4-5D4E-04B6-CE9C-06153BD78D82}"/>
              </a:ext>
            </a:extLst>
          </p:cNvPr>
          <p:cNvSpPr/>
          <p:nvPr/>
        </p:nvSpPr>
        <p:spPr>
          <a:xfrm>
            <a:off x="4333318" y="1449891"/>
            <a:ext cx="1774243" cy="1203638"/>
          </a:xfrm>
          <a:custGeom>
            <a:avLst/>
            <a:gdLst>
              <a:gd name="connsiteX0" fmla="*/ 0 w 1592317"/>
              <a:gd name="connsiteY0" fmla="*/ 307427 h 1080220"/>
              <a:gd name="connsiteX1" fmla="*/ 102476 w 1592317"/>
              <a:gd name="connsiteY1" fmla="*/ 599089 h 1080220"/>
              <a:gd name="connsiteX2" fmla="*/ 244366 w 1592317"/>
              <a:gd name="connsiteY2" fmla="*/ 811924 h 1080220"/>
              <a:gd name="connsiteX3" fmla="*/ 472966 w 1592317"/>
              <a:gd name="connsiteY3" fmla="*/ 993227 h 1080220"/>
              <a:gd name="connsiteX4" fmla="*/ 543910 w 1592317"/>
              <a:gd name="connsiteY4" fmla="*/ 1001110 h 1080220"/>
              <a:gd name="connsiteX5" fmla="*/ 733097 w 1592317"/>
              <a:gd name="connsiteY5" fmla="*/ 1079938 h 1080220"/>
              <a:gd name="connsiteX6" fmla="*/ 819807 w 1592317"/>
              <a:gd name="connsiteY6" fmla="*/ 969579 h 1080220"/>
              <a:gd name="connsiteX7" fmla="*/ 1024759 w 1592317"/>
              <a:gd name="connsiteY7" fmla="*/ 977462 h 1080220"/>
              <a:gd name="connsiteX8" fmla="*/ 1229710 w 1592317"/>
              <a:gd name="connsiteY8" fmla="*/ 843455 h 1080220"/>
              <a:gd name="connsiteX9" fmla="*/ 1458310 w 1592317"/>
              <a:gd name="connsiteY9" fmla="*/ 528144 h 1080220"/>
              <a:gd name="connsiteX10" fmla="*/ 1489841 w 1592317"/>
              <a:gd name="connsiteY10" fmla="*/ 252248 h 1080220"/>
              <a:gd name="connsiteX11" fmla="*/ 1592317 w 1592317"/>
              <a:gd name="connsiteY11" fmla="*/ 0 h 1080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92317" h="1080220">
                <a:moveTo>
                  <a:pt x="0" y="307427"/>
                </a:moveTo>
                <a:cubicBezTo>
                  <a:pt x="30874" y="411216"/>
                  <a:pt x="61748" y="515006"/>
                  <a:pt x="102476" y="599089"/>
                </a:cubicBezTo>
                <a:cubicBezTo>
                  <a:pt x="143204" y="683172"/>
                  <a:pt x="182618" y="746234"/>
                  <a:pt x="244366" y="811924"/>
                </a:cubicBezTo>
                <a:cubicBezTo>
                  <a:pt x="306114" y="877614"/>
                  <a:pt x="423042" y="961696"/>
                  <a:pt x="472966" y="993227"/>
                </a:cubicBezTo>
                <a:cubicBezTo>
                  <a:pt x="522890" y="1024758"/>
                  <a:pt x="500555" y="986658"/>
                  <a:pt x="543910" y="1001110"/>
                </a:cubicBezTo>
                <a:cubicBezTo>
                  <a:pt x="587265" y="1015562"/>
                  <a:pt x="687114" y="1085193"/>
                  <a:pt x="733097" y="1079938"/>
                </a:cubicBezTo>
                <a:cubicBezTo>
                  <a:pt x="779080" y="1074683"/>
                  <a:pt x="771197" y="986658"/>
                  <a:pt x="819807" y="969579"/>
                </a:cubicBezTo>
                <a:cubicBezTo>
                  <a:pt x="868417" y="952500"/>
                  <a:pt x="956442" y="998483"/>
                  <a:pt x="1024759" y="977462"/>
                </a:cubicBezTo>
                <a:cubicBezTo>
                  <a:pt x="1093076" y="956441"/>
                  <a:pt x="1157452" y="918341"/>
                  <a:pt x="1229710" y="843455"/>
                </a:cubicBezTo>
                <a:cubicBezTo>
                  <a:pt x="1301969" y="768569"/>
                  <a:pt x="1414955" y="626679"/>
                  <a:pt x="1458310" y="528144"/>
                </a:cubicBezTo>
                <a:cubicBezTo>
                  <a:pt x="1501665" y="429610"/>
                  <a:pt x="1467507" y="340272"/>
                  <a:pt x="1489841" y="252248"/>
                </a:cubicBezTo>
                <a:cubicBezTo>
                  <a:pt x="1512175" y="164224"/>
                  <a:pt x="1552246" y="82112"/>
                  <a:pt x="1592317" y="0"/>
                </a:cubicBezTo>
              </a:path>
            </a:pathLst>
          </a:custGeom>
          <a:noFill/>
          <a:ln w="25400">
            <a:solidFill>
              <a:schemeClr val="tx2">
                <a:lumMod val="50000"/>
                <a:alpha val="60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2" name="Freeform 55">
            <a:extLst>
              <a:ext uri="{FF2B5EF4-FFF2-40B4-BE49-F238E27FC236}">
                <a16:creationId xmlns:a16="http://schemas.microsoft.com/office/drawing/2014/main" id="{F88AEE8E-89B6-A239-C2F5-0148FDD9D408}"/>
              </a:ext>
            </a:extLst>
          </p:cNvPr>
          <p:cNvSpPr/>
          <p:nvPr/>
        </p:nvSpPr>
        <p:spPr>
          <a:xfrm>
            <a:off x="4877887" y="1968110"/>
            <a:ext cx="360119" cy="579703"/>
          </a:xfrm>
          <a:custGeom>
            <a:avLst/>
            <a:gdLst>
              <a:gd name="connsiteX0" fmla="*/ 0 w 323193"/>
              <a:gd name="connsiteY0" fmla="*/ 520262 h 520262"/>
              <a:gd name="connsiteX1" fmla="*/ 149773 w 323193"/>
              <a:gd name="connsiteY1" fmla="*/ 402021 h 520262"/>
              <a:gd name="connsiteX2" fmla="*/ 275897 w 323193"/>
              <a:gd name="connsiteY2" fmla="*/ 220718 h 520262"/>
              <a:gd name="connsiteX3" fmla="*/ 323193 w 323193"/>
              <a:gd name="connsiteY3" fmla="*/ 0 h 520262"/>
            </a:gdLst>
            <a:ahLst/>
            <a:cxnLst>
              <a:cxn ang="0">
                <a:pos x="connsiteX0" y="connsiteY0"/>
              </a:cxn>
              <a:cxn ang="0">
                <a:pos x="connsiteX1" y="connsiteY1"/>
              </a:cxn>
              <a:cxn ang="0">
                <a:pos x="connsiteX2" y="connsiteY2"/>
              </a:cxn>
              <a:cxn ang="0">
                <a:pos x="connsiteX3" y="connsiteY3"/>
              </a:cxn>
            </a:cxnLst>
            <a:rect l="l" t="t" r="r" b="b"/>
            <a:pathLst>
              <a:path w="323193" h="520262">
                <a:moveTo>
                  <a:pt x="0" y="520262"/>
                </a:moveTo>
                <a:cubicBezTo>
                  <a:pt x="51895" y="486103"/>
                  <a:pt x="103790" y="451945"/>
                  <a:pt x="149773" y="402021"/>
                </a:cubicBezTo>
                <a:cubicBezTo>
                  <a:pt x="195756" y="352097"/>
                  <a:pt x="246994" y="287721"/>
                  <a:pt x="275897" y="220718"/>
                </a:cubicBezTo>
                <a:cubicBezTo>
                  <a:pt x="304800" y="153714"/>
                  <a:pt x="313996" y="76857"/>
                  <a:pt x="323193" y="0"/>
                </a:cubicBezTo>
              </a:path>
            </a:pathLst>
          </a:custGeom>
          <a:noFill/>
          <a:ln w="25400">
            <a:solidFill>
              <a:schemeClr val="tx2">
                <a:lumMod val="50000"/>
                <a:alpha val="60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3" name="Freeform 56">
            <a:extLst>
              <a:ext uri="{FF2B5EF4-FFF2-40B4-BE49-F238E27FC236}">
                <a16:creationId xmlns:a16="http://schemas.microsoft.com/office/drawing/2014/main" id="{EDAC168C-4C62-B335-FC8D-6181DC064FB8}"/>
              </a:ext>
            </a:extLst>
          </p:cNvPr>
          <p:cNvSpPr/>
          <p:nvPr/>
        </p:nvSpPr>
        <p:spPr>
          <a:xfrm>
            <a:off x="3436978" y="3355886"/>
            <a:ext cx="799723" cy="923732"/>
          </a:xfrm>
          <a:custGeom>
            <a:avLst/>
            <a:gdLst>
              <a:gd name="connsiteX0" fmla="*/ 197459 w 717721"/>
              <a:gd name="connsiteY0" fmla="*/ 0 h 829015"/>
              <a:gd name="connsiteX1" fmla="*/ 126514 w 717721"/>
              <a:gd name="connsiteY1" fmla="*/ 252249 h 829015"/>
              <a:gd name="connsiteX2" fmla="*/ 390 w 717721"/>
              <a:gd name="connsiteY2" fmla="*/ 449318 h 829015"/>
              <a:gd name="connsiteX3" fmla="*/ 94983 w 717721"/>
              <a:gd name="connsiteY3" fmla="*/ 614855 h 829015"/>
              <a:gd name="connsiteX4" fmla="*/ 307817 w 717721"/>
              <a:gd name="connsiteY4" fmla="*/ 804042 h 829015"/>
              <a:gd name="connsiteX5" fmla="*/ 465472 w 717721"/>
              <a:gd name="connsiteY5" fmla="*/ 827690 h 829015"/>
              <a:gd name="connsiteX6" fmla="*/ 717721 w 717721"/>
              <a:gd name="connsiteY6" fmla="*/ 811924 h 829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7721" h="829015">
                <a:moveTo>
                  <a:pt x="197459" y="0"/>
                </a:moveTo>
                <a:cubicBezTo>
                  <a:pt x="178409" y="88681"/>
                  <a:pt x="159359" y="177363"/>
                  <a:pt x="126514" y="252249"/>
                </a:cubicBezTo>
                <a:cubicBezTo>
                  <a:pt x="93669" y="327135"/>
                  <a:pt x="5645" y="388884"/>
                  <a:pt x="390" y="449318"/>
                </a:cubicBezTo>
                <a:cubicBezTo>
                  <a:pt x="-4865" y="509752"/>
                  <a:pt x="43745" y="555734"/>
                  <a:pt x="94983" y="614855"/>
                </a:cubicBezTo>
                <a:cubicBezTo>
                  <a:pt x="146221" y="673976"/>
                  <a:pt x="246069" y="768570"/>
                  <a:pt x="307817" y="804042"/>
                </a:cubicBezTo>
                <a:cubicBezTo>
                  <a:pt x="369565" y="839514"/>
                  <a:pt x="397155" y="826376"/>
                  <a:pt x="465472" y="827690"/>
                </a:cubicBezTo>
                <a:cubicBezTo>
                  <a:pt x="533789" y="829004"/>
                  <a:pt x="680935" y="806669"/>
                  <a:pt x="717721" y="811924"/>
                </a:cubicBezTo>
              </a:path>
            </a:pathLst>
          </a:custGeom>
          <a:noFill/>
          <a:ln w="25400">
            <a:solidFill>
              <a:schemeClr val="tx2">
                <a:lumMod val="50000"/>
                <a:alpha val="60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4" name="Freeform 62">
            <a:extLst>
              <a:ext uri="{FF2B5EF4-FFF2-40B4-BE49-F238E27FC236}">
                <a16:creationId xmlns:a16="http://schemas.microsoft.com/office/drawing/2014/main" id="{A293CE5B-D8DB-CCDC-703F-FD01DE1F2391}"/>
              </a:ext>
            </a:extLst>
          </p:cNvPr>
          <p:cNvSpPr/>
          <p:nvPr/>
        </p:nvSpPr>
        <p:spPr>
          <a:xfrm>
            <a:off x="4886671" y="2644431"/>
            <a:ext cx="317400" cy="1501959"/>
          </a:xfrm>
          <a:custGeom>
            <a:avLst/>
            <a:gdLst>
              <a:gd name="connsiteX0" fmla="*/ 244365 w 284855"/>
              <a:gd name="connsiteY0" fmla="*/ 0 h 1347952"/>
              <a:gd name="connsiteX1" fmla="*/ 275896 w 284855"/>
              <a:gd name="connsiteY1" fmla="*/ 457200 h 1347952"/>
              <a:gd name="connsiteX2" fmla="*/ 102476 w 284855"/>
              <a:gd name="connsiteY2" fmla="*/ 1079938 h 1347952"/>
              <a:gd name="connsiteX3" fmla="*/ 0 w 284855"/>
              <a:gd name="connsiteY3" fmla="*/ 1347952 h 1347952"/>
            </a:gdLst>
            <a:ahLst/>
            <a:cxnLst>
              <a:cxn ang="0">
                <a:pos x="connsiteX0" y="connsiteY0"/>
              </a:cxn>
              <a:cxn ang="0">
                <a:pos x="connsiteX1" y="connsiteY1"/>
              </a:cxn>
              <a:cxn ang="0">
                <a:pos x="connsiteX2" y="connsiteY2"/>
              </a:cxn>
              <a:cxn ang="0">
                <a:pos x="connsiteX3" y="connsiteY3"/>
              </a:cxn>
            </a:cxnLst>
            <a:rect l="l" t="t" r="r" b="b"/>
            <a:pathLst>
              <a:path w="284855" h="1347952">
                <a:moveTo>
                  <a:pt x="244365" y="0"/>
                </a:moveTo>
                <a:cubicBezTo>
                  <a:pt x="271954" y="138605"/>
                  <a:pt x="299544" y="277210"/>
                  <a:pt x="275896" y="457200"/>
                </a:cubicBezTo>
                <a:cubicBezTo>
                  <a:pt x="252248" y="637190"/>
                  <a:pt x="148459" y="931479"/>
                  <a:pt x="102476" y="1079938"/>
                </a:cubicBezTo>
                <a:cubicBezTo>
                  <a:pt x="56493" y="1228397"/>
                  <a:pt x="49924" y="1307225"/>
                  <a:pt x="0" y="1347952"/>
                </a:cubicBezTo>
              </a:path>
            </a:pathLst>
          </a:custGeom>
          <a:noFill/>
          <a:ln w="12700">
            <a:solidFill>
              <a:schemeClr val="tx2">
                <a:lumMod val="50000"/>
                <a:alpha val="60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5" name="6-Point Star 63">
            <a:extLst>
              <a:ext uri="{FF2B5EF4-FFF2-40B4-BE49-F238E27FC236}">
                <a16:creationId xmlns:a16="http://schemas.microsoft.com/office/drawing/2014/main" id="{1E157477-5067-75AF-BE19-B13576F16581}"/>
              </a:ext>
            </a:extLst>
          </p:cNvPr>
          <p:cNvSpPr/>
          <p:nvPr/>
        </p:nvSpPr>
        <p:spPr>
          <a:xfrm>
            <a:off x="4157993" y="3395412"/>
            <a:ext cx="201330" cy="242743"/>
          </a:xfrm>
          <a:prstGeom prst="star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6" name="Oval 45">
            <a:extLst>
              <a:ext uri="{FF2B5EF4-FFF2-40B4-BE49-F238E27FC236}">
                <a16:creationId xmlns:a16="http://schemas.microsoft.com/office/drawing/2014/main" id="{34759989-ED4D-F75B-785A-2002329FE8EA}"/>
              </a:ext>
            </a:extLst>
          </p:cNvPr>
          <p:cNvSpPr/>
          <p:nvPr/>
        </p:nvSpPr>
        <p:spPr>
          <a:xfrm>
            <a:off x="4740620" y="2411285"/>
            <a:ext cx="285367" cy="285367"/>
          </a:xfrm>
          <a:prstGeom prst="ellipse">
            <a:avLst/>
          </a:prstGeom>
          <a:noFill/>
          <a:ln w="22225">
            <a:solidFill>
              <a:srgbClr val="FF00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7" name="Oval 46">
            <a:extLst>
              <a:ext uri="{FF2B5EF4-FFF2-40B4-BE49-F238E27FC236}">
                <a16:creationId xmlns:a16="http://schemas.microsoft.com/office/drawing/2014/main" id="{7921F112-807B-80CC-F5B9-05CEEBBF5D2F}"/>
              </a:ext>
            </a:extLst>
          </p:cNvPr>
          <p:cNvSpPr/>
          <p:nvPr/>
        </p:nvSpPr>
        <p:spPr>
          <a:xfrm>
            <a:off x="3683306" y="4290122"/>
            <a:ext cx="123878" cy="123878"/>
          </a:xfrm>
          <a:prstGeom prst="ellipse">
            <a:avLst/>
          </a:prstGeom>
          <a:solidFill>
            <a:srgbClr val="FF00FF">
              <a:alpha val="54000"/>
            </a:srgbClr>
          </a:solidFill>
          <a:ln w="190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8" name="Oval 47">
            <a:extLst>
              <a:ext uri="{FF2B5EF4-FFF2-40B4-BE49-F238E27FC236}">
                <a16:creationId xmlns:a16="http://schemas.microsoft.com/office/drawing/2014/main" id="{F89D9B52-A1BD-CBE7-F179-77602F336967}"/>
              </a:ext>
            </a:extLst>
          </p:cNvPr>
          <p:cNvSpPr/>
          <p:nvPr/>
        </p:nvSpPr>
        <p:spPr>
          <a:xfrm>
            <a:off x="3829188" y="3542811"/>
            <a:ext cx="248707" cy="248707"/>
          </a:xfrm>
          <a:prstGeom prst="ellipse">
            <a:avLst/>
          </a:prstGeom>
          <a:solidFill>
            <a:srgbClr val="7030A0">
              <a:alpha val="70000"/>
            </a:srgbClr>
          </a:solidFill>
          <a:ln w="1905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49" name="Freeform 67">
            <a:extLst>
              <a:ext uri="{FF2B5EF4-FFF2-40B4-BE49-F238E27FC236}">
                <a16:creationId xmlns:a16="http://schemas.microsoft.com/office/drawing/2014/main" id="{C11E584B-C469-2287-12A6-C8A0B0D93E0E}"/>
              </a:ext>
            </a:extLst>
          </p:cNvPr>
          <p:cNvSpPr/>
          <p:nvPr/>
        </p:nvSpPr>
        <p:spPr>
          <a:xfrm>
            <a:off x="5018421" y="2547815"/>
            <a:ext cx="676807" cy="1809378"/>
          </a:xfrm>
          <a:custGeom>
            <a:avLst/>
            <a:gdLst>
              <a:gd name="connsiteX0" fmla="*/ 323193 w 607409"/>
              <a:gd name="connsiteY0" fmla="*/ 0 h 1623849"/>
              <a:gd name="connsiteX1" fmla="*/ 433552 w 607409"/>
              <a:gd name="connsiteY1" fmla="*/ 189187 h 1623849"/>
              <a:gd name="connsiteX2" fmla="*/ 583324 w 607409"/>
              <a:gd name="connsiteY2" fmla="*/ 378373 h 1623849"/>
              <a:gd name="connsiteX3" fmla="*/ 591207 w 607409"/>
              <a:gd name="connsiteY3" fmla="*/ 725214 h 1623849"/>
              <a:gd name="connsiteX4" fmla="*/ 425669 w 607409"/>
              <a:gd name="connsiteY4" fmla="*/ 1072056 h 1623849"/>
              <a:gd name="connsiteX5" fmla="*/ 197069 w 607409"/>
              <a:gd name="connsiteY5" fmla="*/ 1269125 h 1623849"/>
              <a:gd name="connsiteX6" fmla="*/ 0 w 607409"/>
              <a:gd name="connsiteY6" fmla="*/ 1623849 h 1623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409" h="1623849">
                <a:moveTo>
                  <a:pt x="323193" y="0"/>
                </a:moveTo>
                <a:cubicBezTo>
                  <a:pt x="356695" y="63062"/>
                  <a:pt x="390197" y="126125"/>
                  <a:pt x="433552" y="189187"/>
                </a:cubicBezTo>
                <a:cubicBezTo>
                  <a:pt x="476907" y="252249"/>
                  <a:pt x="557048" y="289035"/>
                  <a:pt x="583324" y="378373"/>
                </a:cubicBezTo>
                <a:cubicBezTo>
                  <a:pt x="609600" y="467711"/>
                  <a:pt x="617483" y="609600"/>
                  <a:pt x="591207" y="725214"/>
                </a:cubicBezTo>
                <a:cubicBezTo>
                  <a:pt x="564931" y="840828"/>
                  <a:pt x="491359" y="981404"/>
                  <a:pt x="425669" y="1072056"/>
                </a:cubicBezTo>
                <a:cubicBezTo>
                  <a:pt x="359979" y="1162708"/>
                  <a:pt x="268014" y="1177159"/>
                  <a:pt x="197069" y="1269125"/>
                </a:cubicBezTo>
                <a:cubicBezTo>
                  <a:pt x="126124" y="1361091"/>
                  <a:pt x="63062" y="1492470"/>
                  <a:pt x="0" y="1623849"/>
                </a:cubicBezTo>
              </a:path>
            </a:pathLst>
          </a:custGeom>
          <a:noFill/>
          <a:ln w="12700">
            <a:solidFill>
              <a:schemeClr val="tx2">
                <a:lumMod val="50000"/>
                <a:alpha val="60000"/>
              </a:schemeClr>
            </a:solidFill>
            <a:prstDash val="sysDash"/>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50" name="Oval 49">
            <a:extLst>
              <a:ext uri="{FF2B5EF4-FFF2-40B4-BE49-F238E27FC236}">
                <a16:creationId xmlns:a16="http://schemas.microsoft.com/office/drawing/2014/main" id="{2E2829AD-2B74-A96F-4A65-E7002DB8DC77}"/>
              </a:ext>
            </a:extLst>
          </p:cNvPr>
          <p:cNvSpPr/>
          <p:nvPr/>
        </p:nvSpPr>
        <p:spPr>
          <a:xfrm>
            <a:off x="3974871" y="3229364"/>
            <a:ext cx="568990" cy="568990"/>
          </a:xfrm>
          <a:prstGeom prst="ellipse">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51" name="TextBox 50">
            <a:extLst>
              <a:ext uri="{FF2B5EF4-FFF2-40B4-BE49-F238E27FC236}">
                <a16:creationId xmlns:a16="http://schemas.microsoft.com/office/drawing/2014/main" id="{ED1F90FC-245E-F8D2-72D4-2B5099ECC9F1}"/>
              </a:ext>
            </a:extLst>
          </p:cNvPr>
          <p:cNvSpPr txBox="1"/>
          <p:nvPr/>
        </p:nvSpPr>
        <p:spPr>
          <a:xfrm>
            <a:off x="1176960" y="3207820"/>
            <a:ext cx="1461018" cy="300019"/>
          </a:xfrm>
          <a:prstGeom prst="rect">
            <a:avLst/>
          </a:prstGeom>
          <a:noFill/>
        </p:spPr>
        <p:txBody>
          <a:bodyPr wrap="square">
            <a:spAutoFit/>
          </a:bodyPr>
          <a:lstStyle/>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xã</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cxnSp>
        <p:nvCxnSpPr>
          <p:cNvPr id="52" name="Straight Arrow Connector 51">
            <a:extLst>
              <a:ext uri="{FF2B5EF4-FFF2-40B4-BE49-F238E27FC236}">
                <a16:creationId xmlns:a16="http://schemas.microsoft.com/office/drawing/2014/main" id="{5A9AB57C-B7CB-9912-64B5-0388E3768180}"/>
              </a:ext>
            </a:extLst>
          </p:cNvPr>
          <p:cNvCxnSpPr>
            <a:cxnSpLocks/>
          </p:cNvCxnSpPr>
          <p:nvPr/>
        </p:nvCxnSpPr>
        <p:spPr>
          <a:xfrm>
            <a:off x="1291296" y="3464629"/>
            <a:ext cx="300047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3FEA216F-A31D-9C7E-DAC9-EBDC7FA6ED09}"/>
              </a:ext>
            </a:extLst>
          </p:cNvPr>
          <p:cNvSpPr txBox="1"/>
          <p:nvPr/>
        </p:nvSpPr>
        <p:spPr>
          <a:xfrm>
            <a:off x="1173528" y="3404121"/>
            <a:ext cx="1461018" cy="300019"/>
          </a:xfrm>
          <a:prstGeom prst="rect">
            <a:avLst/>
          </a:prstGeom>
          <a:noFill/>
        </p:spPr>
        <p:txBody>
          <a:bodyPr wrap="square">
            <a:spAutoFit/>
          </a:bodyPr>
          <a:lstStyle/>
          <a:p>
            <a:pPr algn="just">
              <a:lnSpc>
                <a:spcPct val="150000"/>
              </a:lnSpc>
            </a:pPr>
            <a:r>
              <a:rPr lang="en-US" sz="1003" b="1" kern="100" dirty="0">
                <a:latin typeface="Calibri" panose="020F0502020204030204" pitchFamily="34" charset="0"/>
                <a:ea typeface="Calibri" panose="020F0502020204030204" pitchFamily="34" charset="0"/>
                <a:cs typeface="Calibri" panose="020F0502020204030204" pitchFamily="34" charset="0"/>
              </a:rPr>
              <a:t>CCN </a:t>
            </a:r>
            <a:r>
              <a:rPr lang="en-US" sz="1003" b="1" kern="100" dirty="0" err="1">
                <a:latin typeface="Calibri" panose="020F0502020204030204" pitchFamily="34" charset="0"/>
                <a:ea typeface="Calibri" panose="020F0502020204030204" pitchFamily="34" charset="0"/>
                <a:cs typeface="Calibri" panose="020F0502020204030204" pitchFamily="34" charset="0"/>
              </a:rPr>
              <a:t>Hàm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Trường</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cxnSp>
        <p:nvCxnSpPr>
          <p:cNvPr id="54" name="Straight Arrow Connector 53">
            <a:extLst>
              <a:ext uri="{FF2B5EF4-FFF2-40B4-BE49-F238E27FC236}">
                <a16:creationId xmlns:a16="http://schemas.microsoft.com/office/drawing/2014/main" id="{6B2CF811-8D2E-747C-0BD9-06188EB5AFAD}"/>
              </a:ext>
            </a:extLst>
          </p:cNvPr>
          <p:cNvCxnSpPr>
            <a:cxnSpLocks/>
            <a:endCxn id="48" idx="2"/>
          </p:cNvCxnSpPr>
          <p:nvPr/>
        </p:nvCxnSpPr>
        <p:spPr>
          <a:xfrm>
            <a:off x="1291296" y="3667163"/>
            <a:ext cx="253789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AA0A11A0-D595-CE1F-6B5D-DF7C1AD4F4D1}"/>
              </a:ext>
            </a:extLst>
          </p:cNvPr>
          <p:cNvSpPr txBox="1"/>
          <p:nvPr/>
        </p:nvSpPr>
        <p:spPr>
          <a:xfrm>
            <a:off x="1194757" y="4101468"/>
            <a:ext cx="1921184" cy="300019"/>
          </a:xfrm>
          <a:prstGeom prst="rect">
            <a:avLst/>
          </a:prstGeom>
          <a:noFill/>
        </p:spPr>
        <p:txBody>
          <a:bodyPr wrap="square">
            <a:spAutoFit/>
          </a:bodyPr>
          <a:lstStyle/>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DL </a:t>
            </a:r>
            <a:r>
              <a:rPr lang="en-US" sz="1003" b="1" kern="100" dirty="0" err="1">
                <a:latin typeface="Calibri" panose="020F0502020204030204" pitchFamily="34" charset="0"/>
                <a:ea typeface="Calibri" panose="020F0502020204030204" pitchFamily="34" charset="0"/>
                <a:cs typeface="Calibri" panose="020F0502020204030204" pitchFamily="34" charset="0"/>
              </a:rPr>
              <a:t>núi</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Tràm</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Mây</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cxnSp>
        <p:nvCxnSpPr>
          <p:cNvPr id="56" name="Straight Arrow Connector 55">
            <a:extLst>
              <a:ext uri="{FF2B5EF4-FFF2-40B4-BE49-F238E27FC236}">
                <a16:creationId xmlns:a16="http://schemas.microsoft.com/office/drawing/2014/main" id="{277E1996-F14D-A401-4CFB-2BF3265B651E}"/>
              </a:ext>
            </a:extLst>
          </p:cNvPr>
          <p:cNvCxnSpPr>
            <a:cxnSpLocks/>
          </p:cNvCxnSpPr>
          <p:nvPr/>
        </p:nvCxnSpPr>
        <p:spPr>
          <a:xfrm>
            <a:off x="1291296" y="4359203"/>
            <a:ext cx="253789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878471E3-C8BC-9350-A163-DF5882132821}"/>
              </a:ext>
            </a:extLst>
          </p:cNvPr>
          <p:cNvSpPr txBox="1"/>
          <p:nvPr/>
        </p:nvSpPr>
        <p:spPr>
          <a:xfrm>
            <a:off x="5852297" y="2340032"/>
            <a:ext cx="1700607" cy="300019"/>
          </a:xfrm>
          <a:prstGeom prst="rect">
            <a:avLst/>
          </a:prstGeom>
          <a:noFill/>
        </p:spPr>
        <p:txBody>
          <a:bodyPr wrap="square">
            <a:spAutoFit/>
          </a:bodyPr>
          <a:lstStyle/>
          <a:p>
            <a:pPr algn="just">
              <a:lnSpc>
                <a:spcPct val="150000"/>
              </a:lnSpc>
            </a:pPr>
            <a:r>
              <a:rPr lang="en-US" sz="1003" b="1" kern="100" dirty="0" err="1">
                <a:latin typeface="Calibri" panose="020F0502020204030204" pitchFamily="34" charset="0"/>
                <a:ea typeface="Calibri" panose="020F0502020204030204" pitchFamily="34" charset="0"/>
                <a:cs typeface="Calibri" panose="020F0502020204030204" pitchFamily="34" charset="0"/>
              </a:rPr>
              <a:t>Trung</a:t>
            </a:r>
            <a:r>
              <a:rPr lang="en-US" sz="1003" b="1" kern="100" dirty="0">
                <a:latin typeface="Calibri" panose="020F0502020204030204" pitchFamily="34" charset="0"/>
                <a:ea typeface="Calibri" panose="020F0502020204030204" pitchFamily="34" charset="0"/>
                <a:cs typeface="Calibri" panose="020F0502020204030204" pitchFamily="34" charset="0"/>
              </a:rPr>
              <a:t> </a:t>
            </a:r>
            <a:r>
              <a:rPr lang="en-US" sz="1003" b="1" kern="100" dirty="0" err="1">
                <a:latin typeface="Calibri" panose="020F0502020204030204" pitchFamily="34" charset="0"/>
                <a:ea typeface="Calibri" panose="020F0502020204030204" pitchFamily="34" charset="0"/>
                <a:cs typeface="Calibri" panose="020F0502020204030204" pitchFamily="34" charset="0"/>
              </a:rPr>
              <a:t>tâm</a:t>
            </a:r>
            <a:r>
              <a:rPr lang="en-US" sz="1003" b="1" kern="100" dirty="0">
                <a:latin typeface="Calibri" panose="020F0502020204030204" pitchFamily="34" charset="0"/>
                <a:ea typeface="Calibri" panose="020F0502020204030204" pitchFamily="34" charset="0"/>
                <a:cs typeface="Calibri" panose="020F0502020204030204" pitchFamily="34" charset="0"/>
              </a:rPr>
              <a:t> TMDV</a:t>
            </a:r>
            <a:endParaRPr lang="en-US" sz="557" b="1" kern="100" dirty="0">
              <a:latin typeface="Calibri" panose="020F0502020204030204" pitchFamily="34" charset="0"/>
              <a:ea typeface="Calibri" panose="020F0502020204030204" pitchFamily="34" charset="0"/>
              <a:cs typeface="Calibri" panose="020F0502020204030204" pitchFamily="34" charset="0"/>
            </a:endParaRPr>
          </a:p>
        </p:txBody>
      </p:sp>
      <p:cxnSp>
        <p:nvCxnSpPr>
          <p:cNvPr id="58" name="Straight Arrow Connector 57">
            <a:extLst>
              <a:ext uri="{FF2B5EF4-FFF2-40B4-BE49-F238E27FC236}">
                <a16:creationId xmlns:a16="http://schemas.microsoft.com/office/drawing/2014/main" id="{E28AC014-3E2A-F08C-EE22-17311B05581A}"/>
              </a:ext>
            </a:extLst>
          </p:cNvPr>
          <p:cNvCxnSpPr>
            <a:cxnSpLocks/>
          </p:cNvCxnSpPr>
          <p:nvPr/>
        </p:nvCxnSpPr>
        <p:spPr>
          <a:xfrm flipH="1">
            <a:off x="4877885" y="2581846"/>
            <a:ext cx="196418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C00DBCA-A56B-1BED-06D3-F49736C6B185}"/>
              </a:ext>
            </a:extLst>
          </p:cNvPr>
          <p:cNvPicPr>
            <a:picLocks noChangeAspect="1"/>
          </p:cNvPicPr>
          <p:nvPr/>
        </p:nvPicPr>
        <p:blipFill>
          <a:blip r:embed="rId3"/>
          <a:stretch>
            <a:fillRect/>
          </a:stretch>
        </p:blipFill>
        <p:spPr>
          <a:xfrm>
            <a:off x="475109" y="1092107"/>
            <a:ext cx="14562044" cy="9606055"/>
          </a:xfrm>
          <a:prstGeom prst="rect">
            <a:avLst/>
          </a:prstGeom>
        </p:spPr>
      </p:pic>
    </p:spTree>
    <p:extLst>
      <p:ext uri="{BB962C8B-B14F-4D97-AF65-F5344CB8AC3E}">
        <p14:creationId xmlns:p14="http://schemas.microsoft.com/office/powerpoint/2010/main" val="2669306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6319B9-0398-424F-A3B6-ED6D9E385DD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62" t="6921" r="7902" b="9478"/>
          <a:stretch>
            <a:fillRect/>
          </a:stretch>
        </p:blipFill>
        <p:spPr>
          <a:xfrm>
            <a:off x="1002078" y="947315"/>
            <a:ext cx="14184392" cy="9750847"/>
          </a:xfrm>
          <a:prstGeom prst="rect">
            <a:avLst/>
          </a:prstGeom>
        </p:spPr>
      </p:pic>
      <p:sp>
        <p:nvSpPr>
          <p:cNvPr id="8" name="Title 1">
            <a:extLst>
              <a:ext uri="{FF2B5EF4-FFF2-40B4-BE49-F238E27FC236}">
                <a16:creationId xmlns:a16="http://schemas.microsoft.com/office/drawing/2014/main" id="{65A3CBDB-8FE0-4F79-9385-61E7DD40C4DA}"/>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4| PHƯƠNG ÁN QUY HOẠCH CHUNG CÁC XÃ / ĐÔ THỊ </a:t>
            </a:r>
          </a:p>
          <a:p>
            <a:pPr marL="688975" algn="l"/>
            <a:endParaRPr lang="en-US" sz="1800" dirty="0"/>
          </a:p>
        </p:txBody>
      </p:sp>
      <p:cxnSp>
        <p:nvCxnSpPr>
          <p:cNvPr id="9" name="Straight Connector 8">
            <a:extLst>
              <a:ext uri="{FF2B5EF4-FFF2-40B4-BE49-F238E27FC236}">
                <a16:creationId xmlns:a16="http://schemas.microsoft.com/office/drawing/2014/main" id="{9F102F10-37FD-4964-8038-E72A8A630C5F}"/>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184EDFA-5276-4B42-A177-717F5B69C7BB}"/>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err="1">
                <a:solidFill>
                  <a:schemeClr val="bg2">
                    <a:lumMod val="50000"/>
                  </a:schemeClr>
                </a:solidFill>
              </a:rPr>
              <a:t>Phương</a:t>
            </a:r>
            <a:r>
              <a:rPr lang="en-US" sz="1800" dirty="0">
                <a:solidFill>
                  <a:schemeClr val="bg2">
                    <a:lumMod val="50000"/>
                  </a:schemeClr>
                </a:solidFill>
              </a:rPr>
              <a:t> </a:t>
            </a:r>
            <a:r>
              <a:rPr lang="en-US" sz="1800" dirty="0" err="1">
                <a:solidFill>
                  <a:schemeClr val="bg2">
                    <a:lumMod val="50000"/>
                  </a:schemeClr>
                </a:solidFill>
              </a:rPr>
              <a:t>án</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chung</a:t>
            </a:r>
            <a:r>
              <a:rPr lang="en-US" sz="1800" dirty="0">
                <a:solidFill>
                  <a:schemeClr val="bg2">
                    <a:lumMod val="50000"/>
                  </a:schemeClr>
                </a:solidFill>
              </a:rPr>
              <a:t> </a:t>
            </a:r>
            <a:r>
              <a:rPr lang="en-US" sz="1800" dirty="0" err="1">
                <a:solidFill>
                  <a:schemeClr val="bg2">
                    <a:lumMod val="50000"/>
                  </a:schemeClr>
                </a:solidFill>
              </a:rPr>
              <a:t>xã</a:t>
            </a:r>
            <a:r>
              <a:rPr lang="en-US" sz="1800" dirty="0">
                <a:solidFill>
                  <a:schemeClr val="bg2">
                    <a:lumMod val="50000"/>
                  </a:schemeClr>
                </a:solidFill>
              </a:rPr>
              <a:t> Kim </a:t>
            </a:r>
            <a:r>
              <a:rPr lang="en-US" sz="1800" dirty="0" err="1">
                <a:solidFill>
                  <a:schemeClr val="bg2">
                    <a:lumMod val="50000"/>
                  </a:schemeClr>
                </a:solidFill>
              </a:rPr>
              <a:t>Hoa</a:t>
            </a:r>
            <a:endParaRPr lang="en-US" sz="1800" dirty="0">
              <a:solidFill>
                <a:schemeClr val="bg2">
                  <a:lumMod val="50000"/>
                </a:schemeClr>
              </a:solidFill>
            </a:endParaRPr>
          </a:p>
          <a:p>
            <a:pPr marL="688975" algn="l"/>
            <a:endParaRPr lang="en-US" sz="1800" dirty="0">
              <a:solidFill>
                <a:schemeClr val="bg2">
                  <a:lumMod val="50000"/>
                </a:schemeClr>
              </a:solidFill>
            </a:endParaRPr>
          </a:p>
        </p:txBody>
      </p:sp>
      <p:pic>
        <p:nvPicPr>
          <p:cNvPr id="11" name="Picture 10">
            <a:extLst>
              <a:ext uri="{FF2B5EF4-FFF2-40B4-BE49-F238E27FC236}">
                <a16:creationId xmlns:a16="http://schemas.microsoft.com/office/drawing/2014/main" id="{4C22A224-52D9-42A6-991B-C42E9B4DC1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828026" y="5428391"/>
            <a:ext cx="2046214" cy="5100960"/>
          </a:xfrm>
          <a:prstGeom prst="rect">
            <a:avLst/>
          </a:prstGeom>
        </p:spPr>
      </p:pic>
    </p:spTree>
    <p:extLst>
      <p:ext uri="{BB962C8B-B14F-4D97-AF65-F5344CB8AC3E}">
        <p14:creationId xmlns:p14="http://schemas.microsoft.com/office/powerpoint/2010/main" val="3608409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B40C3-BCC4-B418-604D-9F3410AF6FE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1501635-C73F-8C99-4489-72B6411F5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64" y="1445458"/>
            <a:ext cx="11533882" cy="9267169"/>
          </a:xfrm>
          <a:prstGeom prst="rect">
            <a:avLst/>
          </a:prstGeom>
        </p:spPr>
      </p:pic>
      <p:sp>
        <p:nvSpPr>
          <p:cNvPr id="8" name="Title 1">
            <a:extLst>
              <a:ext uri="{FF2B5EF4-FFF2-40B4-BE49-F238E27FC236}">
                <a16:creationId xmlns:a16="http://schemas.microsoft.com/office/drawing/2014/main" id="{B194FF59-9C8F-7CA1-50CC-0EF2BA0B7A3F}"/>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4| PHƯƠNG ÁN QUY HOẠCH CHUNG CÁC XÃ / ĐÔ THỊ </a:t>
            </a:r>
          </a:p>
          <a:p>
            <a:pPr marL="688975" algn="l"/>
            <a:endParaRPr lang="en-US" sz="1800" dirty="0"/>
          </a:p>
        </p:txBody>
      </p:sp>
      <p:cxnSp>
        <p:nvCxnSpPr>
          <p:cNvPr id="9" name="Straight Connector 8">
            <a:extLst>
              <a:ext uri="{FF2B5EF4-FFF2-40B4-BE49-F238E27FC236}">
                <a16:creationId xmlns:a16="http://schemas.microsoft.com/office/drawing/2014/main" id="{3C280C8D-8C6D-EFB5-707B-CF0E7A38B8CE}"/>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3FD57C33-A2CE-4158-F574-2995D020728D}"/>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a:solidFill>
                  <a:schemeClr val="bg2">
                    <a:lumMod val="50000"/>
                  </a:schemeClr>
                </a:solidFill>
              </a:rPr>
              <a:t>Phương </a:t>
            </a:r>
            <a:r>
              <a:rPr lang="en-US" sz="1800" dirty="0" err="1">
                <a:solidFill>
                  <a:schemeClr val="bg2">
                    <a:lumMod val="50000"/>
                  </a:schemeClr>
                </a:solidFill>
              </a:rPr>
              <a:t>án</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chung</a:t>
            </a:r>
            <a:r>
              <a:rPr lang="en-US" sz="1800" dirty="0">
                <a:solidFill>
                  <a:schemeClr val="bg2">
                    <a:lumMod val="50000"/>
                  </a:schemeClr>
                </a:solidFill>
              </a:rPr>
              <a:t> </a:t>
            </a:r>
            <a:r>
              <a:rPr lang="en-US" sz="1800" dirty="0" err="1">
                <a:solidFill>
                  <a:schemeClr val="bg2">
                    <a:lumMod val="50000"/>
                  </a:schemeClr>
                </a:solidFill>
              </a:rPr>
              <a:t>xã</a:t>
            </a:r>
            <a:r>
              <a:rPr lang="en-US" sz="1800" dirty="0">
                <a:solidFill>
                  <a:schemeClr val="bg2">
                    <a:lumMod val="50000"/>
                  </a:schemeClr>
                </a:solidFill>
              </a:rPr>
              <a:t> Kim Hoa</a:t>
            </a:r>
          </a:p>
          <a:p>
            <a:pPr marL="914400" algn="l"/>
            <a:r>
              <a:rPr lang="en-US" sz="1800" dirty="0" err="1">
                <a:solidFill>
                  <a:schemeClr val="bg2">
                    <a:lumMod val="50000"/>
                  </a:schemeClr>
                </a:solidFill>
              </a:rPr>
              <a:t>Bản</a:t>
            </a:r>
            <a:r>
              <a:rPr lang="en-US" sz="1800" dirty="0">
                <a:solidFill>
                  <a:schemeClr val="bg2">
                    <a:lumMod val="50000"/>
                  </a:schemeClr>
                </a:solidFill>
              </a:rPr>
              <a:t> </a:t>
            </a:r>
            <a:r>
              <a:rPr lang="en-US" sz="1800" dirty="0" err="1">
                <a:solidFill>
                  <a:schemeClr val="bg2">
                    <a:lumMod val="50000"/>
                  </a:schemeClr>
                </a:solidFill>
              </a:rPr>
              <a:t>đồ</a:t>
            </a:r>
            <a:r>
              <a:rPr lang="en-US" sz="1800" dirty="0">
                <a:solidFill>
                  <a:schemeClr val="bg2">
                    <a:lumMod val="50000"/>
                  </a:schemeClr>
                </a:solidFill>
              </a:rPr>
              <a:t> </a:t>
            </a:r>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sử</a:t>
            </a:r>
            <a:r>
              <a:rPr lang="en-US" sz="1800" dirty="0">
                <a:solidFill>
                  <a:schemeClr val="bg2">
                    <a:lumMod val="50000"/>
                  </a:schemeClr>
                </a:solidFill>
              </a:rPr>
              <a:t> </a:t>
            </a:r>
            <a:r>
              <a:rPr lang="en-US" sz="1800" dirty="0" err="1">
                <a:solidFill>
                  <a:schemeClr val="bg2">
                    <a:lumMod val="50000"/>
                  </a:schemeClr>
                </a:solidFill>
              </a:rPr>
              <a:t>dụng</a:t>
            </a:r>
            <a:r>
              <a:rPr lang="en-US" sz="1800" dirty="0">
                <a:solidFill>
                  <a:schemeClr val="bg2">
                    <a:lumMod val="50000"/>
                  </a:schemeClr>
                </a:solidFill>
              </a:rPr>
              <a:t> </a:t>
            </a:r>
            <a:r>
              <a:rPr lang="en-US" sz="1800" dirty="0" err="1">
                <a:solidFill>
                  <a:schemeClr val="bg2">
                    <a:lumMod val="50000"/>
                  </a:schemeClr>
                </a:solidFill>
              </a:rPr>
              <a:t>đất</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endParaRPr lang="en-US" sz="1800" dirty="0">
              <a:solidFill>
                <a:schemeClr val="bg2">
                  <a:lumMod val="50000"/>
                </a:schemeClr>
              </a:solidFill>
            </a:endParaRPr>
          </a:p>
          <a:p>
            <a:pPr marL="688975" algn="l"/>
            <a:endParaRPr lang="en-US" sz="1800" dirty="0">
              <a:solidFill>
                <a:schemeClr val="bg2">
                  <a:lumMod val="50000"/>
                </a:schemeClr>
              </a:solidFill>
            </a:endParaRPr>
          </a:p>
        </p:txBody>
      </p:sp>
      <p:pic>
        <p:nvPicPr>
          <p:cNvPr id="6" name="Picture 5">
            <a:extLst>
              <a:ext uri="{FF2B5EF4-FFF2-40B4-BE49-F238E27FC236}">
                <a16:creationId xmlns:a16="http://schemas.microsoft.com/office/drawing/2014/main" id="{6709FBB5-F35A-82C0-410A-295F54301D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6200000">
            <a:off x="9594455" y="4542465"/>
            <a:ext cx="7913136" cy="3073154"/>
          </a:xfrm>
          <a:prstGeom prst="rect">
            <a:avLst/>
          </a:prstGeom>
        </p:spPr>
      </p:pic>
    </p:spTree>
    <p:extLst>
      <p:ext uri="{BB962C8B-B14F-4D97-AF65-F5344CB8AC3E}">
        <p14:creationId xmlns:p14="http://schemas.microsoft.com/office/powerpoint/2010/main" val="8463367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F6C29-EC90-744D-4DC5-8A797F66DEF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8D91F3E1-30CA-E4FF-033C-1C47EA503999}"/>
              </a:ext>
            </a:extLst>
          </p:cNvPr>
          <p:cNvSpPr txBox="1">
            <a:spLocks/>
          </p:cNvSpPr>
          <p:nvPr/>
        </p:nvSpPr>
        <p:spPr>
          <a:xfrm>
            <a:off x="0" y="168812"/>
            <a:ext cx="15087600"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688975" algn="l"/>
            <a:r>
              <a:rPr lang="en-US" sz="1800" dirty="0"/>
              <a:t>4| PHƯƠNG ÁN QUY HOẠCH CHUNG CÁC XÃ / ĐÔ THỊ </a:t>
            </a:r>
          </a:p>
          <a:p>
            <a:pPr marL="688975" algn="l"/>
            <a:endParaRPr lang="en-US" sz="1800" dirty="0"/>
          </a:p>
        </p:txBody>
      </p:sp>
      <p:cxnSp>
        <p:nvCxnSpPr>
          <p:cNvPr id="9" name="Straight Connector 8">
            <a:extLst>
              <a:ext uri="{FF2B5EF4-FFF2-40B4-BE49-F238E27FC236}">
                <a16:creationId xmlns:a16="http://schemas.microsoft.com/office/drawing/2014/main" id="{C087A467-E957-3972-B80F-FBD446FC658A}"/>
              </a:ext>
            </a:extLst>
          </p:cNvPr>
          <p:cNvCxnSpPr/>
          <p:nvPr/>
        </p:nvCxnSpPr>
        <p:spPr>
          <a:xfrm>
            <a:off x="0" y="539261"/>
            <a:ext cx="15101666" cy="0"/>
          </a:xfrm>
          <a:prstGeom prst="line">
            <a:avLst/>
          </a:prstGeom>
          <a:ln w="4762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9C81BB9E-1681-F8B3-A199-26F2E93BB419}"/>
              </a:ext>
            </a:extLst>
          </p:cNvPr>
          <p:cNvSpPr txBox="1">
            <a:spLocks/>
          </p:cNvSpPr>
          <p:nvPr/>
        </p:nvSpPr>
        <p:spPr>
          <a:xfrm>
            <a:off x="-14064" y="560363"/>
            <a:ext cx="15113385" cy="370449"/>
          </a:xfrm>
          <a:prstGeom prst="rect">
            <a:avLst/>
          </a:prstGeom>
        </p:spPr>
        <p:txBody>
          <a:bodyPr vert="horz" lIns="90963" tIns="45482" rIns="90963" bIns="45482" rtlCol="0" anchor="t">
            <a:noAutofit/>
          </a:bodyPr>
          <a:lstStyle>
            <a:defPPr>
              <a:defRPr lang="en-US"/>
            </a:defPPr>
            <a:lvl1pPr algn="r" defTabSz="914400">
              <a:lnSpc>
                <a:spcPct val="100000"/>
              </a:lnSpc>
              <a:spcBef>
                <a:spcPts val="199"/>
              </a:spcBef>
              <a:spcAft>
                <a:spcPts val="199"/>
              </a:spcAft>
              <a:buNone/>
              <a:defRPr sz="3120" b="1" spc="213">
                <a:latin typeface="Arial" panose="020B0604020202020204" pitchFamily="34" charset="0"/>
                <a:ea typeface="+mj-ea"/>
                <a:cs typeface="Arial" panose="020B0604020202020204" pitchFamily="34" charset="0"/>
              </a:defRPr>
            </a:lvl1pPr>
          </a:lstStyle>
          <a:p>
            <a:pPr marL="914400" algn="l"/>
            <a:r>
              <a:rPr lang="en-US" sz="1800" dirty="0">
                <a:solidFill>
                  <a:schemeClr val="bg2">
                    <a:lumMod val="50000"/>
                  </a:schemeClr>
                </a:solidFill>
              </a:rPr>
              <a:t>Phương </a:t>
            </a:r>
            <a:r>
              <a:rPr lang="en-US" sz="1800" dirty="0" err="1">
                <a:solidFill>
                  <a:schemeClr val="bg2">
                    <a:lumMod val="50000"/>
                  </a:schemeClr>
                </a:solidFill>
              </a:rPr>
              <a:t>án</a:t>
            </a:r>
            <a:r>
              <a:rPr lang="en-US" sz="1800" dirty="0">
                <a:solidFill>
                  <a:schemeClr val="bg2">
                    <a:lumMod val="50000"/>
                  </a:schemeClr>
                </a:solidFill>
              </a:rPr>
              <a:t> </a:t>
            </a:r>
            <a:r>
              <a:rPr lang="en-US" sz="1800" dirty="0" err="1">
                <a:solidFill>
                  <a:schemeClr val="bg2">
                    <a:lumMod val="50000"/>
                  </a:schemeClr>
                </a:solidFill>
              </a:rPr>
              <a:t>quy</a:t>
            </a:r>
            <a:r>
              <a:rPr lang="en-US" sz="1800" dirty="0">
                <a:solidFill>
                  <a:schemeClr val="bg2">
                    <a:lumMod val="50000"/>
                  </a:schemeClr>
                </a:solidFill>
              </a:rPr>
              <a:t> </a:t>
            </a:r>
            <a:r>
              <a:rPr lang="en-US" sz="1800" dirty="0" err="1">
                <a:solidFill>
                  <a:schemeClr val="bg2">
                    <a:lumMod val="50000"/>
                  </a:schemeClr>
                </a:solidFill>
              </a:rPr>
              <a:t>hoạch</a:t>
            </a:r>
            <a:r>
              <a:rPr lang="en-US" sz="1800" dirty="0">
                <a:solidFill>
                  <a:schemeClr val="bg2">
                    <a:lumMod val="50000"/>
                  </a:schemeClr>
                </a:solidFill>
              </a:rPr>
              <a:t> </a:t>
            </a:r>
            <a:r>
              <a:rPr lang="en-US" sz="1800" dirty="0" err="1">
                <a:solidFill>
                  <a:schemeClr val="bg2">
                    <a:lumMod val="50000"/>
                  </a:schemeClr>
                </a:solidFill>
              </a:rPr>
              <a:t>chung</a:t>
            </a:r>
            <a:r>
              <a:rPr lang="en-US" sz="1800" dirty="0">
                <a:solidFill>
                  <a:schemeClr val="bg2">
                    <a:lumMod val="50000"/>
                  </a:schemeClr>
                </a:solidFill>
              </a:rPr>
              <a:t> </a:t>
            </a:r>
            <a:r>
              <a:rPr lang="en-US" sz="1800" dirty="0" err="1">
                <a:solidFill>
                  <a:schemeClr val="bg2">
                    <a:lumMod val="50000"/>
                  </a:schemeClr>
                </a:solidFill>
              </a:rPr>
              <a:t>xã</a:t>
            </a:r>
            <a:r>
              <a:rPr lang="en-US" sz="1800" dirty="0">
                <a:solidFill>
                  <a:schemeClr val="bg2">
                    <a:lumMod val="50000"/>
                  </a:schemeClr>
                </a:solidFill>
              </a:rPr>
              <a:t> Kim Hoa</a:t>
            </a:r>
          </a:p>
          <a:p>
            <a:pPr marL="914400" algn="l"/>
            <a:r>
              <a:rPr lang="en-US" sz="1800" dirty="0" err="1">
                <a:solidFill>
                  <a:schemeClr val="bg2">
                    <a:lumMod val="50000"/>
                  </a:schemeClr>
                </a:solidFill>
              </a:rPr>
              <a:t>Bản</a:t>
            </a:r>
            <a:r>
              <a:rPr lang="en-US" sz="1800" dirty="0">
                <a:solidFill>
                  <a:schemeClr val="bg2">
                    <a:lumMod val="50000"/>
                  </a:schemeClr>
                </a:solidFill>
              </a:rPr>
              <a:t> </a:t>
            </a:r>
            <a:r>
              <a:rPr lang="en-US" sz="1800" dirty="0" err="1">
                <a:solidFill>
                  <a:schemeClr val="bg2">
                    <a:lumMod val="50000"/>
                  </a:schemeClr>
                </a:solidFill>
              </a:rPr>
              <a:t>đồ</a:t>
            </a:r>
            <a:r>
              <a:rPr lang="en-US" sz="1800" dirty="0">
                <a:solidFill>
                  <a:schemeClr val="bg2">
                    <a:lumMod val="50000"/>
                  </a:schemeClr>
                </a:solidFill>
              </a:rPr>
              <a:t> </a:t>
            </a:r>
            <a:r>
              <a:rPr lang="en-US" sz="1800" dirty="0" err="1">
                <a:solidFill>
                  <a:schemeClr val="bg2">
                    <a:lumMod val="50000"/>
                  </a:schemeClr>
                </a:solidFill>
              </a:rPr>
              <a:t>định</a:t>
            </a:r>
            <a:r>
              <a:rPr lang="en-US" sz="1800" dirty="0">
                <a:solidFill>
                  <a:schemeClr val="bg2">
                    <a:lumMod val="50000"/>
                  </a:schemeClr>
                </a:solidFill>
              </a:rPr>
              <a:t> </a:t>
            </a:r>
            <a:r>
              <a:rPr lang="en-US" sz="1800" dirty="0" err="1">
                <a:solidFill>
                  <a:schemeClr val="bg2">
                    <a:lumMod val="50000"/>
                  </a:schemeClr>
                </a:solidFill>
              </a:rPr>
              <a:t>hướng</a:t>
            </a:r>
            <a:r>
              <a:rPr lang="en-US" sz="1800" dirty="0">
                <a:solidFill>
                  <a:schemeClr val="bg2">
                    <a:lumMod val="50000"/>
                  </a:schemeClr>
                </a:solidFill>
              </a:rPr>
              <a:t> </a:t>
            </a:r>
            <a:r>
              <a:rPr lang="en-US" sz="1800" dirty="0" err="1">
                <a:solidFill>
                  <a:schemeClr val="bg2">
                    <a:lumMod val="50000"/>
                  </a:schemeClr>
                </a:solidFill>
              </a:rPr>
              <a:t>hệ</a:t>
            </a:r>
            <a:r>
              <a:rPr lang="en-US" sz="1800" dirty="0">
                <a:solidFill>
                  <a:schemeClr val="bg2">
                    <a:lumMod val="50000"/>
                  </a:schemeClr>
                </a:solidFill>
              </a:rPr>
              <a:t> </a:t>
            </a:r>
            <a:r>
              <a:rPr lang="en-US" sz="1800" dirty="0" err="1">
                <a:solidFill>
                  <a:schemeClr val="bg2">
                    <a:lumMod val="50000"/>
                  </a:schemeClr>
                </a:solidFill>
              </a:rPr>
              <a:t>thống</a:t>
            </a:r>
            <a:r>
              <a:rPr lang="en-US" sz="1800" dirty="0">
                <a:solidFill>
                  <a:schemeClr val="bg2">
                    <a:lumMod val="50000"/>
                  </a:schemeClr>
                </a:solidFill>
              </a:rPr>
              <a:t> HTKT</a:t>
            </a:r>
          </a:p>
          <a:p>
            <a:pPr marL="688975" algn="l"/>
            <a:endParaRPr lang="en-US" sz="1800" dirty="0">
              <a:solidFill>
                <a:schemeClr val="bg2">
                  <a:lumMod val="50000"/>
                </a:schemeClr>
              </a:solidFill>
            </a:endParaRPr>
          </a:p>
        </p:txBody>
      </p:sp>
      <p:pic>
        <p:nvPicPr>
          <p:cNvPr id="4" name="Picture 3">
            <a:extLst>
              <a:ext uri="{FF2B5EF4-FFF2-40B4-BE49-F238E27FC236}">
                <a16:creationId xmlns:a16="http://schemas.microsoft.com/office/drawing/2014/main" id="{1BB8CB0F-3A2C-BB8F-5AA8-933C68BAB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07260"/>
            <a:ext cx="10785058" cy="8651642"/>
          </a:xfrm>
          <a:prstGeom prst="rect">
            <a:avLst/>
          </a:prstGeom>
        </p:spPr>
      </p:pic>
      <p:sp>
        <p:nvSpPr>
          <p:cNvPr id="5" name="TextBox 4">
            <a:extLst>
              <a:ext uri="{FF2B5EF4-FFF2-40B4-BE49-F238E27FC236}">
                <a16:creationId xmlns:a16="http://schemas.microsoft.com/office/drawing/2014/main" id="{DE791168-E38A-EE0D-DDD4-0F841985AA04}"/>
              </a:ext>
            </a:extLst>
          </p:cNvPr>
          <p:cNvSpPr txBox="1"/>
          <p:nvPr/>
        </p:nvSpPr>
        <p:spPr>
          <a:xfrm>
            <a:off x="1310140" y="7992489"/>
            <a:ext cx="1681348" cy="2625975"/>
          </a:xfrm>
          <a:prstGeom prst="rect">
            <a:avLst/>
          </a:prstGeom>
          <a:solidFill>
            <a:schemeClr val="bg1">
              <a:alpha val="81000"/>
            </a:schemeClr>
          </a:solidFill>
        </p:spPr>
        <p:txBody>
          <a:bodyPr wrap="square">
            <a:spAutoFit/>
          </a:bodyPr>
          <a:lstStyle/>
          <a:p>
            <a:pPr algn="just">
              <a:lnSpc>
                <a:spcPct val="20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Nhà</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máy</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nước</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20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Hồ</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chứa</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nước</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200000"/>
              </a:lnSpc>
            </a:pPr>
            <a:r>
              <a:rPr lang="en-US" sz="1200" b="1" kern="100" dirty="0">
                <a:latin typeface="Calibri" panose="020F0502020204030204" pitchFamily="34" charset="0"/>
                <a:ea typeface="Calibri" panose="020F0502020204030204" pitchFamily="34" charset="0"/>
                <a:cs typeface="Calibri" panose="020F0502020204030204" pitchFamily="34" charset="0"/>
              </a:rPr>
              <a:t>TBA 110KV </a:t>
            </a:r>
            <a:r>
              <a:rPr lang="en-US" sz="1200" b="1" kern="100" dirty="0" err="1">
                <a:latin typeface="Calibri" panose="020F0502020204030204" pitchFamily="34" charset="0"/>
                <a:ea typeface="Calibri" panose="020F0502020204030204" pitchFamily="34" charset="0"/>
                <a:cs typeface="Calibri" panose="020F0502020204030204" pitchFamily="34" charset="0"/>
              </a:rPr>
              <a:t>Hương</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Sơn</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200000"/>
              </a:lnSpc>
            </a:pPr>
            <a:r>
              <a:rPr lang="en-US" sz="1200" b="1" kern="100" dirty="0">
                <a:latin typeface="Calibri" panose="020F0502020204030204" pitchFamily="34" charset="0"/>
                <a:ea typeface="Calibri" panose="020F0502020204030204" pitchFamily="34" charset="0"/>
                <a:cs typeface="Calibri" panose="020F0502020204030204" pitchFamily="34" charset="0"/>
              </a:rPr>
              <a:t>Khu XLCTR</a:t>
            </a:r>
          </a:p>
          <a:p>
            <a:pPr algn="just">
              <a:lnSpc>
                <a:spcPct val="20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Đê</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kè</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20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Đập</a:t>
            </a:r>
            <a:endParaRPr lang="en-US" sz="1200" b="1" kern="100" dirty="0">
              <a:latin typeface="Calibri" panose="020F0502020204030204" pitchFamily="34" charset="0"/>
              <a:ea typeface="Calibri" panose="020F0502020204030204" pitchFamily="34" charset="0"/>
              <a:cs typeface="Calibri" panose="020F0502020204030204" pitchFamily="34" charset="0"/>
            </a:endParaRPr>
          </a:p>
          <a:p>
            <a:pPr algn="just">
              <a:lnSpc>
                <a:spcPct val="200000"/>
              </a:lnSpc>
            </a:pPr>
            <a:r>
              <a:rPr lang="en-US" sz="1200" b="1" kern="100" dirty="0" err="1">
                <a:latin typeface="Calibri" panose="020F0502020204030204" pitchFamily="34" charset="0"/>
                <a:ea typeface="Calibri" panose="020F0502020204030204" pitchFamily="34" charset="0"/>
                <a:cs typeface="Calibri" panose="020F0502020204030204" pitchFamily="34" charset="0"/>
              </a:rPr>
              <a:t>Điện</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Mặt</a:t>
            </a:r>
            <a:r>
              <a:rPr lang="en-US" sz="1200" b="1" kern="100" dirty="0">
                <a:latin typeface="Calibri" panose="020F0502020204030204" pitchFamily="34" charset="0"/>
                <a:ea typeface="Calibri" panose="020F0502020204030204" pitchFamily="34" charset="0"/>
                <a:cs typeface="Calibri" panose="020F0502020204030204" pitchFamily="34" charset="0"/>
              </a:rPr>
              <a:t> </a:t>
            </a:r>
            <a:r>
              <a:rPr lang="en-US" sz="1200" b="1" kern="100" dirty="0" err="1">
                <a:latin typeface="Calibri" panose="020F0502020204030204" pitchFamily="34" charset="0"/>
                <a:ea typeface="Calibri" panose="020F0502020204030204" pitchFamily="34" charset="0"/>
                <a:cs typeface="Calibri" panose="020F0502020204030204" pitchFamily="34" charset="0"/>
              </a:rPr>
              <a:t>trời</a:t>
            </a:r>
            <a:endParaRPr lang="en-US" sz="900" b="1" kern="100" dirty="0">
              <a:latin typeface="Calibri" panose="020F0502020204030204" pitchFamily="34" charset="0"/>
              <a:ea typeface="Calibri" panose="020F0502020204030204" pitchFamily="34" charset="0"/>
              <a:cs typeface="Calibri" panose="020F0502020204030204" pitchFamily="34" charset="0"/>
            </a:endParaRPr>
          </a:p>
        </p:txBody>
      </p:sp>
      <p:sp>
        <p:nvSpPr>
          <p:cNvPr id="7" name="Isosceles Triangle 6">
            <a:extLst>
              <a:ext uri="{FF2B5EF4-FFF2-40B4-BE49-F238E27FC236}">
                <a16:creationId xmlns:a16="http://schemas.microsoft.com/office/drawing/2014/main" id="{DBD5FE4D-648A-C5EE-96D9-59FDFA76519D}"/>
              </a:ext>
            </a:extLst>
          </p:cNvPr>
          <p:cNvSpPr/>
          <p:nvPr/>
        </p:nvSpPr>
        <p:spPr>
          <a:xfrm>
            <a:off x="968471" y="8079052"/>
            <a:ext cx="307703" cy="285425"/>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1" name="Isosceles Triangle 10">
            <a:extLst>
              <a:ext uri="{FF2B5EF4-FFF2-40B4-BE49-F238E27FC236}">
                <a16:creationId xmlns:a16="http://schemas.microsoft.com/office/drawing/2014/main" id="{5B74F0B2-39BB-6236-8C0F-3615FD8A1165}"/>
              </a:ext>
            </a:extLst>
          </p:cNvPr>
          <p:cNvSpPr/>
          <p:nvPr/>
        </p:nvSpPr>
        <p:spPr>
          <a:xfrm>
            <a:off x="967222" y="8835633"/>
            <a:ext cx="307701" cy="251591"/>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2" name="Rectangle 11">
            <a:extLst>
              <a:ext uri="{FF2B5EF4-FFF2-40B4-BE49-F238E27FC236}">
                <a16:creationId xmlns:a16="http://schemas.microsoft.com/office/drawing/2014/main" id="{43D00DB5-0A49-7EAC-C636-E9631FD36CB0}"/>
              </a:ext>
            </a:extLst>
          </p:cNvPr>
          <p:cNvSpPr/>
          <p:nvPr/>
        </p:nvSpPr>
        <p:spPr>
          <a:xfrm>
            <a:off x="985991" y="9227278"/>
            <a:ext cx="266222" cy="246540"/>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3" name="TextBox 12">
            <a:extLst>
              <a:ext uri="{FF2B5EF4-FFF2-40B4-BE49-F238E27FC236}">
                <a16:creationId xmlns:a16="http://schemas.microsoft.com/office/drawing/2014/main" id="{074E045E-1912-82C5-939E-64EF38F9882D}"/>
              </a:ext>
            </a:extLst>
          </p:cNvPr>
          <p:cNvSpPr txBox="1"/>
          <p:nvPr/>
        </p:nvSpPr>
        <p:spPr>
          <a:xfrm>
            <a:off x="894551" y="7737901"/>
            <a:ext cx="2090630" cy="307777"/>
          </a:xfrm>
          <a:prstGeom prst="rect">
            <a:avLst/>
          </a:prstGeom>
          <a:noFill/>
        </p:spPr>
        <p:txBody>
          <a:bodyPr wrap="square">
            <a:spAutoFit/>
          </a:bodyPr>
          <a:lstStyle/>
          <a:p>
            <a:pPr algn="just"/>
            <a:r>
              <a:rPr lang="en-US" sz="1400"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Công</a:t>
            </a:r>
            <a:r>
              <a:rPr lang="en-US" sz="14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400"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trình</a:t>
            </a:r>
            <a:r>
              <a:rPr lang="en-US" sz="14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400"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đầu</a:t>
            </a:r>
            <a:r>
              <a:rPr lang="en-US" sz="14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400" b="1" kern="100" dirty="0" err="1">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mối</a:t>
            </a:r>
            <a:r>
              <a:rPr lang="en-US" sz="14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HTKT</a:t>
            </a:r>
            <a:endParaRPr lang="en-US" sz="1000" b="1" kern="100"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4" name="Straight Connector 13">
            <a:extLst>
              <a:ext uri="{FF2B5EF4-FFF2-40B4-BE49-F238E27FC236}">
                <a16:creationId xmlns:a16="http://schemas.microsoft.com/office/drawing/2014/main" id="{A7A2AF01-6789-F1A7-BD2F-9339F35C4C43}"/>
              </a:ext>
            </a:extLst>
          </p:cNvPr>
          <p:cNvCxnSpPr>
            <a:cxnSpLocks/>
          </p:cNvCxnSpPr>
          <p:nvPr/>
        </p:nvCxnSpPr>
        <p:spPr>
          <a:xfrm>
            <a:off x="970899" y="9715243"/>
            <a:ext cx="304024" cy="0"/>
          </a:xfrm>
          <a:prstGeom prst="line">
            <a:avLst/>
          </a:prstGeom>
          <a:noFill/>
          <a:ln w="44450" cmpd="sng">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cxnSp>
      <p:sp>
        <p:nvSpPr>
          <p:cNvPr id="15" name="Rectangle 14">
            <a:extLst>
              <a:ext uri="{FF2B5EF4-FFF2-40B4-BE49-F238E27FC236}">
                <a16:creationId xmlns:a16="http://schemas.microsoft.com/office/drawing/2014/main" id="{B1457006-6EF7-212C-7FC9-FA7D25805272}"/>
              </a:ext>
            </a:extLst>
          </p:cNvPr>
          <p:cNvSpPr/>
          <p:nvPr/>
        </p:nvSpPr>
        <p:spPr>
          <a:xfrm>
            <a:off x="968470" y="8445866"/>
            <a:ext cx="298983" cy="3025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6" name="Rectangle 21">
            <a:extLst>
              <a:ext uri="{FF2B5EF4-FFF2-40B4-BE49-F238E27FC236}">
                <a16:creationId xmlns:a16="http://schemas.microsoft.com/office/drawing/2014/main" id="{7326CAF0-69B5-CC42-6CA0-1BD51C13FACC}"/>
              </a:ext>
            </a:extLst>
          </p:cNvPr>
          <p:cNvSpPr/>
          <p:nvPr/>
        </p:nvSpPr>
        <p:spPr>
          <a:xfrm>
            <a:off x="985991" y="9963941"/>
            <a:ext cx="281462" cy="181677"/>
          </a:xfrm>
          <a:custGeom>
            <a:avLst/>
            <a:gdLst>
              <a:gd name="connsiteX0" fmla="*/ 0 w 1360580"/>
              <a:gd name="connsiteY0" fmla="*/ 0 h 1376616"/>
              <a:gd name="connsiteX1" fmla="*/ 1360580 w 1360580"/>
              <a:gd name="connsiteY1" fmla="*/ 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60580 w 1360580"/>
              <a:gd name="connsiteY1" fmla="*/ 603250 h 1376616"/>
              <a:gd name="connsiteX2" fmla="*/ 1360580 w 1360580"/>
              <a:gd name="connsiteY2" fmla="*/ 1376616 h 1376616"/>
              <a:gd name="connsiteX3" fmla="*/ 0 w 1360580"/>
              <a:gd name="connsiteY3" fmla="*/ 1376616 h 1376616"/>
              <a:gd name="connsiteX4" fmla="*/ 0 w 1360580"/>
              <a:gd name="connsiteY4" fmla="*/ 0 h 1376616"/>
              <a:gd name="connsiteX0" fmla="*/ 0 w 1360580"/>
              <a:gd name="connsiteY0" fmla="*/ 0 h 1376616"/>
              <a:gd name="connsiteX1" fmla="*/ 1354230 w 1360580"/>
              <a:gd name="connsiteY1" fmla="*/ 795865 h 1376616"/>
              <a:gd name="connsiteX2" fmla="*/ 1360580 w 1360580"/>
              <a:gd name="connsiteY2" fmla="*/ 1376616 h 1376616"/>
              <a:gd name="connsiteX3" fmla="*/ 0 w 1360580"/>
              <a:gd name="connsiteY3" fmla="*/ 1376616 h 1376616"/>
              <a:gd name="connsiteX4" fmla="*/ 0 w 1360580"/>
              <a:gd name="connsiteY4" fmla="*/ 0 h 13766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0580" h="1376616">
                <a:moveTo>
                  <a:pt x="0" y="0"/>
                </a:moveTo>
                <a:lnTo>
                  <a:pt x="1354230" y="795865"/>
                </a:lnTo>
                <a:cubicBezTo>
                  <a:pt x="1356347" y="989449"/>
                  <a:pt x="1358463" y="1183032"/>
                  <a:pt x="1360580" y="1376616"/>
                </a:cubicBezTo>
                <a:lnTo>
                  <a:pt x="0" y="1376616"/>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17" name="TextBox 16">
            <a:extLst>
              <a:ext uri="{FF2B5EF4-FFF2-40B4-BE49-F238E27FC236}">
                <a16:creationId xmlns:a16="http://schemas.microsoft.com/office/drawing/2014/main" id="{E4746D87-0288-4DB5-FD02-CAE44926D8CB}"/>
              </a:ext>
            </a:extLst>
          </p:cNvPr>
          <p:cNvSpPr txBox="1"/>
          <p:nvPr/>
        </p:nvSpPr>
        <p:spPr>
          <a:xfrm>
            <a:off x="10050843" y="6138818"/>
            <a:ext cx="5036758" cy="1720151"/>
          </a:xfrm>
          <a:prstGeom prst="rect">
            <a:avLst/>
          </a:prstGeom>
          <a:solidFill>
            <a:schemeClr val="bg1"/>
          </a:solidFill>
        </p:spPr>
        <p:txBody>
          <a:bodyPr wrap="square" rtlCol="0">
            <a:spAutoFit/>
          </a:bodyPr>
          <a:lstStyle/>
          <a:p>
            <a:pPr>
              <a:lnSpc>
                <a:spcPct val="150000"/>
              </a:lnSpc>
            </a:pPr>
            <a:r>
              <a:rPr lang="en-US" sz="1200" b="1" dirty="0" err="1">
                <a:latin typeface="Arial" panose="020B0604020202020204" pitchFamily="34" charset="0"/>
                <a:cs typeface="Arial" panose="020B0604020202020204" pitchFamily="34" charset="0"/>
              </a:rPr>
              <a:t>Tổng</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nhu</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cầu</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nước</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sinh</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hoạt</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và</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sản</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xuất</a:t>
            </a:r>
            <a:r>
              <a:rPr lang="en-US" sz="1200" b="1" dirty="0">
                <a:latin typeface="Arial" panose="020B0604020202020204" pitchFamily="34" charset="0"/>
                <a:cs typeface="Arial" panose="020B0604020202020204" pitchFamily="34" charset="0"/>
              </a:rPr>
              <a:t> :</a:t>
            </a:r>
          </a:p>
          <a:p>
            <a:pPr>
              <a:lnSpc>
                <a:spcPct val="150000"/>
              </a:lnSpc>
            </a:pP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Đến</a:t>
            </a:r>
            <a:r>
              <a:rPr lang="en-US" sz="1200" dirty="0">
                <a:latin typeface="Arial" panose="020B0604020202020204" pitchFamily="34" charset="0"/>
                <a:cs typeface="Arial" panose="020B0604020202020204" pitchFamily="34" charset="0"/>
              </a:rPr>
              <a:t> 2035: 3300  m3/</a:t>
            </a:r>
            <a:r>
              <a:rPr lang="en-US" sz="1200" dirty="0" err="1">
                <a:latin typeface="Arial" panose="020B0604020202020204" pitchFamily="34" charset="0"/>
                <a:cs typeface="Arial" panose="020B0604020202020204" pitchFamily="34" charset="0"/>
              </a:rPr>
              <a:t>ngđ</a:t>
            </a:r>
            <a:endParaRPr lang="en-US" sz="1200" dirty="0">
              <a:latin typeface="Arial" panose="020B0604020202020204" pitchFamily="34" charset="0"/>
              <a:cs typeface="Arial" panose="020B0604020202020204" pitchFamily="34" charset="0"/>
            </a:endParaRPr>
          </a:p>
          <a:p>
            <a:pPr>
              <a:lnSpc>
                <a:spcPct val="150000"/>
              </a:lnSpc>
            </a:pP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Đến</a:t>
            </a:r>
            <a:r>
              <a:rPr lang="en-US" sz="1200" dirty="0">
                <a:latin typeface="Arial" panose="020B0604020202020204" pitchFamily="34" charset="0"/>
                <a:cs typeface="Arial" panose="020B0604020202020204" pitchFamily="34" charset="0"/>
              </a:rPr>
              <a:t> 2050: 4000 m3/</a:t>
            </a:r>
            <a:r>
              <a:rPr lang="en-US" sz="1200" dirty="0" err="1">
                <a:latin typeface="Arial" panose="020B0604020202020204" pitchFamily="34" charset="0"/>
                <a:cs typeface="Arial" panose="020B0604020202020204" pitchFamily="34" charset="0"/>
              </a:rPr>
              <a:t>ngđ</a:t>
            </a:r>
            <a:endParaRPr lang="en-US" sz="1200" dirty="0">
              <a:latin typeface="Arial" panose="020B0604020202020204" pitchFamily="34" charset="0"/>
              <a:cs typeface="Arial" panose="020B0604020202020204" pitchFamily="34" charset="0"/>
            </a:endParaRPr>
          </a:p>
          <a:p>
            <a:pPr>
              <a:lnSpc>
                <a:spcPct val="150000"/>
              </a:lnSpc>
            </a:pPr>
            <a:r>
              <a:rPr lang="en-US" sz="1200" b="1" dirty="0" err="1">
                <a:latin typeface="Arial" panose="020B0604020202020204" pitchFamily="34" charset="0"/>
                <a:cs typeface="Arial" panose="020B0604020202020204" pitchFamily="34" charset="0"/>
              </a:rPr>
              <a:t>Giải</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pháp</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cấp</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nước</a:t>
            </a:r>
            <a:endParaRPr lang="en-US" sz="1200" b="1" dirty="0">
              <a:latin typeface="Arial" panose="020B0604020202020204" pitchFamily="34" charset="0"/>
              <a:cs typeface="Arial" panose="020B0604020202020204" pitchFamily="34" charset="0"/>
            </a:endParaRPr>
          </a:p>
          <a:p>
            <a:pPr algn="just">
              <a:lnSpc>
                <a:spcPct val="150000"/>
              </a:lnSpc>
            </a:pP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Nguồn</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cấp</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Sử</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dụng</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nguồn</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nước</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từ</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các</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hồ</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chứa</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nước</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trên</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địa</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bàn</a:t>
            </a:r>
            <a:r>
              <a:rPr lang="en-US" sz="1200" dirty="0">
                <a:latin typeface="Arial" panose="020B0604020202020204" pitchFamily="34" charset="0"/>
                <a:cs typeface="Arial" panose="020B0604020202020204" pitchFamily="34" charset="0"/>
              </a:rPr>
              <a:t>, NMN Sơn Tiến, </a:t>
            </a:r>
            <a:r>
              <a:rPr lang="en-US" sz="1200" dirty="0" err="1">
                <a:latin typeface="Arial" panose="020B0604020202020204" pitchFamily="34" charset="0"/>
                <a:cs typeface="Arial" panose="020B0604020202020204" pitchFamily="34" charset="0"/>
              </a:rPr>
              <a:t>Phố</a:t>
            </a:r>
            <a:r>
              <a:rPr lang="en-US" sz="1200" dirty="0">
                <a:latin typeface="Arial" panose="020B0604020202020204" pitchFamily="34" charset="0"/>
                <a:cs typeface="Arial" panose="020B0604020202020204" pitchFamily="34" charset="0"/>
              </a:rPr>
              <a:t> Châu, Sơn Giang, </a:t>
            </a:r>
            <a:r>
              <a:rPr lang="en-US" sz="1200" dirty="0" err="1">
                <a:latin typeface="Arial" panose="020B0604020202020204" pitchFamily="34" charset="0"/>
                <a:cs typeface="Arial" panose="020B0604020202020204" pitchFamily="34" charset="0"/>
              </a:rPr>
              <a:t>xây</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dựng</a:t>
            </a:r>
            <a:r>
              <a:rPr lang="en-US" sz="1200" dirty="0">
                <a:latin typeface="Arial" panose="020B0604020202020204" pitchFamily="34" charset="0"/>
                <a:cs typeface="Arial" panose="020B0604020202020204" pitchFamily="34" charset="0"/>
              </a:rPr>
              <a:t> NMN Khe </a:t>
            </a:r>
            <a:r>
              <a:rPr lang="en-US" sz="1200" dirty="0" err="1">
                <a:latin typeface="Arial" panose="020B0604020202020204" pitchFamily="34" charset="0"/>
                <a:cs typeface="Arial" panose="020B0604020202020204" pitchFamily="34" charset="0"/>
              </a:rPr>
              <a:t>Dẻ</a:t>
            </a:r>
            <a:endParaRPr lang="en-US" sz="120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1374A36E-5369-15BB-5C00-83DBF6294CC2}"/>
              </a:ext>
            </a:extLst>
          </p:cNvPr>
          <p:cNvSpPr txBox="1"/>
          <p:nvPr/>
        </p:nvSpPr>
        <p:spPr>
          <a:xfrm>
            <a:off x="10050843" y="4248165"/>
            <a:ext cx="5036758" cy="1997150"/>
          </a:xfrm>
          <a:prstGeom prst="rect">
            <a:avLst/>
          </a:prstGeom>
          <a:solidFill>
            <a:schemeClr val="bg1"/>
          </a:solidFill>
        </p:spPr>
        <p:txBody>
          <a:bodyPr wrap="square" rtlCol="0">
            <a:spAutoFit/>
          </a:bodyPr>
          <a:lstStyle/>
          <a:p>
            <a:pPr>
              <a:lnSpc>
                <a:spcPct val="150000"/>
              </a:lnSpc>
            </a:pP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Tổng</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nhu</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cầu</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cấp</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điện</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sinh</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hoạt</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và</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sản</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xuất</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đến</a:t>
            </a:r>
            <a:r>
              <a:rPr lang="en-US" sz="1200" b="1" dirty="0">
                <a:latin typeface="Arial" panose="020B0604020202020204" pitchFamily="34" charset="0"/>
                <a:cs typeface="Arial" panose="020B0604020202020204" pitchFamily="34" charset="0"/>
              </a:rPr>
              <a:t>:</a:t>
            </a:r>
          </a:p>
          <a:p>
            <a:pPr>
              <a:lnSpc>
                <a:spcPct val="150000"/>
              </a:lnSpc>
            </a:pPr>
            <a:r>
              <a:rPr lang="en-US" sz="1200" dirty="0">
                <a:latin typeface="Arial" panose="020B0604020202020204" pitchFamily="34" charset="0"/>
                <a:cs typeface="Arial" panose="020B0604020202020204" pitchFamily="34" charset="0"/>
              </a:rPr>
              <a:t>+ 2035 : 6977 KVA</a:t>
            </a:r>
          </a:p>
          <a:p>
            <a:pPr>
              <a:lnSpc>
                <a:spcPct val="150000"/>
              </a:lnSpc>
            </a:pPr>
            <a:r>
              <a:rPr lang="en-US" sz="1200" dirty="0">
                <a:latin typeface="Arial" panose="020B0604020202020204" pitchFamily="34" charset="0"/>
                <a:cs typeface="Arial" panose="020B0604020202020204" pitchFamily="34" charset="0"/>
              </a:rPr>
              <a:t>+ 2050: </a:t>
            </a:r>
            <a:r>
              <a:rPr lang="en-US" sz="1200" dirty="0" err="1">
                <a:latin typeface="Arial" panose="020B0604020202020204" pitchFamily="34" charset="0"/>
                <a:cs typeface="Arial" panose="020B0604020202020204" pitchFamily="34" charset="0"/>
              </a:rPr>
              <a:t>khoảng</a:t>
            </a:r>
            <a:r>
              <a:rPr lang="en-US" sz="1200" dirty="0">
                <a:latin typeface="Arial" panose="020B0604020202020204" pitchFamily="34" charset="0"/>
                <a:cs typeface="Arial" panose="020B0604020202020204" pitchFamily="34" charset="0"/>
              </a:rPr>
              <a:t> 10.051 KVA</a:t>
            </a:r>
          </a:p>
          <a:p>
            <a:pPr algn="just">
              <a:lnSpc>
                <a:spcPct val="150000"/>
              </a:lnSpc>
            </a:pP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Giải</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pháp</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cấp</a:t>
            </a:r>
            <a:r>
              <a:rPr lang="en-US" sz="1200" b="1" dirty="0">
                <a:latin typeface="Arial" panose="020B0604020202020204" pitchFamily="34" charset="0"/>
                <a:cs typeface="Arial" panose="020B0604020202020204" pitchFamily="34" charset="0"/>
              </a:rPr>
              <a:t> </a:t>
            </a:r>
            <a:r>
              <a:rPr lang="en-US" sz="1200" b="1" dirty="0" err="1">
                <a:latin typeface="Arial" panose="020B0604020202020204" pitchFamily="34" charset="0"/>
                <a:cs typeface="Arial" panose="020B0604020202020204" pitchFamily="34" charset="0"/>
              </a:rPr>
              <a:t>điện</a:t>
            </a:r>
            <a:endParaRPr lang="en-US" sz="1200" b="1" dirty="0">
              <a:latin typeface="Arial" panose="020B0604020202020204" pitchFamily="34" charset="0"/>
              <a:cs typeface="Arial" panose="020B0604020202020204" pitchFamily="34" charset="0"/>
            </a:endParaRPr>
          </a:p>
          <a:p>
            <a:pPr algn="just">
              <a:lnSpc>
                <a:spcPct val="150000"/>
              </a:lnSpc>
            </a:pPr>
            <a:r>
              <a:rPr lang="en-US" sz="1200" dirty="0">
                <a:latin typeface="Arial" panose="020B0604020202020204" pitchFamily="34" charset="0"/>
                <a:cs typeface="Arial" panose="020B0604020202020204" pitchFamily="34" charset="0"/>
              </a:rPr>
              <a:t>-  </a:t>
            </a:r>
            <a:r>
              <a:rPr lang="de-DE" sz="1200" dirty="0">
                <a:latin typeface="Arial" panose="020B0604020202020204" pitchFamily="34" charset="0"/>
                <a:cs typeface="Arial" panose="020B0604020202020204" pitchFamily="34" charset="0"/>
              </a:rPr>
              <a:t>Nguồn điện cấp cho đô thị Hương Sơn từ trạm 110kV Hương Sơn 2x40MVA - 110/35/22kV.</a:t>
            </a:r>
            <a:endParaRPr lang="en-GB" sz="1200" dirty="0">
              <a:latin typeface="Arial" panose="020B0604020202020204" pitchFamily="34" charset="0"/>
              <a:cs typeface="Arial" panose="020B0604020202020204" pitchFamily="34" charset="0"/>
            </a:endParaRPr>
          </a:p>
          <a:p>
            <a:pPr algn="just">
              <a:lnSpc>
                <a:spcPct val="150000"/>
              </a:lnSpc>
            </a:pPr>
            <a:r>
              <a:rPr lang="en-US" sz="1200" dirty="0">
                <a:latin typeface="Arial" panose="020B0604020202020204" pitchFamily="34" charset="0"/>
                <a:cs typeface="Arial" panose="020B0604020202020204" pitchFamily="34" charset="0"/>
              </a:rPr>
              <a:t>- Khu </a:t>
            </a:r>
            <a:r>
              <a:rPr lang="en-US" sz="1200" dirty="0" err="1">
                <a:latin typeface="Arial" panose="020B0604020202020204" pitchFamily="34" charset="0"/>
                <a:cs typeface="Arial" panose="020B0604020202020204" pitchFamily="34" charset="0"/>
              </a:rPr>
              <a:t>vực</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hiện</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hữu</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đi</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nổi</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khu</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vực</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điểm</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dân</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cư</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mới</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đi</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ngầm</a:t>
            </a:r>
            <a:endParaRPr lang="en-US" sz="1050" dirty="0">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69134CC9-EA0F-C51C-FB69-F5A1193EBED9}"/>
              </a:ext>
            </a:extLst>
          </p:cNvPr>
          <p:cNvSpPr/>
          <p:nvPr/>
        </p:nvSpPr>
        <p:spPr>
          <a:xfrm>
            <a:off x="10039123" y="869852"/>
            <a:ext cx="5048477" cy="3382144"/>
          </a:xfrm>
          <a:prstGeom prst="rect">
            <a:avLst/>
          </a:prstGeom>
          <a:solidFill>
            <a:schemeClr val="bg1">
              <a:alpha val="83000"/>
            </a:schemeClr>
          </a:solidFill>
        </p:spPr>
        <p:txBody>
          <a:bodyPr wrap="square">
            <a:spAutoFit/>
          </a:bodyPr>
          <a:lstStyle/>
          <a:p>
            <a:pPr algn="just">
              <a:lnSpc>
                <a:spcPct val="150000"/>
              </a:lnSpc>
            </a:pPr>
            <a:r>
              <a:rPr lang="en-US" sz="1200" b="1" kern="100" dirty="0" err="1">
                <a:latin typeface="Arial" panose="020B0604020202020204" pitchFamily="34" charset="0"/>
                <a:ea typeface="Calibri" panose="020F0502020204030204" pitchFamily="34" charset="0"/>
                <a:cs typeface="Arial" panose="020B0604020202020204" pitchFamily="34" charset="0"/>
              </a:rPr>
              <a:t>Giải</a:t>
            </a:r>
            <a:r>
              <a:rPr lang="en-US" sz="1200" b="1" kern="100" dirty="0">
                <a:latin typeface="Arial" panose="020B0604020202020204" pitchFamily="34" charset="0"/>
                <a:ea typeface="Calibri" panose="020F0502020204030204" pitchFamily="34" charset="0"/>
                <a:cs typeface="Arial" panose="020B0604020202020204" pitchFamily="34" charset="0"/>
              </a:rPr>
              <a:t> </a:t>
            </a:r>
            <a:r>
              <a:rPr lang="en-US" sz="1200" b="1" kern="100" dirty="0" err="1">
                <a:latin typeface="Arial" panose="020B0604020202020204" pitchFamily="34" charset="0"/>
                <a:ea typeface="Calibri" panose="020F0502020204030204" pitchFamily="34" charset="0"/>
                <a:cs typeface="Arial" panose="020B0604020202020204" pitchFamily="34" charset="0"/>
              </a:rPr>
              <a:t>pháp</a:t>
            </a:r>
            <a:r>
              <a:rPr lang="en-US" sz="1200" b="1" kern="100" dirty="0">
                <a:latin typeface="Arial" panose="020B0604020202020204" pitchFamily="34" charset="0"/>
                <a:ea typeface="Calibri" panose="020F0502020204030204" pitchFamily="34" charset="0"/>
                <a:cs typeface="Arial" panose="020B0604020202020204" pitchFamily="34" charset="0"/>
              </a:rPr>
              <a:t> </a:t>
            </a:r>
            <a:r>
              <a:rPr lang="en-US" sz="1200" b="1" kern="100" dirty="0" err="1">
                <a:latin typeface="Arial" panose="020B0604020202020204" pitchFamily="34" charset="0"/>
                <a:ea typeface="Calibri" panose="020F0502020204030204" pitchFamily="34" charset="0"/>
                <a:cs typeface="Arial" panose="020B0604020202020204" pitchFamily="34" charset="0"/>
              </a:rPr>
              <a:t>cao</a:t>
            </a:r>
            <a:r>
              <a:rPr lang="en-US" sz="1200" b="1" kern="100" dirty="0">
                <a:latin typeface="Arial" panose="020B0604020202020204" pitchFamily="34" charset="0"/>
                <a:ea typeface="Calibri" panose="020F0502020204030204" pitchFamily="34" charset="0"/>
                <a:cs typeface="Arial" panose="020B0604020202020204" pitchFamily="34" charset="0"/>
              </a:rPr>
              <a:t> </a:t>
            </a:r>
            <a:r>
              <a:rPr lang="en-US" sz="1200" b="1" kern="100" dirty="0" err="1">
                <a:latin typeface="Arial" panose="020B0604020202020204" pitchFamily="34" charset="0"/>
                <a:ea typeface="Calibri" panose="020F0502020204030204" pitchFamily="34" charset="0"/>
                <a:cs typeface="Arial" panose="020B0604020202020204" pitchFamily="34" charset="0"/>
              </a:rPr>
              <a:t>độ</a:t>
            </a:r>
            <a:r>
              <a:rPr lang="en-US" sz="1200" b="1" kern="100" dirty="0">
                <a:latin typeface="Arial" panose="020B0604020202020204" pitchFamily="34" charset="0"/>
                <a:ea typeface="Calibri" panose="020F0502020204030204" pitchFamily="34" charset="0"/>
                <a:cs typeface="Arial" panose="020B0604020202020204" pitchFamily="34" charset="0"/>
              </a:rPr>
              <a:t> </a:t>
            </a:r>
            <a:r>
              <a:rPr lang="en-US" sz="1200" b="1" kern="100" dirty="0" err="1">
                <a:latin typeface="Arial" panose="020B0604020202020204" pitchFamily="34" charset="0"/>
                <a:ea typeface="Calibri" panose="020F0502020204030204" pitchFamily="34" charset="0"/>
                <a:cs typeface="Arial" panose="020B0604020202020204" pitchFamily="34" charset="0"/>
              </a:rPr>
              <a:t>nền</a:t>
            </a:r>
            <a:r>
              <a:rPr lang="en-US" sz="1200" b="1" kern="100" dirty="0">
                <a:latin typeface="Arial" panose="020B0604020202020204" pitchFamily="34" charset="0"/>
                <a:ea typeface="Calibri" panose="020F0502020204030204" pitchFamily="34" charset="0"/>
                <a:cs typeface="Arial" panose="020B0604020202020204" pitchFamily="34" charset="0"/>
              </a:rPr>
              <a:t> </a:t>
            </a:r>
            <a:endParaRPr lang="en-US" sz="1200" kern="1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Đối</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với</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khu</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vực</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dân</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cư</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hiện</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hữu</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giữ</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theo</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cao</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độ</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nền</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hiện</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trạng</a:t>
            </a:r>
            <a:endParaRPr lang="en-US" sz="1200" kern="1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Đối</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với</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khu</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vực</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xây</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dựng</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mới</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được</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tính</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toán</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dựa</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vào</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mực</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nước</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ngập</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lụt</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cao</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nhất</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hàng</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năm</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b="1" kern="100" dirty="0" err="1">
                <a:latin typeface="Arial" panose="020B0604020202020204" pitchFamily="34" charset="0"/>
                <a:ea typeface="Calibri" panose="020F0502020204030204" pitchFamily="34" charset="0"/>
                <a:cs typeface="Arial" panose="020B0604020202020204" pitchFamily="34" charset="0"/>
              </a:rPr>
              <a:t>Hxd</a:t>
            </a:r>
            <a:r>
              <a:rPr lang="en-US" sz="1200" b="1" kern="100" dirty="0">
                <a:latin typeface="Arial" panose="020B0604020202020204" pitchFamily="34" charset="0"/>
                <a:ea typeface="Calibri" panose="020F0502020204030204" pitchFamily="34" charset="0"/>
                <a:cs typeface="Arial" panose="020B0604020202020204" pitchFamily="34" charset="0"/>
              </a:rPr>
              <a:t> ≥ </a:t>
            </a:r>
            <a:r>
              <a:rPr lang="en-US" sz="1200" b="1" kern="100" dirty="0" err="1">
                <a:latin typeface="Arial" panose="020B0604020202020204" pitchFamily="34" charset="0"/>
                <a:ea typeface="Calibri" panose="020F0502020204030204" pitchFamily="34" charset="0"/>
                <a:cs typeface="Arial" panose="020B0604020202020204" pitchFamily="34" charset="0"/>
              </a:rPr>
              <a:t>Hmn</a:t>
            </a:r>
            <a:r>
              <a:rPr lang="en-US" sz="1200" b="1" kern="100" dirty="0">
                <a:latin typeface="Arial" panose="020B0604020202020204" pitchFamily="34" charset="0"/>
                <a:ea typeface="Calibri" panose="020F0502020204030204" pitchFamily="34" charset="0"/>
                <a:cs typeface="Arial" panose="020B0604020202020204" pitchFamily="34" charset="0"/>
              </a:rPr>
              <a:t> + Hat + K</a:t>
            </a:r>
            <a:r>
              <a:rPr lang="en-US" sz="1200"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1200" kern="100" dirty="0">
                <a:latin typeface="Arial" panose="020B0604020202020204" pitchFamily="34" charset="0"/>
                <a:ea typeface="Calibri" panose="020F0502020204030204" pitchFamily="34" charset="0"/>
                <a:cs typeface="Arial" panose="020B0604020202020204" pitchFamily="34" charset="0"/>
              </a:rPr>
              <a:t>Trong </a:t>
            </a:r>
            <a:r>
              <a:rPr lang="en-US" sz="1200" kern="100" dirty="0" err="1">
                <a:latin typeface="Arial" panose="020B0604020202020204" pitchFamily="34" charset="0"/>
                <a:ea typeface="Calibri" panose="020F0502020204030204" pitchFamily="34" charset="0"/>
                <a:cs typeface="Arial" panose="020B0604020202020204" pitchFamily="34" charset="0"/>
              </a:rPr>
              <a:t>đó</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Hmn</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là</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cao</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độ</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theo</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vết</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lũ</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từng</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xã</a:t>
            </a:r>
            <a:r>
              <a:rPr lang="en-US" sz="1200" kern="100" dirty="0">
                <a:latin typeface="Arial" panose="020B0604020202020204" pitchFamily="34" charset="0"/>
                <a:ea typeface="Calibri" panose="020F0502020204030204" pitchFamily="34" charset="0"/>
                <a:cs typeface="Arial" panose="020B0604020202020204" pitchFamily="34" charset="0"/>
              </a:rPr>
              <a:t>; Hat: </a:t>
            </a:r>
            <a:r>
              <a:rPr lang="en-US" sz="1200" kern="100" dirty="0" err="1">
                <a:latin typeface="Arial" panose="020B0604020202020204" pitchFamily="34" charset="0"/>
                <a:ea typeface="Calibri" panose="020F0502020204030204" pitchFamily="34" charset="0"/>
                <a:cs typeface="Arial" panose="020B0604020202020204" pitchFamily="34" charset="0"/>
              </a:rPr>
              <a:t>chiều</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cao</a:t>
            </a:r>
            <a:r>
              <a:rPr lang="en-US" sz="1200" kern="100" dirty="0">
                <a:latin typeface="Arial" panose="020B0604020202020204" pitchFamily="34" charset="0"/>
                <a:ea typeface="Calibri" panose="020F0502020204030204" pitchFamily="34" charset="0"/>
                <a:cs typeface="Arial" panose="020B0604020202020204" pitchFamily="34" charset="0"/>
              </a:rPr>
              <a:t> an </a:t>
            </a:r>
            <a:r>
              <a:rPr lang="en-US" sz="1200" kern="100" dirty="0" err="1">
                <a:latin typeface="Arial" panose="020B0604020202020204" pitchFamily="34" charset="0"/>
                <a:ea typeface="Calibri" panose="020F0502020204030204" pitchFamily="34" charset="0"/>
                <a:cs typeface="Arial" panose="020B0604020202020204" pitchFamily="34" charset="0"/>
              </a:rPr>
              <a:t>toàn</a:t>
            </a:r>
            <a:r>
              <a:rPr lang="en-US" sz="1200" kern="100" dirty="0">
                <a:latin typeface="Arial" panose="020B0604020202020204" pitchFamily="34" charset="0"/>
                <a:ea typeface="Calibri" panose="020F0502020204030204" pitchFamily="34" charset="0"/>
                <a:cs typeface="Arial" panose="020B0604020202020204" pitchFamily="34" charset="0"/>
              </a:rPr>
              <a:t> 0,3m </a:t>
            </a:r>
            <a:r>
              <a:rPr lang="en-US" sz="1200" kern="100" dirty="0" err="1">
                <a:latin typeface="Arial" panose="020B0604020202020204" pitchFamily="34" charset="0"/>
                <a:ea typeface="Calibri" panose="020F0502020204030204" pitchFamily="34" charset="0"/>
                <a:cs typeface="Arial" panose="020B0604020202020204" pitchFamily="34" charset="0"/>
              </a:rPr>
              <a:t>đối</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với</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khu</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dân</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dụng</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và</a:t>
            </a:r>
            <a:r>
              <a:rPr lang="en-US" sz="1200" kern="100" dirty="0">
                <a:latin typeface="Arial" panose="020B0604020202020204" pitchFamily="34" charset="0"/>
                <a:ea typeface="Calibri" panose="020F0502020204030204" pitchFamily="34" charset="0"/>
                <a:cs typeface="Arial" panose="020B0604020202020204" pitchFamily="34" charset="0"/>
              </a:rPr>
              <a:t> 0,5m </a:t>
            </a:r>
            <a:r>
              <a:rPr lang="en-US" sz="1200" kern="100" dirty="0" err="1">
                <a:latin typeface="Arial" panose="020B0604020202020204" pitchFamily="34" charset="0"/>
                <a:ea typeface="Calibri" panose="020F0502020204030204" pitchFamily="34" charset="0"/>
                <a:cs typeface="Arial" panose="020B0604020202020204" pitchFamily="34" charset="0"/>
              </a:rPr>
              <a:t>đối</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với</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công</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nghiệp</a:t>
            </a:r>
            <a:r>
              <a:rPr lang="en-US" sz="1200" kern="100" dirty="0">
                <a:latin typeface="Arial" panose="020B0604020202020204" pitchFamily="34" charset="0"/>
                <a:ea typeface="Calibri" panose="020F0502020204030204" pitchFamily="34" charset="0"/>
                <a:cs typeface="Arial" panose="020B0604020202020204" pitchFamily="34" charset="0"/>
              </a:rPr>
              <a:t>;  K: </a:t>
            </a:r>
            <a:r>
              <a:rPr lang="en-US" sz="1200" kern="100" dirty="0" err="1">
                <a:latin typeface="Arial" panose="020B0604020202020204" pitchFamily="34" charset="0"/>
                <a:ea typeface="Calibri" panose="020F0502020204030204" pitchFamily="34" charset="0"/>
                <a:cs typeface="Arial" panose="020B0604020202020204" pitchFamily="34" charset="0"/>
              </a:rPr>
              <a:t>hệ</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số</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tính</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đến</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biến</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đổi</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khí</a:t>
            </a:r>
            <a:r>
              <a:rPr lang="en-US" sz="1200" kern="100" dirty="0">
                <a:latin typeface="Arial" panose="020B0604020202020204" pitchFamily="34" charset="0"/>
                <a:ea typeface="Calibri" panose="020F0502020204030204" pitchFamily="34" charset="0"/>
                <a:cs typeface="Arial" panose="020B0604020202020204" pitchFamily="34" charset="0"/>
              </a:rPr>
              <a:t> </a:t>
            </a:r>
            <a:r>
              <a:rPr lang="en-US" sz="1200" kern="100" dirty="0" err="1">
                <a:latin typeface="Arial" panose="020B0604020202020204" pitchFamily="34" charset="0"/>
                <a:ea typeface="Calibri" panose="020F0502020204030204" pitchFamily="34" charset="0"/>
                <a:cs typeface="Arial" panose="020B0604020202020204" pitchFamily="34" charset="0"/>
              </a:rPr>
              <a:t>hâu</a:t>
            </a:r>
            <a:r>
              <a:rPr lang="en-US" sz="1200" kern="100" dirty="0">
                <a:latin typeface="Arial" panose="020B0604020202020204" pitchFamily="34" charset="0"/>
                <a:ea typeface="Calibri" panose="020F0502020204030204" pitchFamily="34" charset="0"/>
                <a:cs typeface="Arial" panose="020B0604020202020204" pitchFamily="34" charset="0"/>
              </a:rPr>
              <a:t>.</a:t>
            </a:r>
          </a:p>
          <a:p>
            <a:pPr algn="just">
              <a:lnSpc>
                <a:spcPct val="150000"/>
              </a:lnSpc>
            </a:pP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Đảm</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bảo</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hành</a:t>
            </a:r>
            <a:r>
              <a:rPr lang="en-US" sz="1200" kern="100" dirty="0">
                <a:latin typeface="Arial" panose="020B0604020202020204" pitchFamily="34" charset="0"/>
                <a:cs typeface="Arial" panose="020B0604020202020204" pitchFamily="34" charset="0"/>
              </a:rPr>
              <a:t> lang song, </a:t>
            </a:r>
            <a:r>
              <a:rPr lang="en-US" sz="1200" kern="100" dirty="0" err="1">
                <a:latin typeface="Arial" panose="020B0604020202020204" pitchFamily="34" charset="0"/>
                <a:cs typeface="Arial" panose="020B0604020202020204" pitchFamily="34" charset="0"/>
              </a:rPr>
              <a:t>suối</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phòng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chống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sạt</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lở</a:t>
            </a:r>
            <a:r>
              <a:rPr lang="en-US" sz="1200" kern="100" dirty="0">
                <a:latin typeface="Arial" panose="020B0604020202020204" pitchFamily="34" charset="0"/>
                <a:cs typeface="Arial" panose="020B0604020202020204" pitchFamily="34" charset="0"/>
              </a:rPr>
              <a:t>.</a:t>
            </a:r>
          </a:p>
          <a:p>
            <a:pPr algn="just">
              <a:lnSpc>
                <a:spcPct val="150000"/>
              </a:lnSpc>
            </a:pP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Chú</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trọng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vào</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việc</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xây</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dựng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cơ</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sở</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hạ</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tầng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nâng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cấp</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các</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tuyến</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đê</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sông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hiện</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có</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tiến</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hành</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gia</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cố</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đê</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kè</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đảm</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bảo</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ứng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biến</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tốt</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với</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kịch</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bản</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biến</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đổi</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khí</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hậu</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Nâng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cấp</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xây</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dựng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hai</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tuyến</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đê</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hạ</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nguồn</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sông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Ngàn</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Phố</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kết</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hợp</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điều</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tiết</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nước</a:t>
            </a:r>
            <a:r>
              <a:rPr lang="en-US" sz="1200" kern="100" dirty="0">
                <a:latin typeface="Arial" panose="020B0604020202020204" pitchFamily="34" charset="0"/>
                <a:cs typeface="Arial" panose="020B0604020202020204" pitchFamily="34" charset="0"/>
              </a:rPr>
              <a:t> ở </a:t>
            </a:r>
            <a:r>
              <a:rPr lang="en-US" sz="1200" kern="100" dirty="0" err="1">
                <a:latin typeface="Arial" panose="020B0604020202020204" pitchFamily="34" charset="0"/>
                <a:cs typeface="Arial" panose="020B0604020202020204" pitchFamily="34" charset="0"/>
              </a:rPr>
              <a:t>thượng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nguồn</a:t>
            </a:r>
            <a:r>
              <a:rPr lang="en-US" sz="1200" kern="100" dirty="0">
                <a:latin typeface="Arial" panose="020B0604020202020204" pitchFamily="34" charset="0"/>
                <a:cs typeface="Arial" panose="020B0604020202020204" pitchFamily="34" charset="0"/>
              </a:rPr>
              <a:t> qua </a:t>
            </a:r>
            <a:r>
              <a:rPr lang="en-US" sz="1200" kern="100" dirty="0" err="1">
                <a:latin typeface="Arial" panose="020B0604020202020204" pitchFamily="34" charset="0"/>
                <a:cs typeface="Arial" panose="020B0604020202020204" pitchFamily="34" charset="0"/>
              </a:rPr>
              <a:t>hệ</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thống</a:t>
            </a:r>
            <a:r>
              <a:rPr lang="en-US" sz="1200" kern="100" dirty="0">
                <a:latin typeface="Arial" panose="020B0604020202020204" pitchFamily="34" charset="0"/>
                <a:cs typeface="Arial" panose="020B0604020202020204" pitchFamily="34" charset="0"/>
              </a:rPr>
              <a:t> </a:t>
            </a:r>
            <a:r>
              <a:rPr lang="en-US" sz="1200" kern="100" dirty="0" err="1">
                <a:latin typeface="Arial" panose="020B0604020202020204" pitchFamily="34" charset="0"/>
                <a:cs typeface="Arial" panose="020B0604020202020204" pitchFamily="34" charset="0"/>
              </a:rPr>
              <a:t>đập</a:t>
            </a:r>
            <a:r>
              <a:rPr lang="en-US" sz="1200" kern="100" dirty="0">
                <a:latin typeface="Arial" panose="020B0604020202020204" pitchFamily="34" charset="0"/>
                <a:cs typeface="Arial" panose="020B0604020202020204" pitchFamily="34" charset="0"/>
              </a:rPr>
              <a:t> </a:t>
            </a:r>
            <a:endParaRPr lang="en-US" sz="1000" kern="100" dirty="0">
              <a:latin typeface="Arial" panose="020B0604020202020204" pitchFamily="34" charset="0"/>
              <a:ea typeface="Calibri" panose="020F050202020403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E548F5D1-21D0-3E0B-E83D-E6570769B091}"/>
              </a:ext>
            </a:extLst>
          </p:cNvPr>
          <p:cNvSpPr txBox="1"/>
          <p:nvPr/>
        </p:nvSpPr>
        <p:spPr>
          <a:xfrm>
            <a:off x="10050843" y="7790317"/>
            <a:ext cx="5048477" cy="2551148"/>
          </a:xfrm>
          <a:prstGeom prst="rect">
            <a:avLst/>
          </a:prstGeom>
          <a:solidFill>
            <a:schemeClr val="bg1"/>
          </a:solidFill>
        </p:spPr>
        <p:txBody>
          <a:bodyPr wrap="square" rtlCol="0">
            <a:spAutoFit/>
          </a:bodyPr>
          <a:lstStyle>
            <a:defPPr>
              <a:defRPr lang="en-US"/>
            </a:defPPr>
            <a:lvl1pPr>
              <a:lnSpc>
                <a:spcPct val="150000"/>
              </a:lnSpc>
              <a:defRPr sz="1200" b="1">
                <a:latin typeface="Arial" panose="020B0604020202020204" pitchFamily="34" charset="0"/>
                <a:cs typeface="Arial" panose="020B0604020202020204" pitchFamily="34" charset="0"/>
              </a:defRPr>
            </a:lvl1pPr>
          </a:lstStyle>
          <a:p>
            <a:r>
              <a:rPr lang="en-US" dirty="0" err="1"/>
              <a:t>Tổng</a:t>
            </a:r>
            <a:r>
              <a:rPr lang="en-US" dirty="0"/>
              <a:t> </a:t>
            </a:r>
            <a:r>
              <a:rPr lang="en-US" dirty="0" err="1"/>
              <a:t>lượng</a:t>
            </a:r>
            <a:r>
              <a:rPr lang="en-US" dirty="0"/>
              <a:t> </a:t>
            </a:r>
            <a:r>
              <a:rPr lang="en-US" dirty="0" err="1"/>
              <a:t>nước</a:t>
            </a:r>
            <a:r>
              <a:rPr lang="en-US" dirty="0"/>
              <a:t> </a:t>
            </a:r>
            <a:r>
              <a:rPr lang="en-US" dirty="0" err="1"/>
              <a:t>thải</a:t>
            </a:r>
            <a:r>
              <a:rPr lang="en-US" dirty="0"/>
              <a:t> </a:t>
            </a:r>
            <a:r>
              <a:rPr lang="en-US" dirty="0" err="1"/>
              <a:t>phát</a:t>
            </a:r>
            <a:r>
              <a:rPr lang="en-US" dirty="0"/>
              <a:t> </a:t>
            </a:r>
            <a:r>
              <a:rPr lang="en-US" dirty="0" err="1"/>
              <a:t>sinh</a:t>
            </a:r>
            <a:r>
              <a:rPr lang="en-US" dirty="0"/>
              <a:t>:</a:t>
            </a:r>
          </a:p>
          <a:p>
            <a:r>
              <a:rPr lang="en-US" b="0" dirty="0"/>
              <a:t>+ </a:t>
            </a:r>
            <a:r>
              <a:rPr lang="en-US" b="0" dirty="0" err="1"/>
              <a:t>Đến</a:t>
            </a:r>
            <a:r>
              <a:rPr lang="en-US" b="0" dirty="0"/>
              <a:t> 2035: 2700 m3/</a:t>
            </a:r>
            <a:r>
              <a:rPr lang="en-US" b="0" dirty="0" err="1"/>
              <a:t>ngđ</a:t>
            </a:r>
            <a:endParaRPr lang="en-US" b="0" dirty="0"/>
          </a:p>
          <a:p>
            <a:r>
              <a:rPr lang="en-US" b="0" dirty="0"/>
              <a:t>+ </a:t>
            </a:r>
            <a:r>
              <a:rPr lang="en-US" b="0" dirty="0" err="1"/>
              <a:t>Đến</a:t>
            </a:r>
            <a:r>
              <a:rPr lang="en-US" b="0" dirty="0"/>
              <a:t> 2050: 3200 m3/</a:t>
            </a:r>
            <a:r>
              <a:rPr lang="en-US" b="0" dirty="0" err="1"/>
              <a:t>ngđ</a:t>
            </a:r>
            <a:endParaRPr lang="en-US" b="0" dirty="0"/>
          </a:p>
          <a:p>
            <a:r>
              <a:rPr lang="en-US" dirty="0" err="1"/>
              <a:t>Giải</a:t>
            </a:r>
            <a:r>
              <a:rPr lang="en-US" dirty="0"/>
              <a:t> </a:t>
            </a:r>
            <a:r>
              <a:rPr lang="en-US" dirty="0" err="1"/>
              <a:t>pháp</a:t>
            </a:r>
            <a:r>
              <a:rPr lang="en-US" dirty="0"/>
              <a:t> </a:t>
            </a:r>
            <a:r>
              <a:rPr lang="en-US" dirty="0" err="1"/>
              <a:t>thoát</a:t>
            </a:r>
            <a:r>
              <a:rPr lang="en-US" dirty="0"/>
              <a:t> </a:t>
            </a:r>
            <a:r>
              <a:rPr lang="en-US" dirty="0" err="1"/>
              <a:t>nước</a:t>
            </a:r>
            <a:r>
              <a:rPr lang="en-US" dirty="0"/>
              <a:t> </a:t>
            </a:r>
            <a:r>
              <a:rPr lang="en-US" dirty="0" err="1"/>
              <a:t>thải</a:t>
            </a:r>
            <a:endParaRPr lang="en-US" dirty="0"/>
          </a:p>
          <a:p>
            <a:r>
              <a:rPr lang="en-US" b="0" dirty="0"/>
              <a:t>Quy </a:t>
            </a:r>
            <a:r>
              <a:rPr lang="en-US" b="0" dirty="0" err="1"/>
              <a:t>hoạch</a:t>
            </a:r>
            <a:r>
              <a:rPr lang="en-US" b="0" dirty="0"/>
              <a:t> </a:t>
            </a:r>
            <a:r>
              <a:rPr lang="en-US" b="0" dirty="0" err="1"/>
              <a:t>hệ</a:t>
            </a:r>
            <a:r>
              <a:rPr lang="en-US" b="0" dirty="0"/>
              <a:t> </a:t>
            </a:r>
            <a:r>
              <a:rPr lang="en-US" b="0" dirty="0" err="1"/>
              <a:t>thống</a:t>
            </a:r>
            <a:r>
              <a:rPr lang="en-US" b="0" dirty="0"/>
              <a:t> </a:t>
            </a:r>
            <a:r>
              <a:rPr lang="en-US" b="0" dirty="0" err="1"/>
              <a:t>xử</a:t>
            </a:r>
            <a:r>
              <a:rPr lang="en-US" b="0" dirty="0"/>
              <a:t> </a:t>
            </a:r>
            <a:r>
              <a:rPr lang="en-US" b="0" dirty="0" err="1"/>
              <a:t>lý</a:t>
            </a:r>
            <a:r>
              <a:rPr lang="en-US" b="0" dirty="0"/>
              <a:t> </a:t>
            </a:r>
            <a:r>
              <a:rPr lang="en-US" b="0" dirty="0" err="1"/>
              <a:t>nước</a:t>
            </a:r>
            <a:r>
              <a:rPr lang="en-US" b="0" dirty="0"/>
              <a:t> </a:t>
            </a:r>
            <a:r>
              <a:rPr lang="en-US" b="0" dirty="0" err="1"/>
              <a:t>thải</a:t>
            </a:r>
            <a:r>
              <a:rPr lang="en-US" b="0" dirty="0"/>
              <a:t> </a:t>
            </a:r>
            <a:r>
              <a:rPr lang="en-US" b="0" dirty="0" err="1"/>
              <a:t>khu</a:t>
            </a:r>
            <a:r>
              <a:rPr lang="en-US" b="0" dirty="0"/>
              <a:t> </a:t>
            </a:r>
            <a:r>
              <a:rPr lang="en-US" b="0" dirty="0" err="1"/>
              <a:t>vực</a:t>
            </a:r>
            <a:r>
              <a:rPr lang="en-US" b="0" dirty="0"/>
              <a:t> </a:t>
            </a:r>
            <a:r>
              <a:rPr lang="en-US" b="0" dirty="0" err="1"/>
              <a:t>trung</a:t>
            </a:r>
            <a:r>
              <a:rPr lang="en-US" b="0" dirty="0"/>
              <a:t> </a:t>
            </a:r>
            <a:r>
              <a:rPr lang="en-US" b="0" dirty="0" err="1"/>
              <a:t>tâm</a:t>
            </a:r>
            <a:r>
              <a:rPr lang="en-US" b="0" dirty="0"/>
              <a:t> </a:t>
            </a:r>
            <a:r>
              <a:rPr lang="en-US" b="0" dirty="0" err="1"/>
              <a:t>xã</a:t>
            </a:r>
            <a:r>
              <a:rPr lang="en-US" b="0" dirty="0"/>
              <a:t>; </a:t>
            </a:r>
            <a:r>
              <a:rPr lang="en-US" b="0" dirty="0" err="1"/>
              <a:t>Đối</a:t>
            </a:r>
            <a:r>
              <a:rPr lang="en-US" b="0" dirty="0"/>
              <a:t> </a:t>
            </a:r>
            <a:r>
              <a:rPr lang="en-US" b="0" dirty="0" err="1"/>
              <a:t>với</a:t>
            </a:r>
            <a:r>
              <a:rPr lang="en-US" b="0" dirty="0"/>
              <a:t> </a:t>
            </a:r>
            <a:r>
              <a:rPr lang="en-US" b="0" dirty="0" err="1"/>
              <a:t>khu</a:t>
            </a:r>
            <a:r>
              <a:rPr lang="en-US" b="0" dirty="0"/>
              <a:t> </a:t>
            </a:r>
            <a:r>
              <a:rPr lang="en-US" b="0" dirty="0" err="1"/>
              <a:t>vực</a:t>
            </a:r>
            <a:r>
              <a:rPr lang="en-US" b="0" dirty="0"/>
              <a:t> </a:t>
            </a:r>
            <a:r>
              <a:rPr lang="en-US" b="0" dirty="0" err="1"/>
              <a:t>còn</a:t>
            </a:r>
            <a:r>
              <a:rPr lang="en-US" b="0" dirty="0"/>
              <a:t> </a:t>
            </a:r>
            <a:r>
              <a:rPr lang="en-US" b="0" dirty="0" err="1"/>
              <a:t>lại</a:t>
            </a:r>
            <a:r>
              <a:rPr lang="en-US" b="0" dirty="0"/>
              <a:t>: </a:t>
            </a:r>
            <a:r>
              <a:rPr lang="en-US" b="0" dirty="0" err="1"/>
              <a:t>xử</a:t>
            </a:r>
            <a:r>
              <a:rPr lang="en-US" b="0" dirty="0"/>
              <a:t> </a:t>
            </a:r>
            <a:r>
              <a:rPr lang="en-US" b="0" dirty="0" err="1"/>
              <a:t>lý</a:t>
            </a:r>
            <a:r>
              <a:rPr lang="en-US" b="0" dirty="0"/>
              <a:t> </a:t>
            </a:r>
            <a:r>
              <a:rPr lang="en-US" b="0" dirty="0" err="1"/>
              <a:t>phân</a:t>
            </a:r>
            <a:r>
              <a:rPr lang="en-US" b="0" dirty="0"/>
              <a:t> </a:t>
            </a:r>
            <a:r>
              <a:rPr lang="en-US" b="0" dirty="0" err="1"/>
              <a:t>tán</a:t>
            </a:r>
            <a:r>
              <a:rPr lang="en-US" b="0" dirty="0"/>
              <a:t>.</a:t>
            </a:r>
          </a:p>
          <a:p>
            <a:r>
              <a:rPr lang="en-US" dirty="0" err="1"/>
              <a:t>Chất</a:t>
            </a:r>
            <a:r>
              <a:rPr lang="en-US" dirty="0"/>
              <a:t> </a:t>
            </a:r>
            <a:r>
              <a:rPr lang="en-US" dirty="0" err="1"/>
              <a:t>thải</a:t>
            </a:r>
            <a:r>
              <a:rPr lang="en-US" dirty="0"/>
              <a:t> </a:t>
            </a:r>
            <a:r>
              <a:rPr lang="en-US" dirty="0" err="1"/>
              <a:t>rắn</a:t>
            </a:r>
            <a:r>
              <a:rPr lang="en-US" dirty="0"/>
              <a:t>:</a:t>
            </a:r>
          </a:p>
          <a:p>
            <a:r>
              <a:rPr lang="en-US" b="0" dirty="0"/>
              <a:t>- CTR Sinh </a:t>
            </a:r>
            <a:r>
              <a:rPr lang="en-US" b="0" dirty="0" err="1"/>
              <a:t>hoạt</a:t>
            </a:r>
            <a:r>
              <a:rPr lang="en-US" b="0" dirty="0"/>
              <a:t>: : </a:t>
            </a:r>
            <a:r>
              <a:rPr lang="en-US" b="0" dirty="0" err="1"/>
              <a:t>Đưa</a:t>
            </a:r>
            <a:r>
              <a:rPr lang="en-US" b="0" dirty="0"/>
              <a:t> </a:t>
            </a:r>
            <a:r>
              <a:rPr lang="en-US" b="0" dirty="0" err="1"/>
              <a:t>về</a:t>
            </a:r>
            <a:r>
              <a:rPr lang="en-US" b="0" dirty="0"/>
              <a:t> </a:t>
            </a:r>
            <a:r>
              <a:rPr lang="en-US" b="0" dirty="0" err="1"/>
              <a:t>xử</a:t>
            </a:r>
            <a:r>
              <a:rPr lang="en-US" b="0" dirty="0"/>
              <a:t> </a:t>
            </a:r>
            <a:r>
              <a:rPr lang="en-US" b="0" dirty="0" err="1"/>
              <a:t>lý</a:t>
            </a:r>
            <a:r>
              <a:rPr lang="en-US" b="0" dirty="0"/>
              <a:t> </a:t>
            </a:r>
            <a:r>
              <a:rPr lang="en-US" b="0" dirty="0" err="1"/>
              <a:t>tại</a:t>
            </a:r>
            <a:r>
              <a:rPr lang="en-US" b="0" dirty="0"/>
              <a:t> </a:t>
            </a:r>
            <a:r>
              <a:rPr lang="en-US" b="0" dirty="0" err="1"/>
              <a:t>Nhà</a:t>
            </a:r>
            <a:r>
              <a:rPr lang="en-US" b="0" dirty="0"/>
              <a:t> </a:t>
            </a:r>
            <a:r>
              <a:rPr lang="en-US" b="0" dirty="0" err="1"/>
              <a:t>máy</a:t>
            </a:r>
            <a:r>
              <a:rPr lang="en-US" b="0" dirty="0"/>
              <a:t> </a:t>
            </a:r>
            <a:r>
              <a:rPr lang="en-US" b="0" dirty="0" err="1"/>
              <a:t>điện</a:t>
            </a:r>
            <a:r>
              <a:rPr lang="en-US" b="0" dirty="0"/>
              <a:t> </a:t>
            </a:r>
            <a:r>
              <a:rPr lang="en-US" b="0" dirty="0" err="1"/>
              <a:t>rác</a:t>
            </a:r>
            <a:r>
              <a:rPr lang="en-US" b="0" dirty="0"/>
              <a:t> Hồng Lộc.</a:t>
            </a:r>
          </a:p>
          <a:p>
            <a:r>
              <a:rPr lang="en-US" dirty="0"/>
              <a:t>Nghĩa </a:t>
            </a:r>
            <a:r>
              <a:rPr lang="en-US" dirty="0" err="1"/>
              <a:t>trang</a:t>
            </a:r>
            <a:r>
              <a:rPr lang="en-US" dirty="0"/>
              <a:t>: </a:t>
            </a:r>
            <a:r>
              <a:rPr lang="en-US" b="0" dirty="0"/>
              <a:t>Theo </a:t>
            </a:r>
            <a:r>
              <a:rPr lang="en-US" b="0" dirty="0" err="1"/>
              <a:t>nhu</a:t>
            </a:r>
            <a:r>
              <a:rPr lang="en-US" b="0" dirty="0"/>
              <a:t> </a:t>
            </a:r>
            <a:r>
              <a:rPr lang="en-US" b="0" dirty="0" err="1"/>
              <a:t>cầu</a:t>
            </a:r>
            <a:r>
              <a:rPr lang="en-US" b="0" dirty="0"/>
              <a:t> </a:t>
            </a:r>
            <a:r>
              <a:rPr lang="en-US" b="0" dirty="0" err="1"/>
              <a:t>địa</a:t>
            </a:r>
            <a:r>
              <a:rPr lang="en-US" b="0" dirty="0"/>
              <a:t> </a:t>
            </a:r>
            <a:r>
              <a:rPr lang="en-US" b="0" dirty="0" err="1"/>
              <a:t>phương</a:t>
            </a:r>
            <a:endParaRPr lang="en-US" b="0" dirty="0"/>
          </a:p>
        </p:txBody>
      </p:sp>
      <p:sp>
        <p:nvSpPr>
          <p:cNvPr id="21" name="Rectangle 20">
            <a:extLst>
              <a:ext uri="{FF2B5EF4-FFF2-40B4-BE49-F238E27FC236}">
                <a16:creationId xmlns:a16="http://schemas.microsoft.com/office/drawing/2014/main" id="{B56690E6-F231-A4AA-A372-51C2912E900D}"/>
              </a:ext>
            </a:extLst>
          </p:cNvPr>
          <p:cNvSpPr/>
          <p:nvPr/>
        </p:nvSpPr>
        <p:spPr>
          <a:xfrm>
            <a:off x="985991" y="10371924"/>
            <a:ext cx="266222" cy="246540"/>
          </a:xfrm>
          <a:prstGeom prst="rect">
            <a:avLst/>
          </a:prstGeom>
          <a:solidFill>
            <a:srgbClr val="CC9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2" name="Rectangle 21">
            <a:extLst>
              <a:ext uri="{FF2B5EF4-FFF2-40B4-BE49-F238E27FC236}">
                <a16:creationId xmlns:a16="http://schemas.microsoft.com/office/drawing/2014/main" id="{EB2C29D2-B006-DCF0-0923-778A5B0900A7}"/>
              </a:ext>
            </a:extLst>
          </p:cNvPr>
          <p:cNvSpPr/>
          <p:nvPr/>
        </p:nvSpPr>
        <p:spPr>
          <a:xfrm>
            <a:off x="3855315" y="5349081"/>
            <a:ext cx="266222" cy="246540"/>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3" name="Rectangle 22">
            <a:extLst>
              <a:ext uri="{FF2B5EF4-FFF2-40B4-BE49-F238E27FC236}">
                <a16:creationId xmlns:a16="http://schemas.microsoft.com/office/drawing/2014/main" id="{846AF27E-A118-D353-CB8C-E8A5BAE27BE7}"/>
              </a:ext>
            </a:extLst>
          </p:cNvPr>
          <p:cNvSpPr/>
          <p:nvPr/>
        </p:nvSpPr>
        <p:spPr>
          <a:xfrm>
            <a:off x="4328281" y="5709811"/>
            <a:ext cx="266222" cy="246540"/>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4" name="Rectangle 23">
            <a:extLst>
              <a:ext uri="{FF2B5EF4-FFF2-40B4-BE49-F238E27FC236}">
                <a16:creationId xmlns:a16="http://schemas.microsoft.com/office/drawing/2014/main" id="{E4814CC2-2BEB-468D-597D-60F50C8C02CC}"/>
              </a:ext>
            </a:extLst>
          </p:cNvPr>
          <p:cNvSpPr/>
          <p:nvPr/>
        </p:nvSpPr>
        <p:spPr>
          <a:xfrm>
            <a:off x="7765164" y="2437654"/>
            <a:ext cx="266222" cy="246540"/>
          </a:xfrm>
          <a:prstGeom prst="rect">
            <a:avLst/>
          </a:prstGeom>
          <a:solidFill>
            <a:schemeClr val="bg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5" name="Rectangle 24">
            <a:extLst>
              <a:ext uri="{FF2B5EF4-FFF2-40B4-BE49-F238E27FC236}">
                <a16:creationId xmlns:a16="http://schemas.microsoft.com/office/drawing/2014/main" id="{B017EE1F-38B7-CEDF-CE6D-19EEA3052231}"/>
              </a:ext>
            </a:extLst>
          </p:cNvPr>
          <p:cNvSpPr/>
          <p:nvPr/>
        </p:nvSpPr>
        <p:spPr>
          <a:xfrm>
            <a:off x="1602115" y="4944233"/>
            <a:ext cx="298983" cy="3025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6" name="Rectangle 25">
            <a:extLst>
              <a:ext uri="{FF2B5EF4-FFF2-40B4-BE49-F238E27FC236}">
                <a16:creationId xmlns:a16="http://schemas.microsoft.com/office/drawing/2014/main" id="{A3BCC1D8-F9E2-A1A9-EFC0-5FF509E78E14}"/>
              </a:ext>
            </a:extLst>
          </p:cNvPr>
          <p:cNvSpPr/>
          <p:nvPr/>
        </p:nvSpPr>
        <p:spPr>
          <a:xfrm>
            <a:off x="4328281" y="6381545"/>
            <a:ext cx="298983" cy="3025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7" name="Rectangle 26">
            <a:extLst>
              <a:ext uri="{FF2B5EF4-FFF2-40B4-BE49-F238E27FC236}">
                <a16:creationId xmlns:a16="http://schemas.microsoft.com/office/drawing/2014/main" id="{6C6DEE2B-D11C-AC40-3BDB-17E82E411C40}"/>
              </a:ext>
            </a:extLst>
          </p:cNvPr>
          <p:cNvSpPr/>
          <p:nvPr/>
        </p:nvSpPr>
        <p:spPr>
          <a:xfrm>
            <a:off x="6107301" y="5169844"/>
            <a:ext cx="298983" cy="3025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8" name="Rectangle 27">
            <a:extLst>
              <a:ext uri="{FF2B5EF4-FFF2-40B4-BE49-F238E27FC236}">
                <a16:creationId xmlns:a16="http://schemas.microsoft.com/office/drawing/2014/main" id="{5CB296C5-5AFA-48C7-730E-42D507232C59}"/>
              </a:ext>
            </a:extLst>
          </p:cNvPr>
          <p:cNvSpPr/>
          <p:nvPr/>
        </p:nvSpPr>
        <p:spPr>
          <a:xfrm>
            <a:off x="2985181" y="6879282"/>
            <a:ext cx="298983" cy="30250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
        <p:nvSpPr>
          <p:cNvPr id="29" name="Isosceles Triangle 28">
            <a:extLst>
              <a:ext uri="{FF2B5EF4-FFF2-40B4-BE49-F238E27FC236}">
                <a16:creationId xmlns:a16="http://schemas.microsoft.com/office/drawing/2014/main" id="{91084073-E566-E761-A6A0-3365B0922BEF}"/>
              </a:ext>
            </a:extLst>
          </p:cNvPr>
          <p:cNvSpPr/>
          <p:nvPr/>
        </p:nvSpPr>
        <p:spPr>
          <a:xfrm>
            <a:off x="6568943" y="5095486"/>
            <a:ext cx="307703" cy="285425"/>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09"/>
          </a:p>
        </p:txBody>
      </p:sp>
    </p:spTree>
    <p:extLst>
      <p:ext uri="{BB962C8B-B14F-4D97-AF65-F5344CB8AC3E}">
        <p14:creationId xmlns:p14="http://schemas.microsoft.com/office/powerpoint/2010/main" val="1356297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235A5-4BFA-4778-9631-AF274D1279FE}"/>
              </a:ext>
            </a:extLst>
          </p:cNvPr>
          <p:cNvPicPr>
            <a:picLocks noChangeAspect="1"/>
          </p:cNvPicPr>
          <p:nvPr/>
        </p:nvPicPr>
        <p:blipFill>
          <a:blip r:embed="rId2">
            <a:alphaModFix amt="2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b="6666"/>
          <a:stretch>
            <a:fillRect/>
          </a:stretch>
        </p:blipFill>
        <p:spPr>
          <a:xfrm>
            <a:off x="0" y="0"/>
            <a:ext cx="15087600" cy="10698163"/>
          </a:xfrm>
          <a:prstGeom prst="rect">
            <a:avLst/>
          </a:prstGeom>
        </p:spPr>
      </p:pic>
      <p:sp>
        <p:nvSpPr>
          <p:cNvPr id="25" name="Title 1"/>
          <p:cNvSpPr txBox="1">
            <a:spLocks/>
          </p:cNvSpPr>
          <p:nvPr/>
        </p:nvSpPr>
        <p:spPr>
          <a:xfrm>
            <a:off x="0" y="5152213"/>
            <a:ext cx="15087600" cy="595444"/>
          </a:xfrm>
          <a:prstGeom prst="rect">
            <a:avLst/>
          </a:prstGeom>
        </p:spPr>
        <p:txBody>
          <a:bodyPr vert="horz" lIns="90963" tIns="45482" rIns="90963" bIns="45482"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199"/>
              </a:spcBef>
              <a:spcAft>
                <a:spcPts val="199"/>
              </a:spcAft>
            </a:pPr>
            <a:r>
              <a:rPr lang="en-US" sz="2400" b="1" spc="213" dirty="0">
                <a:latin typeface="Arial" panose="020B0604020202020204" pitchFamily="34" charset="0"/>
                <a:cs typeface="Arial" panose="020B0604020202020204" pitchFamily="34" charset="0"/>
              </a:rPr>
              <a:t>XIN CHÂN THÀNH CẢM ƠN !</a:t>
            </a:r>
          </a:p>
        </p:txBody>
      </p:sp>
    </p:spTree>
    <p:extLst>
      <p:ext uri="{BB962C8B-B14F-4D97-AF65-F5344CB8AC3E}">
        <p14:creationId xmlns:p14="http://schemas.microsoft.com/office/powerpoint/2010/main" val="20152346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30849</TotalTime>
  <Words>7272</Words>
  <Application>Microsoft Office PowerPoint</Application>
  <PresentationFormat>Custom</PresentationFormat>
  <Paragraphs>746</Paragraphs>
  <Slides>37</Slides>
  <Notes>5</Notes>
  <HiddenSlides>7</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MS PGothic</vt:lpstr>
      <vt:lpstr>Arial</vt:lpstr>
      <vt:lpstr>Calibri</vt:lpstr>
      <vt:lpstr>Calibri Light</vt:lpstr>
      <vt:lpstr>Montserrat</vt:lpstr>
      <vt:lpstr>Montserrat ExtraBold</vt:lpstr>
      <vt:lpstr>Montserrat Medium</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Administrator</cp:lastModifiedBy>
  <cp:revision>1794</cp:revision>
  <cp:lastPrinted>2023-10-04T07:51:20Z</cp:lastPrinted>
  <dcterms:created xsi:type="dcterms:W3CDTF">2020-03-19T07:52:08Z</dcterms:created>
  <dcterms:modified xsi:type="dcterms:W3CDTF">2026-09-08T06:45:08Z</dcterms:modified>
</cp:coreProperties>
</file>